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handoutMasterIdLst>
    <p:handoutMasterId r:id="rId75"/>
  </p:handoutMasterIdLst>
  <p:sldIdLst>
    <p:sldId id="256" r:id="rId2"/>
    <p:sldId id="412" r:id="rId3"/>
    <p:sldId id="339"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381" r:id="rId44"/>
    <p:sldId id="396"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95" r:id="rId59"/>
    <p:sldId id="397" r:id="rId60"/>
    <p:sldId id="399" r:id="rId61"/>
    <p:sldId id="400" r:id="rId62"/>
    <p:sldId id="401" r:id="rId63"/>
    <p:sldId id="402" r:id="rId64"/>
    <p:sldId id="403" r:id="rId65"/>
    <p:sldId id="404" r:id="rId66"/>
    <p:sldId id="405" r:id="rId67"/>
    <p:sldId id="406" r:id="rId68"/>
    <p:sldId id="407" r:id="rId69"/>
    <p:sldId id="408" r:id="rId70"/>
    <p:sldId id="409" r:id="rId71"/>
    <p:sldId id="410" r:id="rId72"/>
    <p:sldId id="411" r:id="rId7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C44"/>
    <a:srgbClr val="00B2A9"/>
    <a:srgbClr val="95B3D7"/>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97" autoAdjust="0"/>
    <p:restoredTop sz="94696"/>
  </p:normalViewPr>
  <p:slideViewPr>
    <p:cSldViewPr showGuides="1">
      <p:cViewPr>
        <p:scale>
          <a:sx n="90" d="100"/>
          <a:sy n="90" d="100"/>
        </p:scale>
        <p:origin x="1512" y="504"/>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100" d="100"/>
        <a:sy n="100" d="100"/>
      </p:scale>
      <p:origin x="0" y="0"/>
    </p:cViewPr>
  </p:notesTextViewPr>
  <p:sorterViewPr>
    <p:cViewPr>
      <p:scale>
        <a:sx n="130" d="100"/>
        <a:sy n="130" d="100"/>
      </p:scale>
      <p:origin x="0" y="0"/>
    </p:cViewPr>
  </p:sorterViewPr>
  <p:notesViewPr>
    <p:cSldViewPr showGuides="1">
      <p:cViewPr varScale="1">
        <p:scale>
          <a:sx n="83" d="100"/>
          <a:sy n="83" d="100"/>
        </p:scale>
        <p:origin x="-31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B8EB6F-D7BD-410C-AB1F-00269204D9C8}" type="datetimeFigureOut">
              <a:rPr lang="fi-FI" sz="800" smtClean="0">
                <a:latin typeface="Arial" pitchFamily="34" charset="0"/>
                <a:cs typeface="Arial" pitchFamily="34" charset="0"/>
              </a:rPr>
              <a:pPr/>
              <a:t>14.6.2016</a:t>
            </a:fld>
            <a:endParaRPr lang="fi-FI" sz="80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829D03-198C-4FB6-BC3D-FF132E164A92}" type="slidenum">
              <a:rPr lang="fi-FI" sz="800" smtClean="0">
                <a:latin typeface="Arial" pitchFamily="34" charset="0"/>
                <a:cs typeface="Arial" pitchFamily="34" charset="0"/>
              </a:rPr>
              <a:pPr/>
              <a:t>‹#›</a:t>
            </a:fld>
            <a:endParaRPr lang="fi-FI" sz="8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atin typeface="Arial" pitchFamily="34" charset="0"/>
                <a:cs typeface="Arial" pitchFamily="34" charset="0"/>
              </a:defRPr>
            </a:lvl1pPr>
          </a:lstStyle>
          <a:p>
            <a:fld id="{734323DC-88BF-4AB1-9A78-B974D90A807B}" type="datetimeFigureOut">
              <a:rPr lang="fi-FI" smtClean="0"/>
              <a:pPr/>
              <a:t>14.6.2016</a:t>
            </a:fld>
            <a:endParaRPr lang="fi-FI"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latin typeface="Arial" panose="020B0604020202020204" pitchFamily="34" charset="0"/>
            </a:endParaRPr>
          </a:p>
        </p:txBody>
      </p:sp>
      <p:sp>
        <p:nvSpPr>
          <p:cNvPr id="62468"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Calibri" panose="020F0502020204030204" pitchFamily="34" charset="0"/>
              </a:defRPr>
            </a:lvl1pPr>
            <a:lvl2pPr marL="685800" indent="-263525" eaLnBrk="0" hangingPunct="0">
              <a:spcBef>
                <a:spcPct val="30000"/>
              </a:spcBef>
              <a:defRPr sz="1200">
                <a:solidFill>
                  <a:schemeClr val="tx1"/>
                </a:solidFill>
                <a:latin typeface="Calibri" panose="020F0502020204030204" pitchFamily="34" charset="0"/>
              </a:defRPr>
            </a:lvl2pPr>
            <a:lvl3pPr marL="1054100" indent="-209550" eaLnBrk="0" hangingPunct="0">
              <a:spcBef>
                <a:spcPct val="30000"/>
              </a:spcBef>
              <a:defRPr sz="1200">
                <a:solidFill>
                  <a:schemeClr val="tx1"/>
                </a:solidFill>
                <a:latin typeface="Calibri" panose="020F0502020204030204" pitchFamily="34" charset="0"/>
              </a:defRPr>
            </a:lvl3pPr>
            <a:lvl4pPr marL="1476375" indent="-209550" eaLnBrk="0" hangingPunct="0">
              <a:spcBef>
                <a:spcPct val="30000"/>
              </a:spcBef>
              <a:defRPr sz="1200">
                <a:solidFill>
                  <a:schemeClr val="tx1"/>
                </a:solidFill>
                <a:latin typeface="Calibri" panose="020F0502020204030204" pitchFamily="34" charset="0"/>
              </a:defRPr>
            </a:lvl4pPr>
            <a:lvl5pPr marL="1898650" indent="-209550" eaLnBrk="0" hangingPunct="0">
              <a:spcBef>
                <a:spcPct val="30000"/>
              </a:spcBef>
              <a:defRPr sz="1200">
                <a:solidFill>
                  <a:schemeClr val="tx1"/>
                </a:solidFill>
                <a:latin typeface="Calibri" panose="020F0502020204030204" pitchFamily="34" charset="0"/>
              </a:defRPr>
            </a:lvl5pPr>
            <a:lvl6pPr marL="2355850" indent="-209550" eaLnBrk="0" fontAlgn="base" hangingPunct="0">
              <a:spcBef>
                <a:spcPct val="30000"/>
              </a:spcBef>
              <a:spcAft>
                <a:spcPct val="0"/>
              </a:spcAft>
              <a:defRPr sz="1200">
                <a:solidFill>
                  <a:schemeClr val="tx1"/>
                </a:solidFill>
                <a:latin typeface="Calibri" panose="020F0502020204030204" pitchFamily="34" charset="0"/>
              </a:defRPr>
            </a:lvl6pPr>
            <a:lvl7pPr marL="2813050" indent="-209550" eaLnBrk="0" fontAlgn="base" hangingPunct="0">
              <a:spcBef>
                <a:spcPct val="30000"/>
              </a:spcBef>
              <a:spcAft>
                <a:spcPct val="0"/>
              </a:spcAft>
              <a:defRPr sz="1200">
                <a:solidFill>
                  <a:schemeClr val="tx1"/>
                </a:solidFill>
                <a:latin typeface="Calibri" panose="020F0502020204030204" pitchFamily="34" charset="0"/>
              </a:defRPr>
            </a:lvl7pPr>
            <a:lvl8pPr marL="3270250" indent="-209550" eaLnBrk="0" fontAlgn="base" hangingPunct="0">
              <a:spcBef>
                <a:spcPct val="30000"/>
              </a:spcBef>
              <a:spcAft>
                <a:spcPct val="0"/>
              </a:spcAft>
              <a:defRPr sz="1200">
                <a:solidFill>
                  <a:schemeClr val="tx1"/>
                </a:solidFill>
                <a:latin typeface="Calibri" panose="020F0502020204030204" pitchFamily="34" charset="0"/>
              </a:defRPr>
            </a:lvl8pPr>
            <a:lvl9pPr marL="3727450" indent="-20955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19815B-AEF6-422A-B827-40452ACC28AC}" type="slidenum">
              <a:rPr lang="fi-FI" altLang="fi-FI" sz="800">
                <a:solidFill>
                  <a:srgbClr val="000000"/>
                </a:solidFill>
                <a:latin typeface="Arial" panose="020B0604020202020204" pitchFamily="34" charset="0"/>
              </a:rPr>
              <a:pPr eaLnBrk="1" hangingPunct="1">
                <a:spcBef>
                  <a:spcPct val="0"/>
                </a:spcBef>
              </a:pPr>
              <a:t>17</a:t>
            </a:fld>
            <a:endParaRPr lang="fi-FI" altLang="fi-FI" sz="800">
              <a:solidFill>
                <a:srgbClr val="000000"/>
              </a:solidFill>
              <a:latin typeface="Arial" panose="020B0604020202020204" pitchFamily="34" charset="0"/>
            </a:endParaRPr>
          </a:p>
        </p:txBody>
      </p:sp>
    </p:spTree>
    <p:extLst>
      <p:ext uri="{BB962C8B-B14F-4D97-AF65-F5344CB8AC3E}">
        <p14:creationId xmlns:p14="http://schemas.microsoft.com/office/powerpoint/2010/main" val="152480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latin typeface="Arial" panose="020B0604020202020204" pitchFamily="34" charset="0"/>
            </a:endParaRPr>
          </a:p>
        </p:txBody>
      </p:sp>
      <p:sp>
        <p:nvSpPr>
          <p:cNvPr id="63492" name="Slide Number Placeholder 3"/>
          <p:cNvSpPr>
            <a:spLocks noGrp="1"/>
          </p:cNvSpPr>
          <p:nvPr>
            <p:ph type="sldNum" sz="quarter" idx="5"/>
          </p:nvPr>
        </p:nvSpPr>
        <p:spPr/>
        <p:txBody>
          <a:bodyPr/>
          <a:lstStyle>
            <a:lvl1pPr eaLnBrk="0" hangingPunct="0">
              <a:spcBef>
                <a:spcPct val="30000"/>
              </a:spcBef>
              <a:defRPr sz="1200">
                <a:solidFill>
                  <a:schemeClr val="tx1"/>
                </a:solidFill>
                <a:latin typeface="Calibri" panose="020F0502020204030204" pitchFamily="34" charset="0"/>
              </a:defRPr>
            </a:lvl1pPr>
            <a:lvl2pPr marL="685800" indent="-263525" eaLnBrk="0" hangingPunct="0">
              <a:spcBef>
                <a:spcPct val="30000"/>
              </a:spcBef>
              <a:defRPr sz="1200">
                <a:solidFill>
                  <a:schemeClr val="tx1"/>
                </a:solidFill>
                <a:latin typeface="Calibri" panose="020F0502020204030204" pitchFamily="34" charset="0"/>
              </a:defRPr>
            </a:lvl2pPr>
            <a:lvl3pPr marL="1054100" indent="-209550" eaLnBrk="0" hangingPunct="0">
              <a:spcBef>
                <a:spcPct val="30000"/>
              </a:spcBef>
              <a:defRPr sz="1200">
                <a:solidFill>
                  <a:schemeClr val="tx1"/>
                </a:solidFill>
                <a:latin typeface="Calibri" panose="020F0502020204030204" pitchFamily="34" charset="0"/>
              </a:defRPr>
            </a:lvl3pPr>
            <a:lvl4pPr marL="1476375" indent="-209550" eaLnBrk="0" hangingPunct="0">
              <a:spcBef>
                <a:spcPct val="30000"/>
              </a:spcBef>
              <a:defRPr sz="1200">
                <a:solidFill>
                  <a:schemeClr val="tx1"/>
                </a:solidFill>
                <a:latin typeface="Calibri" panose="020F0502020204030204" pitchFamily="34" charset="0"/>
              </a:defRPr>
            </a:lvl4pPr>
            <a:lvl5pPr marL="1898650" indent="-209550" eaLnBrk="0" hangingPunct="0">
              <a:spcBef>
                <a:spcPct val="30000"/>
              </a:spcBef>
              <a:defRPr sz="1200">
                <a:solidFill>
                  <a:schemeClr val="tx1"/>
                </a:solidFill>
                <a:latin typeface="Calibri" panose="020F0502020204030204" pitchFamily="34" charset="0"/>
              </a:defRPr>
            </a:lvl5pPr>
            <a:lvl6pPr marL="2355850" indent="-209550" eaLnBrk="0" fontAlgn="base" hangingPunct="0">
              <a:spcBef>
                <a:spcPct val="30000"/>
              </a:spcBef>
              <a:spcAft>
                <a:spcPct val="0"/>
              </a:spcAft>
              <a:defRPr sz="1200">
                <a:solidFill>
                  <a:schemeClr val="tx1"/>
                </a:solidFill>
                <a:latin typeface="Calibri" panose="020F0502020204030204" pitchFamily="34" charset="0"/>
              </a:defRPr>
            </a:lvl6pPr>
            <a:lvl7pPr marL="2813050" indent="-209550" eaLnBrk="0" fontAlgn="base" hangingPunct="0">
              <a:spcBef>
                <a:spcPct val="30000"/>
              </a:spcBef>
              <a:spcAft>
                <a:spcPct val="0"/>
              </a:spcAft>
              <a:defRPr sz="1200">
                <a:solidFill>
                  <a:schemeClr val="tx1"/>
                </a:solidFill>
                <a:latin typeface="Calibri" panose="020F0502020204030204" pitchFamily="34" charset="0"/>
              </a:defRPr>
            </a:lvl7pPr>
            <a:lvl8pPr marL="3270250" indent="-209550" eaLnBrk="0" fontAlgn="base" hangingPunct="0">
              <a:spcBef>
                <a:spcPct val="30000"/>
              </a:spcBef>
              <a:spcAft>
                <a:spcPct val="0"/>
              </a:spcAft>
              <a:defRPr sz="1200">
                <a:solidFill>
                  <a:schemeClr val="tx1"/>
                </a:solidFill>
                <a:latin typeface="Calibri" panose="020F0502020204030204" pitchFamily="34" charset="0"/>
              </a:defRPr>
            </a:lvl8pPr>
            <a:lvl9pPr marL="3727450" indent="-20955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AED5368-1D82-48AC-A421-32836BC01C10}" type="slidenum">
              <a:rPr lang="fi-FI" altLang="fi-FI" sz="800">
                <a:solidFill>
                  <a:srgbClr val="000000"/>
                </a:solidFill>
                <a:latin typeface="Arial" panose="020B0604020202020204" pitchFamily="34" charset="0"/>
              </a:rPr>
              <a:pPr eaLnBrk="1" hangingPunct="1">
                <a:spcBef>
                  <a:spcPct val="0"/>
                </a:spcBef>
              </a:pPr>
              <a:t>18</a:t>
            </a:fld>
            <a:endParaRPr lang="fi-FI" altLang="fi-FI" sz="800">
              <a:solidFill>
                <a:srgbClr val="000000"/>
              </a:solidFill>
              <a:latin typeface="Arial" panose="020B0604020202020204" pitchFamily="34" charset="0"/>
            </a:endParaRPr>
          </a:p>
        </p:txBody>
      </p:sp>
    </p:spTree>
    <p:extLst>
      <p:ext uri="{BB962C8B-B14F-4D97-AF65-F5344CB8AC3E}">
        <p14:creationId xmlns:p14="http://schemas.microsoft.com/office/powerpoint/2010/main" val="249018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latin typeface="Arial" panose="020B0604020202020204" pitchFamily="34" charset="0"/>
            </a:endParaRPr>
          </a:p>
        </p:txBody>
      </p:sp>
      <p:sp>
        <p:nvSpPr>
          <p:cNvPr id="189444" name="Date Placeholder 3"/>
          <p:cNvSpPr>
            <a:spLocks noGrp="1"/>
          </p:cNvSpPr>
          <p:nvPr>
            <p:ph type="dt" sz="quarter" idx="1"/>
          </p:nvPr>
        </p:nvSpPr>
        <p:spPr/>
        <p:txBody>
          <a:bodyPr/>
          <a:lstStyle>
            <a:lvl1pPr algn="l" defTabSz="896465" eaLnBrk="0" hangingPunct="0">
              <a:spcBef>
                <a:spcPct val="30000"/>
              </a:spcBef>
              <a:defRPr sz="1100">
                <a:solidFill>
                  <a:schemeClr val="tx1"/>
                </a:solidFill>
                <a:latin typeface="Arial" pitchFamily="34" charset="0"/>
              </a:defRPr>
            </a:lvl1pPr>
            <a:lvl2pPr marL="702756" indent="-270291" algn="l" defTabSz="896465" eaLnBrk="0" hangingPunct="0">
              <a:spcBef>
                <a:spcPct val="30000"/>
              </a:spcBef>
              <a:defRPr sz="1100">
                <a:solidFill>
                  <a:schemeClr val="tx1"/>
                </a:solidFill>
                <a:latin typeface="Arial" pitchFamily="34" charset="0"/>
              </a:defRPr>
            </a:lvl2pPr>
            <a:lvl3pPr marL="1081164" indent="-216233" algn="l" defTabSz="896465" eaLnBrk="0" hangingPunct="0">
              <a:spcBef>
                <a:spcPct val="30000"/>
              </a:spcBef>
              <a:defRPr sz="1100">
                <a:solidFill>
                  <a:schemeClr val="tx1"/>
                </a:solidFill>
                <a:latin typeface="Arial" pitchFamily="34" charset="0"/>
              </a:defRPr>
            </a:lvl3pPr>
            <a:lvl4pPr marL="1513629" indent="-216233" algn="l" defTabSz="896465" eaLnBrk="0" hangingPunct="0">
              <a:spcBef>
                <a:spcPct val="30000"/>
              </a:spcBef>
              <a:defRPr sz="1100">
                <a:solidFill>
                  <a:schemeClr val="tx1"/>
                </a:solidFill>
                <a:latin typeface="Arial" pitchFamily="34" charset="0"/>
              </a:defRPr>
            </a:lvl4pPr>
            <a:lvl5pPr marL="1946095" indent="-216233" algn="l" defTabSz="896465" eaLnBrk="0" hangingPunct="0">
              <a:spcBef>
                <a:spcPct val="30000"/>
              </a:spcBef>
              <a:defRPr sz="1100">
                <a:solidFill>
                  <a:schemeClr val="tx1"/>
                </a:solidFill>
                <a:latin typeface="Arial" pitchFamily="34" charset="0"/>
              </a:defRPr>
            </a:lvl5pPr>
            <a:lvl6pPr marL="2378560" indent="-216233" defTabSz="896465" eaLnBrk="0" fontAlgn="base" hangingPunct="0">
              <a:spcBef>
                <a:spcPct val="30000"/>
              </a:spcBef>
              <a:spcAft>
                <a:spcPct val="0"/>
              </a:spcAft>
              <a:defRPr sz="1100">
                <a:solidFill>
                  <a:schemeClr val="tx1"/>
                </a:solidFill>
                <a:latin typeface="Arial" pitchFamily="34" charset="0"/>
              </a:defRPr>
            </a:lvl6pPr>
            <a:lvl7pPr marL="2811026" indent="-216233" defTabSz="896465" eaLnBrk="0" fontAlgn="base" hangingPunct="0">
              <a:spcBef>
                <a:spcPct val="30000"/>
              </a:spcBef>
              <a:spcAft>
                <a:spcPct val="0"/>
              </a:spcAft>
              <a:defRPr sz="1100">
                <a:solidFill>
                  <a:schemeClr val="tx1"/>
                </a:solidFill>
                <a:latin typeface="Arial" pitchFamily="34" charset="0"/>
              </a:defRPr>
            </a:lvl7pPr>
            <a:lvl8pPr marL="3243491" indent="-216233" defTabSz="896465" eaLnBrk="0" fontAlgn="base" hangingPunct="0">
              <a:spcBef>
                <a:spcPct val="30000"/>
              </a:spcBef>
              <a:spcAft>
                <a:spcPct val="0"/>
              </a:spcAft>
              <a:defRPr sz="1100">
                <a:solidFill>
                  <a:schemeClr val="tx1"/>
                </a:solidFill>
                <a:latin typeface="Arial" pitchFamily="34" charset="0"/>
              </a:defRPr>
            </a:lvl8pPr>
            <a:lvl9pPr marL="3675957" indent="-216233" defTabSz="896465" eaLnBrk="0" fontAlgn="base" hangingPunct="0">
              <a:spcBef>
                <a:spcPct val="30000"/>
              </a:spcBef>
              <a:spcAft>
                <a:spcPct val="0"/>
              </a:spcAft>
              <a:defRPr sz="1100">
                <a:solidFill>
                  <a:schemeClr val="tx1"/>
                </a:solidFill>
                <a:latin typeface="Arial" pitchFamily="34" charset="0"/>
              </a:defRPr>
            </a:lvl9pPr>
          </a:lstStyle>
          <a:p>
            <a:pPr algn="r" eaLnBrk="1" hangingPunct="1">
              <a:spcBef>
                <a:spcPct val="0"/>
              </a:spcBef>
              <a:defRPr/>
            </a:pPr>
            <a:fld id="{5E2405B0-C7EF-49B9-92F5-6E881031B0DC}" type="datetime1">
              <a:rPr lang="fi-FI" altLang="fi-FI" sz="900">
                <a:solidFill>
                  <a:srgbClr val="000000"/>
                </a:solidFill>
              </a:rPr>
              <a:pPr algn="r" eaLnBrk="1" hangingPunct="1">
                <a:spcBef>
                  <a:spcPct val="0"/>
                </a:spcBef>
                <a:defRPr/>
              </a:pPr>
              <a:t>14.6.2016</a:t>
            </a:fld>
            <a:endParaRPr lang="fi-FI" altLang="fi-FI" sz="900">
              <a:solidFill>
                <a:srgbClr val="000000"/>
              </a:solidFill>
            </a:endParaRPr>
          </a:p>
        </p:txBody>
      </p:sp>
      <p:sp>
        <p:nvSpPr>
          <p:cNvPr id="189445" name="Footer Placeholder 4"/>
          <p:cNvSpPr>
            <a:spLocks noGrp="1"/>
          </p:cNvSpPr>
          <p:nvPr>
            <p:ph type="ftr" sz="quarter" idx="4"/>
          </p:nvPr>
        </p:nvSpPr>
        <p:spPr/>
        <p:txBody>
          <a:bodyPr/>
          <a:lstStyle>
            <a:lvl1pPr algn="l" defTabSz="896465" eaLnBrk="0" hangingPunct="0">
              <a:spcBef>
                <a:spcPct val="30000"/>
              </a:spcBef>
              <a:defRPr sz="1100">
                <a:solidFill>
                  <a:schemeClr val="tx1"/>
                </a:solidFill>
                <a:latin typeface="Arial" pitchFamily="34" charset="0"/>
              </a:defRPr>
            </a:lvl1pPr>
            <a:lvl2pPr marL="702756" indent="-270291" algn="l" defTabSz="896465" eaLnBrk="0" hangingPunct="0">
              <a:spcBef>
                <a:spcPct val="30000"/>
              </a:spcBef>
              <a:defRPr sz="1100">
                <a:solidFill>
                  <a:schemeClr val="tx1"/>
                </a:solidFill>
                <a:latin typeface="Arial" pitchFamily="34" charset="0"/>
              </a:defRPr>
            </a:lvl2pPr>
            <a:lvl3pPr marL="1081164" indent="-216233" algn="l" defTabSz="896465" eaLnBrk="0" hangingPunct="0">
              <a:spcBef>
                <a:spcPct val="30000"/>
              </a:spcBef>
              <a:defRPr sz="1100">
                <a:solidFill>
                  <a:schemeClr val="tx1"/>
                </a:solidFill>
                <a:latin typeface="Arial" pitchFamily="34" charset="0"/>
              </a:defRPr>
            </a:lvl3pPr>
            <a:lvl4pPr marL="1513629" indent="-216233" algn="l" defTabSz="896465" eaLnBrk="0" hangingPunct="0">
              <a:spcBef>
                <a:spcPct val="30000"/>
              </a:spcBef>
              <a:defRPr sz="1100">
                <a:solidFill>
                  <a:schemeClr val="tx1"/>
                </a:solidFill>
                <a:latin typeface="Arial" pitchFamily="34" charset="0"/>
              </a:defRPr>
            </a:lvl4pPr>
            <a:lvl5pPr marL="1946095" indent="-216233" algn="l" defTabSz="896465" eaLnBrk="0" hangingPunct="0">
              <a:spcBef>
                <a:spcPct val="30000"/>
              </a:spcBef>
              <a:defRPr sz="1100">
                <a:solidFill>
                  <a:schemeClr val="tx1"/>
                </a:solidFill>
                <a:latin typeface="Arial" pitchFamily="34" charset="0"/>
              </a:defRPr>
            </a:lvl5pPr>
            <a:lvl6pPr marL="2378560" indent="-216233" defTabSz="896465" eaLnBrk="0" fontAlgn="base" hangingPunct="0">
              <a:spcBef>
                <a:spcPct val="30000"/>
              </a:spcBef>
              <a:spcAft>
                <a:spcPct val="0"/>
              </a:spcAft>
              <a:defRPr sz="1100">
                <a:solidFill>
                  <a:schemeClr val="tx1"/>
                </a:solidFill>
                <a:latin typeface="Arial" pitchFamily="34" charset="0"/>
              </a:defRPr>
            </a:lvl6pPr>
            <a:lvl7pPr marL="2811026" indent="-216233" defTabSz="896465" eaLnBrk="0" fontAlgn="base" hangingPunct="0">
              <a:spcBef>
                <a:spcPct val="30000"/>
              </a:spcBef>
              <a:spcAft>
                <a:spcPct val="0"/>
              </a:spcAft>
              <a:defRPr sz="1100">
                <a:solidFill>
                  <a:schemeClr val="tx1"/>
                </a:solidFill>
                <a:latin typeface="Arial" pitchFamily="34" charset="0"/>
              </a:defRPr>
            </a:lvl7pPr>
            <a:lvl8pPr marL="3243491" indent="-216233" defTabSz="896465" eaLnBrk="0" fontAlgn="base" hangingPunct="0">
              <a:spcBef>
                <a:spcPct val="30000"/>
              </a:spcBef>
              <a:spcAft>
                <a:spcPct val="0"/>
              </a:spcAft>
              <a:defRPr sz="1100">
                <a:solidFill>
                  <a:schemeClr val="tx1"/>
                </a:solidFill>
                <a:latin typeface="Arial" pitchFamily="34" charset="0"/>
              </a:defRPr>
            </a:lvl8pPr>
            <a:lvl9pPr marL="3675957" indent="-216233" defTabSz="896465"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defRPr/>
            </a:pPr>
            <a:r>
              <a:rPr lang="fi-FI" altLang="fi-FI" sz="900">
                <a:solidFill>
                  <a:srgbClr val="000000"/>
                </a:solidFill>
              </a:rPr>
              <a:t>Esittäjän nimi / 8.2.2011</a:t>
            </a:r>
          </a:p>
        </p:txBody>
      </p:sp>
      <p:sp>
        <p:nvSpPr>
          <p:cNvPr id="189446" name="Slide Number Placeholder 5"/>
          <p:cNvSpPr>
            <a:spLocks noGrp="1"/>
          </p:cNvSpPr>
          <p:nvPr>
            <p:ph type="sldNum" sz="quarter" idx="5"/>
          </p:nvPr>
        </p:nvSpPr>
        <p:spPr/>
        <p:txBody>
          <a:bodyPr/>
          <a:lstStyle>
            <a:lvl1pPr defTabSz="895350" eaLnBrk="0" hangingPunct="0">
              <a:spcBef>
                <a:spcPct val="30000"/>
              </a:spcBef>
              <a:defRPr sz="1200">
                <a:solidFill>
                  <a:schemeClr val="tx1"/>
                </a:solidFill>
                <a:latin typeface="Calibri" panose="020F0502020204030204" pitchFamily="34" charset="0"/>
              </a:defRPr>
            </a:lvl1pPr>
            <a:lvl2pPr marL="701675" indent="-269875" defTabSz="895350" eaLnBrk="0" hangingPunct="0">
              <a:spcBef>
                <a:spcPct val="30000"/>
              </a:spcBef>
              <a:defRPr sz="1200">
                <a:solidFill>
                  <a:schemeClr val="tx1"/>
                </a:solidFill>
                <a:latin typeface="Calibri" panose="020F0502020204030204" pitchFamily="34" charset="0"/>
              </a:defRPr>
            </a:lvl2pPr>
            <a:lvl3pPr marL="1081088" indent="-215900" defTabSz="895350" eaLnBrk="0" hangingPunct="0">
              <a:spcBef>
                <a:spcPct val="30000"/>
              </a:spcBef>
              <a:defRPr sz="1200">
                <a:solidFill>
                  <a:schemeClr val="tx1"/>
                </a:solidFill>
                <a:latin typeface="Calibri" panose="020F0502020204030204" pitchFamily="34" charset="0"/>
              </a:defRPr>
            </a:lvl3pPr>
            <a:lvl4pPr marL="1512888" indent="-215900" defTabSz="895350" eaLnBrk="0" hangingPunct="0">
              <a:spcBef>
                <a:spcPct val="30000"/>
              </a:spcBef>
              <a:defRPr sz="1200">
                <a:solidFill>
                  <a:schemeClr val="tx1"/>
                </a:solidFill>
                <a:latin typeface="Calibri" panose="020F0502020204030204" pitchFamily="34" charset="0"/>
              </a:defRPr>
            </a:lvl4pPr>
            <a:lvl5pPr marL="1944688" indent="-215900" defTabSz="895350" eaLnBrk="0" hangingPunct="0">
              <a:spcBef>
                <a:spcPct val="30000"/>
              </a:spcBef>
              <a:defRPr sz="1200">
                <a:solidFill>
                  <a:schemeClr val="tx1"/>
                </a:solidFill>
                <a:latin typeface="Calibri" panose="020F0502020204030204" pitchFamily="34" charset="0"/>
              </a:defRPr>
            </a:lvl5pPr>
            <a:lvl6pPr marL="2401888" indent="-215900" defTabSz="895350" eaLnBrk="0" fontAlgn="base" hangingPunct="0">
              <a:spcBef>
                <a:spcPct val="30000"/>
              </a:spcBef>
              <a:spcAft>
                <a:spcPct val="0"/>
              </a:spcAft>
              <a:defRPr sz="1200">
                <a:solidFill>
                  <a:schemeClr val="tx1"/>
                </a:solidFill>
                <a:latin typeface="Calibri" panose="020F0502020204030204" pitchFamily="34" charset="0"/>
              </a:defRPr>
            </a:lvl6pPr>
            <a:lvl7pPr marL="2859088" indent="-215900" defTabSz="895350" eaLnBrk="0" fontAlgn="base" hangingPunct="0">
              <a:spcBef>
                <a:spcPct val="30000"/>
              </a:spcBef>
              <a:spcAft>
                <a:spcPct val="0"/>
              </a:spcAft>
              <a:defRPr sz="1200">
                <a:solidFill>
                  <a:schemeClr val="tx1"/>
                </a:solidFill>
                <a:latin typeface="Calibri" panose="020F0502020204030204" pitchFamily="34" charset="0"/>
              </a:defRPr>
            </a:lvl7pPr>
            <a:lvl8pPr marL="3316288" indent="-215900" defTabSz="895350" eaLnBrk="0" fontAlgn="base" hangingPunct="0">
              <a:spcBef>
                <a:spcPct val="30000"/>
              </a:spcBef>
              <a:spcAft>
                <a:spcPct val="0"/>
              </a:spcAft>
              <a:defRPr sz="1200">
                <a:solidFill>
                  <a:schemeClr val="tx1"/>
                </a:solidFill>
                <a:latin typeface="Calibri" panose="020F0502020204030204" pitchFamily="34" charset="0"/>
              </a:defRPr>
            </a:lvl8pPr>
            <a:lvl9pPr marL="3773488" indent="-215900" defTabSz="89535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180643B-BDF6-4CA3-8895-8D3B3D9FD1A4}" type="slidenum">
              <a:rPr lang="fi-FI" altLang="fi-FI" sz="900">
                <a:solidFill>
                  <a:srgbClr val="000000"/>
                </a:solidFill>
                <a:latin typeface="Arial" panose="020B0604020202020204" pitchFamily="34" charset="0"/>
              </a:rPr>
              <a:pPr eaLnBrk="1" hangingPunct="1">
                <a:spcBef>
                  <a:spcPct val="0"/>
                </a:spcBef>
              </a:pPr>
              <a:t>24</a:t>
            </a:fld>
            <a:endParaRPr lang="fi-FI" altLang="fi-FI" sz="900">
              <a:solidFill>
                <a:srgbClr val="000000"/>
              </a:solidFill>
              <a:latin typeface="Arial" panose="020B0604020202020204" pitchFamily="34" charset="0"/>
            </a:endParaRPr>
          </a:p>
        </p:txBody>
      </p:sp>
    </p:spTree>
    <p:extLst>
      <p:ext uri="{BB962C8B-B14F-4D97-AF65-F5344CB8AC3E}">
        <p14:creationId xmlns:p14="http://schemas.microsoft.com/office/powerpoint/2010/main" val="290458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Dian kuvan paikkamerkki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numCol="1" anchor="t" anchorCtr="0" compatLnSpc="1">
            <a:prstTxWarp prst="textNoShape">
              <a:avLst/>
            </a:prstTxWarp>
          </a:bodyPr>
          <a:lstStyle/>
          <a:p>
            <a:pPr eaLnBrk="1" hangingPunct="1">
              <a:spcBef>
                <a:spcPct val="0"/>
              </a:spcBef>
            </a:pPr>
            <a:endParaRPr lang="en-US" altLang="fi-FI" smtClean="0">
              <a:latin typeface="Arial" panose="020B0604020202020204" pitchFamily="34" charset="0"/>
            </a:endParaRPr>
          </a:p>
          <a:p>
            <a:pPr eaLnBrk="1" hangingPunct="1">
              <a:spcBef>
                <a:spcPct val="0"/>
              </a:spcBef>
            </a:pPr>
            <a:endParaRPr lang="fi-FI" altLang="fi-FI" smtClean="0">
              <a:latin typeface="Arial" panose="020B0604020202020204" pitchFamily="34" charset="0"/>
            </a:endParaRPr>
          </a:p>
        </p:txBody>
      </p:sp>
      <p:sp>
        <p:nvSpPr>
          <p:cNvPr id="132100" name="Dian numeron paikkamerkki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A0C8766-8255-450F-8D2D-F680300438E8}" type="slidenum">
              <a:rPr lang="fi-FI" altLang="fi-FI">
                <a:latin typeface="Arial" panose="020B0604020202020204" pitchFamily="34" charset="0"/>
              </a:rPr>
              <a:pPr algn="r" eaLnBrk="1" hangingPunct="1">
                <a:spcBef>
                  <a:spcPct val="0"/>
                </a:spcBef>
              </a:pPr>
              <a:t>40</a:t>
            </a:fld>
            <a:endParaRPr lang="fi-FI" altLang="fi-FI">
              <a:latin typeface="Arial" panose="020B0604020202020204" pitchFamily="34" charset="0"/>
            </a:endParaRPr>
          </a:p>
        </p:txBody>
      </p:sp>
    </p:spTree>
    <p:extLst>
      <p:ext uri="{BB962C8B-B14F-4D97-AF65-F5344CB8AC3E}">
        <p14:creationId xmlns:p14="http://schemas.microsoft.com/office/powerpoint/2010/main" val="276231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Dian kuvan paikkamerkki 1"/>
          <p:cNvSpPr>
            <a:spLocks noGrp="1" noRot="1" noChangeAspect="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Huomautusten paikkamerkki 2"/>
          <p:cNvSpPr>
            <a:spLocks noGrp="1"/>
          </p:cNvSpPr>
          <p:nvPr>
            <p:ph type="body" idx="1"/>
          </p:nvPr>
        </p:nvSpPr>
        <p:spPr bwMode="auto">
          <a:xfrm>
            <a:off x="692150" y="4308475"/>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93" tIns="43247" rIns="86493" bIns="43247" numCol="1" anchor="t" anchorCtr="0" compatLnSpc="1">
            <a:prstTxWarp prst="textNoShape">
              <a:avLst/>
            </a:prstTxWarp>
          </a:bodyPr>
          <a:lstStyle/>
          <a:p>
            <a:pPr eaLnBrk="1" hangingPunct="1">
              <a:spcBef>
                <a:spcPct val="0"/>
              </a:spcBef>
            </a:pPr>
            <a:endParaRPr lang="en-US" altLang="fi-FI" smtClean="0">
              <a:latin typeface="Arial" panose="020B0604020202020204" pitchFamily="34" charset="0"/>
            </a:endParaRPr>
          </a:p>
        </p:txBody>
      </p:sp>
      <p:sp>
        <p:nvSpPr>
          <p:cNvPr id="133124" name="Dian numeron paikkamerkki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12CC314-8212-4ED6-89BA-B9046769F02A}" type="slidenum">
              <a:rPr lang="fi-FI" altLang="fi-FI">
                <a:latin typeface="Arial" panose="020B0604020202020204" pitchFamily="34" charset="0"/>
              </a:rPr>
              <a:pPr algn="r" eaLnBrk="1" hangingPunct="1">
                <a:spcBef>
                  <a:spcPct val="0"/>
                </a:spcBef>
              </a:pPr>
              <a:t>41</a:t>
            </a:fld>
            <a:endParaRPr lang="fi-FI" altLang="fi-FI">
              <a:latin typeface="Arial" panose="020B0604020202020204" pitchFamily="34" charset="0"/>
            </a:endParaRPr>
          </a:p>
        </p:txBody>
      </p:sp>
    </p:spTree>
    <p:extLst>
      <p:ext uri="{BB962C8B-B14F-4D97-AF65-F5344CB8AC3E}">
        <p14:creationId xmlns:p14="http://schemas.microsoft.com/office/powerpoint/2010/main" val="153289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BB9F18BF-E348-4EEC-9C4C-E41F855D7E30}" type="slidenum">
              <a:rPr lang="fi-FI" smtClean="0"/>
              <a:pPr/>
              <a:t>44</a:t>
            </a:fld>
            <a:endParaRPr lang="fi-FI" dirty="0"/>
          </a:p>
        </p:txBody>
      </p:sp>
    </p:spTree>
    <p:extLst>
      <p:ext uri="{BB962C8B-B14F-4D97-AF65-F5344CB8AC3E}">
        <p14:creationId xmlns:p14="http://schemas.microsoft.com/office/powerpoint/2010/main" val="322837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4FFFCB24-CD17-F440-9AC8-79AABF1F21B1}" type="datetime1">
              <a:rPr lang="fi-FI" smtClean="0"/>
              <a:pPr/>
              <a:t>14.6.2016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8D61E-1885-1B48-BD2E-9FFDE50A68FD}" type="datetime1">
              <a:rPr lang="fi-FI" smtClean="0"/>
              <a:pPr/>
              <a:t>14.6.2016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fld id="{3368FB71-785F-1947-91C3-BCBE04A7C6AB}"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07375" cy="1008063"/>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484313"/>
            <a:ext cx="4032250"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1850" y="1484313"/>
            <a:ext cx="4033838" cy="439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5C05746-AA88-47B0-8C9F-98329E75289B}" type="datetime1">
              <a:rPr lang="fi-FI"/>
              <a:pPr>
                <a:defRPr/>
              </a:pPr>
              <a:t>14.6.2016</a:t>
            </a:fld>
            <a:endParaRPr lang="fi-FI"/>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fi-FI" altLang="fi-FI"/>
              <a:t>Rakennusterveysasiantntijakoulutus / PALMENIA 2014</a:t>
            </a:r>
          </a:p>
        </p:txBody>
      </p:sp>
      <p:sp>
        <p:nvSpPr>
          <p:cNvPr id="7" name="Rectangle 6"/>
          <p:cNvSpPr>
            <a:spLocks noGrp="1" noChangeArrowheads="1"/>
          </p:cNvSpPr>
          <p:nvPr>
            <p:ph type="sldNum" sz="quarter" idx="12"/>
          </p:nvPr>
        </p:nvSpPr>
        <p:spPr/>
        <p:txBody>
          <a:bodyPr/>
          <a:lstStyle>
            <a:lvl1pPr>
              <a:defRPr/>
            </a:lvl1pPr>
          </a:lstStyle>
          <a:p>
            <a:fld id="{22294B5F-C285-4E2F-86D8-09EE64B43E00}" type="slidenum">
              <a:rPr lang="fi-FI" altLang="fi-FI"/>
              <a:pPr/>
              <a:t>‹#›</a:t>
            </a:fld>
            <a:endParaRPr lang="fi-FI" altLang="fi-FI"/>
          </a:p>
        </p:txBody>
      </p:sp>
    </p:spTree>
    <p:extLst>
      <p:ext uri="{BB962C8B-B14F-4D97-AF65-F5344CB8AC3E}">
        <p14:creationId xmlns:p14="http://schemas.microsoft.com/office/powerpoint/2010/main" val="12762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fld id="{5D2A75C3-F04D-AD47-A083-10DA74AF1494}" type="datetime1">
              <a:rPr lang="fi-FI" smtClean="0"/>
              <a:pPr/>
              <a:t>14.6.2016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9E3A8F58-AC65-F64D-BB47-F45EFF49CF2D}" type="datetime1">
              <a:rPr lang="fi-FI" smtClean="0"/>
              <a:pPr/>
              <a:t>14.6.2016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print"/>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print"/>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4A1F5728-9D36-6D4A-A267-BD2AEE4D246A}" type="datetime1">
              <a:rPr lang="fi-FI" smtClean="0"/>
              <a:pPr/>
              <a:t>14.6.2016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6AE4DECC-B7D1-B34A-90EF-3EAF00384A26}"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F3B05099-46BA-3445-A8F6-220EC57BD2CF}"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232E7531-9678-0244-9B08-4B365058F5BE}" type="datetime1">
              <a:rPr lang="fi-FI" smtClean="0"/>
              <a:pPr/>
              <a:t>14.6.2016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fld id="{DFD2DCE5-5943-AE44-8F98-D0649298D934}" type="datetime1">
              <a:rPr lang="fi-FI" smtClean="0"/>
              <a:pPr/>
              <a:t>14.6.2016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05866FE4-F1BC-C849-8968-BB3D33C482BE}" type="datetime1">
              <a:rPr lang="fi-FI" smtClean="0"/>
              <a:pPr/>
              <a:t>14.6.2016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fld id="{4C0AAFAF-49FA-4A4F-90CE-1FCFF8A1CBDC}" type="datetime1">
              <a:rPr lang="fi-FI" smtClean="0"/>
              <a:pPr/>
              <a:t>14.6.2016</a:t>
            </a:fld>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5" cstate="print"/>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 id="2147483663" r:id="rId13"/>
  </p:sldLayoutIdLst>
  <p:transition spd="med">
    <p:wipe/>
  </p:transition>
  <p:timing>
    <p:tnLst>
      <p:par>
        <p:cTn id="1" dur="indefinite" restart="never" nodeType="tmRoot"/>
      </p:par>
    </p:tnLst>
  </p:timing>
  <p:hf sldNum="0"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mailto:marjut.reiman@ttl.fi" TargetMode="External"/><Relationship Id="rId4" Type="http://schemas.openxmlformats.org/officeDocument/2006/relationships/hyperlink" Target="mailto:anne.hyvarinen@thl.fi" TargetMode="External"/><Relationship Id="rId5" Type="http://schemas.openxmlformats.org/officeDocument/2006/relationships/hyperlink" Target="mailto:hannu.viitanen@luukku.com" TargetMode="External"/><Relationship Id="rId1" Type="http://schemas.openxmlformats.org/officeDocument/2006/relationships/slideLayout" Target="../slideLayouts/slideLayout2.xml"/><Relationship Id="rId2" Type="http://schemas.openxmlformats.org/officeDocument/2006/relationships/hyperlink" Target="mailto:hometalkoot.ym@ymparisto.f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3.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9.emf"/><Relationship Id="rId5" Type="http://schemas.openxmlformats.org/officeDocument/2006/relationships/oleObject" Target="../embeddings/oleObject3.bin"/><Relationship Id="rId6" Type="http://schemas.openxmlformats.org/officeDocument/2006/relationships/image" Target="../media/image40.emf"/><Relationship Id="rId1" Type="http://schemas.openxmlformats.org/officeDocument/2006/relationships/vmlDrawing" Target="../drawings/vmlDrawing2.vml"/><Relationship Id="rId2"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4.4 </a:t>
            </a:r>
            <a:r>
              <a:rPr lang="fi-FI" dirty="0" err="1" smtClean="0"/>
              <a:t>MiKROBIEN</a:t>
            </a:r>
            <a:r>
              <a:rPr lang="fi-FI" dirty="0" smtClean="0"/>
              <a:t> OHJEARVOT JA TULOSTEN TULKINTA</a:t>
            </a:r>
            <a:endParaRPr lang="fi-FI" dirty="0"/>
          </a:p>
        </p:txBody>
      </p:sp>
      <p:sp>
        <p:nvSpPr>
          <p:cNvPr id="3" name="Alaotsikko 2"/>
          <p:cNvSpPr>
            <a:spLocks noGrp="1"/>
          </p:cNvSpPr>
          <p:nvPr>
            <p:ph type="subTitle" idx="1"/>
          </p:nvPr>
        </p:nvSpPr>
        <p:spPr>
          <a:xfrm>
            <a:off x="611560" y="4508499"/>
            <a:ext cx="7705353" cy="849327"/>
          </a:xfrm>
        </p:spPr>
        <p:txBody>
          <a:bodyPr>
            <a:normAutofit fontScale="77500" lnSpcReduction="20000"/>
          </a:bodyPr>
          <a:lstStyle/>
          <a:p>
            <a:r>
              <a:rPr lang="fi-FI" dirty="0" smtClean="0"/>
              <a:t>ASUNNOT JA KOULUT, VILJELYMENETELMÄT 2 H 3+38 DIAA</a:t>
            </a:r>
          </a:p>
          <a:p>
            <a:r>
              <a:rPr lang="fi-FI" dirty="0" smtClean="0"/>
              <a:t>MUUT MENETELMÄT 2 H 22 DIAA</a:t>
            </a:r>
          </a:p>
          <a:p>
            <a:r>
              <a:rPr lang="fi-FI" dirty="0" smtClean="0"/>
              <a:t>TERVEYDENSUOJELUSÄÄDÖKSET JA TYÖPAIKAT ½ h 10 DIAA</a:t>
            </a:r>
          </a:p>
          <a:p>
            <a:r>
              <a:rPr lang="fi-FI" dirty="0" smtClean="0"/>
              <a:t>4 H LUENTOJA, 73 DIAA</a:t>
            </a:r>
          </a:p>
        </p:txBody>
      </p:sp>
    </p:spTree>
    <p:extLst>
      <p:ext uri="{BB962C8B-B14F-4D97-AF65-F5344CB8AC3E}">
        <p14:creationId xmlns:p14="http://schemas.microsoft.com/office/powerpoint/2010/main" val="3945591720"/>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fi-FI" altLang="fi-FI" sz="3200" smtClean="0"/>
              <a:t>Asumisterveysopas (2009)</a:t>
            </a:r>
            <a:endParaRPr lang="en-US" altLang="fi-FI" sz="3200" dirty="0" smtClean="0"/>
          </a:p>
        </p:txBody>
      </p:sp>
      <p:sp>
        <p:nvSpPr>
          <p:cNvPr id="7174" name="Rectangle 3"/>
          <p:cNvSpPr>
            <a:spLocks noGrp="1" noChangeArrowheads="1"/>
          </p:cNvSpPr>
          <p:nvPr>
            <p:ph idx="1"/>
          </p:nvPr>
        </p:nvSpPr>
        <p:spPr>
          <a:xfrm>
            <a:off x="827089" y="1628775"/>
            <a:ext cx="3816920" cy="4392614"/>
          </a:xfrm>
        </p:spPr>
        <p:txBody>
          <a:bodyPr/>
          <a:lstStyle/>
          <a:p>
            <a:pPr eaLnBrk="1" hangingPunct="1">
              <a:lnSpc>
                <a:spcPct val="90000"/>
              </a:lnSpc>
              <a:defRPr/>
            </a:pPr>
            <a:r>
              <a:rPr lang="fi-FI" dirty="0" smtClean="0">
                <a:latin typeface="+mj-lt"/>
              </a:rPr>
              <a:t>Tukee asumisterveysasetusta (545/2015)</a:t>
            </a:r>
          </a:p>
          <a:p>
            <a:pPr lvl="1" eaLnBrk="1" hangingPunct="1">
              <a:lnSpc>
                <a:spcPct val="90000"/>
              </a:lnSpc>
              <a:defRPr/>
            </a:pPr>
            <a:r>
              <a:rPr lang="fi-FI" dirty="0" smtClean="0">
                <a:latin typeface="+mj-lt"/>
              </a:rPr>
              <a:t>Yksityiskohtaisempi ja laajempi kuin asetus (ja entinen Asumisterveysohje (2003))</a:t>
            </a:r>
          </a:p>
          <a:p>
            <a:pPr eaLnBrk="1" hangingPunct="1">
              <a:lnSpc>
                <a:spcPct val="90000"/>
              </a:lnSpc>
              <a:defRPr/>
            </a:pPr>
            <a:r>
              <a:rPr lang="fi-FI" dirty="0" smtClean="0">
                <a:latin typeface="+mj-lt"/>
              </a:rPr>
              <a:t>Korvataan asetuksen soveltamisohjeella – julkaistu huhtikuussa 2016</a:t>
            </a:r>
          </a:p>
        </p:txBody>
      </p:sp>
      <p:sp>
        <p:nvSpPr>
          <p:cNvPr id="24578" name="Date Placeholder 3"/>
          <p:cNvSpPr>
            <a:spLocks noGrp="1"/>
          </p:cNvSpPr>
          <p:nvPr>
            <p:ph type="dt" sz="half" idx="10"/>
          </p:nvPr>
        </p:nvSpPr>
        <p:spPr>
          <a:noFill/>
        </p:spPr>
        <p:txBody>
          <a:bodyPr/>
          <a:lstStyle>
            <a:lvl1pPr>
              <a:lnSpc>
                <a:spcPct val="85000"/>
              </a:lnSpc>
              <a:spcBef>
                <a:spcPct val="35000"/>
              </a:spcBef>
              <a:buClr>
                <a:schemeClr val="accent1"/>
              </a:buClr>
              <a:buChar char="•"/>
              <a:defRPr sz="2600">
                <a:solidFill>
                  <a:schemeClr val="tx1"/>
                </a:solidFill>
                <a:latin typeface="Arial" pitchFamily="34" charset="0"/>
              </a:defRPr>
            </a:lvl1pPr>
            <a:lvl2pPr marL="742950" indent="-285750">
              <a:lnSpc>
                <a:spcPct val="85000"/>
              </a:lnSpc>
              <a:spcBef>
                <a:spcPct val="25000"/>
              </a:spcBef>
              <a:buChar char="–"/>
              <a:defRPr sz="2400">
                <a:solidFill>
                  <a:schemeClr val="tx1"/>
                </a:solidFill>
                <a:latin typeface="Arial" pitchFamily="34" charset="0"/>
              </a:defRPr>
            </a:lvl2pPr>
            <a:lvl3pPr marL="1143000" indent="-228600">
              <a:lnSpc>
                <a:spcPct val="85000"/>
              </a:lnSpc>
              <a:spcBef>
                <a:spcPct val="25000"/>
              </a:spcBef>
              <a:buClr>
                <a:schemeClr val="accent1"/>
              </a:buClr>
              <a:buChar char="•"/>
              <a:defRPr sz="2200">
                <a:solidFill>
                  <a:schemeClr val="tx1"/>
                </a:solidFill>
                <a:latin typeface="Arial" pitchFamily="34" charset="0"/>
              </a:defRPr>
            </a:lvl3pPr>
            <a:lvl4pPr marL="1600200" indent="-228600">
              <a:lnSpc>
                <a:spcPct val="85000"/>
              </a:lnSpc>
              <a:spcBef>
                <a:spcPct val="25000"/>
              </a:spcBef>
              <a:buChar char="–"/>
              <a:defRPr sz="2200">
                <a:solidFill>
                  <a:schemeClr val="tx1"/>
                </a:solidFill>
                <a:latin typeface="Arial" pitchFamily="34" charset="0"/>
              </a:defRPr>
            </a:lvl4pPr>
            <a:lvl5pPr marL="2057400" indent="-22860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a:lnSpc>
                <a:spcPct val="100000"/>
              </a:lnSpc>
              <a:spcBef>
                <a:spcPct val="0"/>
              </a:spcBef>
              <a:buClrTx/>
              <a:buFontTx/>
              <a:buNone/>
            </a:pPr>
            <a:fld id="{9166EC0C-15BF-4903-8FA6-B0A68E6B6E60}" type="datetime1">
              <a:rPr lang="fi-FI" altLang="fi-FI" sz="1000" smtClean="0">
                <a:solidFill>
                  <a:schemeClr val="bg1"/>
                </a:solidFill>
              </a:rPr>
              <a:pPr algn="ctr">
                <a:lnSpc>
                  <a:spcPct val="100000"/>
                </a:lnSpc>
                <a:spcBef>
                  <a:spcPct val="0"/>
                </a:spcBef>
                <a:buClrTx/>
                <a:buFontTx/>
                <a:buNone/>
              </a:pPr>
              <a:t>14.6.2016</a:t>
            </a:fld>
            <a:endParaRPr lang="en-GB" altLang="fi-FI" sz="1000" smtClean="0">
              <a:solidFill>
                <a:schemeClr val="bg1"/>
              </a:solidFill>
            </a:endParaRPr>
          </a:p>
        </p:txBody>
      </p:sp>
      <p:sp>
        <p:nvSpPr>
          <p:cNvPr id="24579" name="Footer Placeholder 4"/>
          <p:cNvSpPr>
            <a:spLocks noGrp="1"/>
          </p:cNvSpPr>
          <p:nvPr>
            <p:ph type="ftr" sz="quarter" idx="11"/>
          </p:nvPr>
        </p:nvSpPr>
        <p:spPr>
          <a:noFill/>
        </p:spPr>
        <p:txBody>
          <a:bodyPr/>
          <a:lstStyle>
            <a:lvl1pPr>
              <a:lnSpc>
                <a:spcPct val="85000"/>
              </a:lnSpc>
              <a:spcBef>
                <a:spcPct val="35000"/>
              </a:spcBef>
              <a:buClr>
                <a:schemeClr val="accent1"/>
              </a:buClr>
              <a:buChar char="•"/>
              <a:defRPr sz="2600">
                <a:solidFill>
                  <a:schemeClr val="tx1"/>
                </a:solidFill>
                <a:latin typeface="Arial" pitchFamily="34" charset="0"/>
              </a:defRPr>
            </a:lvl1pPr>
            <a:lvl2pPr marL="742950" indent="-285750">
              <a:lnSpc>
                <a:spcPct val="85000"/>
              </a:lnSpc>
              <a:spcBef>
                <a:spcPct val="25000"/>
              </a:spcBef>
              <a:buChar char="–"/>
              <a:defRPr sz="2400">
                <a:solidFill>
                  <a:schemeClr val="tx1"/>
                </a:solidFill>
                <a:latin typeface="Arial" pitchFamily="34" charset="0"/>
              </a:defRPr>
            </a:lvl2pPr>
            <a:lvl3pPr marL="1143000" indent="-228600">
              <a:lnSpc>
                <a:spcPct val="85000"/>
              </a:lnSpc>
              <a:spcBef>
                <a:spcPct val="25000"/>
              </a:spcBef>
              <a:buClr>
                <a:schemeClr val="accent1"/>
              </a:buClr>
              <a:buChar char="•"/>
              <a:defRPr sz="2200">
                <a:solidFill>
                  <a:schemeClr val="tx1"/>
                </a:solidFill>
                <a:latin typeface="Arial" pitchFamily="34" charset="0"/>
              </a:defRPr>
            </a:lvl3pPr>
            <a:lvl4pPr marL="1600200" indent="-228600">
              <a:lnSpc>
                <a:spcPct val="85000"/>
              </a:lnSpc>
              <a:spcBef>
                <a:spcPct val="25000"/>
              </a:spcBef>
              <a:buChar char="–"/>
              <a:defRPr sz="2200">
                <a:solidFill>
                  <a:schemeClr val="tx1"/>
                </a:solidFill>
                <a:latin typeface="Arial" pitchFamily="34" charset="0"/>
              </a:defRPr>
            </a:lvl4pPr>
            <a:lvl5pPr marL="2057400" indent="-22860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nSpc>
                <a:spcPct val="100000"/>
              </a:lnSpc>
              <a:spcBef>
                <a:spcPct val="0"/>
              </a:spcBef>
              <a:buClrTx/>
              <a:buFontTx/>
              <a:buNone/>
            </a:pPr>
            <a:r>
              <a:rPr lang="fi-FI" altLang="fi-FI" sz="1000" smtClean="0">
                <a:solidFill>
                  <a:schemeClr val="bg1"/>
                </a:solidFill>
              </a:rPr>
              <a:t>Ympäristöterveyden huolto ja sisäilma / Anne Hyvärinen</a:t>
            </a:r>
            <a:endParaRPr lang="en-GB" altLang="fi-FI" sz="1000" smtClean="0">
              <a:solidFill>
                <a:schemeClr val="bg1"/>
              </a:solidFill>
            </a:endParaRPr>
          </a:p>
        </p:txBody>
      </p:sp>
      <p:sp>
        <p:nvSpPr>
          <p:cNvPr id="24580" name="Slide Number Placeholder 5"/>
          <p:cNvSpPr>
            <a:spLocks noGrp="1"/>
          </p:cNvSpPr>
          <p:nvPr>
            <p:ph type="sldNum" sz="quarter" idx="12"/>
          </p:nvPr>
        </p:nvSpPr>
        <p:spPr>
          <a:noFill/>
        </p:spPr>
        <p:txBody>
          <a:bodyPr/>
          <a:lstStyle>
            <a:lvl1pPr>
              <a:lnSpc>
                <a:spcPct val="85000"/>
              </a:lnSpc>
              <a:spcBef>
                <a:spcPct val="35000"/>
              </a:spcBef>
              <a:buClr>
                <a:schemeClr val="accent1"/>
              </a:buClr>
              <a:buChar char="•"/>
              <a:defRPr sz="2600">
                <a:solidFill>
                  <a:schemeClr val="tx1"/>
                </a:solidFill>
                <a:latin typeface="Arial" pitchFamily="34" charset="0"/>
              </a:defRPr>
            </a:lvl1pPr>
            <a:lvl2pPr marL="742950" indent="-285750">
              <a:lnSpc>
                <a:spcPct val="85000"/>
              </a:lnSpc>
              <a:spcBef>
                <a:spcPct val="25000"/>
              </a:spcBef>
              <a:buChar char="–"/>
              <a:defRPr sz="2400">
                <a:solidFill>
                  <a:schemeClr val="tx1"/>
                </a:solidFill>
                <a:latin typeface="Arial" pitchFamily="34" charset="0"/>
              </a:defRPr>
            </a:lvl2pPr>
            <a:lvl3pPr marL="1143000" indent="-228600">
              <a:lnSpc>
                <a:spcPct val="85000"/>
              </a:lnSpc>
              <a:spcBef>
                <a:spcPct val="25000"/>
              </a:spcBef>
              <a:buClr>
                <a:schemeClr val="accent1"/>
              </a:buClr>
              <a:buChar char="•"/>
              <a:defRPr sz="2200">
                <a:solidFill>
                  <a:schemeClr val="tx1"/>
                </a:solidFill>
                <a:latin typeface="Arial" pitchFamily="34" charset="0"/>
              </a:defRPr>
            </a:lvl3pPr>
            <a:lvl4pPr marL="1600200" indent="-228600">
              <a:lnSpc>
                <a:spcPct val="85000"/>
              </a:lnSpc>
              <a:spcBef>
                <a:spcPct val="25000"/>
              </a:spcBef>
              <a:buChar char="–"/>
              <a:defRPr sz="2200">
                <a:solidFill>
                  <a:schemeClr val="tx1"/>
                </a:solidFill>
                <a:latin typeface="Arial" pitchFamily="34" charset="0"/>
              </a:defRPr>
            </a:lvl4pPr>
            <a:lvl5pPr marL="2057400" indent="-22860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nSpc>
                <a:spcPct val="100000"/>
              </a:lnSpc>
              <a:spcBef>
                <a:spcPct val="0"/>
              </a:spcBef>
              <a:buClrTx/>
              <a:buFontTx/>
              <a:buNone/>
            </a:pPr>
            <a:fld id="{6FC6D39F-A0CB-44EF-9138-BA51E038D050}" type="slidenum">
              <a:rPr lang="en-GB" altLang="fi-FI" sz="1000" smtClean="0">
                <a:solidFill>
                  <a:schemeClr val="bg1"/>
                </a:solidFill>
              </a:rPr>
              <a:pPr>
                <a:lnSpc>
                  <a:spcPct val="100000"/>
                </a:lnSpc>
                <a:spcBef>
                  <a:spcPct val="0"/>
                </a:spcBef>
                <a:buClrTx/>
                <a:buFontTx/>
                <a:buNone/>
              </a:pPr>
              <a:t>10</a:t>
            </a:fld>
            <a:endParaRPr lang="en-GB" altLang="fi-FI" sz="1000" smtClean="0">
              <a:solidFill>
                <a:schemeClr val="bg1"/>
              </a:solidFill>
            </a:endParaRPr>
          </a:p>
        </p:txBody>
      </p:sp>
      <p:pic>
        <p:nvPicPr>
          <p:cNvPr id="245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455" y="1642871"/>
            <a:ext cx="3009457" cy="407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793173"/>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Mikrobikasvun toteaminen</a:t>
            </a:r>
            <a:endParaRPr lang="fi-FI" dirty="0"/>
          </a:p>
        </p:txBody>
      </p:sp>
      <p:sp>
        <p:nvSpPr>
          <p:cNvPr id="3" name="Content Placeholder 2"/>
          <p:cNvSpPr>
            <a:spLocks noGrp="1"/>
          </p:cNvSpPr>
          <p:nvPr>
            <p:ph idx="1"/>
          </p:nvPr>
        </p:nvSpPr>
        <p:spPr/>
        <p:txBody>
          <a:bodyPr>
            <a:normAutofit/>
          </a:bodyPr>
          <a:lstStyle/>
          <a:p>
            <a:r>
              <a:rPr lang="fi-FI" altLang="fi-FI" dirty="0" smtClean="0"/>
              <a:t>Aistinvaraisesti (tällöin ei mikrobinäytteitä välttämättä tarvita)</a:t>
            </a:r>
          </a:p>
          <a:p>
            <a:r>
              <a:rPr lang="fi-FI" altLang="fi-FI" u="sng" dirty="0"/>
              <a:t>E</a:t>
            </a:r>
            <a:r>
              <a:rPr lang="fi-FI" altLang="fi-FI" u="sng" dirty="0" smtClean="0"/>
              <a:t>nsisijaisesti</a:t>
            </a:r>
            <a:r>
              <a:rPr lang="fi-FI" altLang="fi-FI" dirty="0" smtClean="0"/>
              <a:t> </a:t>
            </a:r>
            <a:r>
              <a:rPr lang="fi-FI" altLang="fi-FI" dirty="0"/>
              <a:t>rakennusmateriaalista kasvatukseen perustuvalla laimennossarja- tai </a:t>
            </a:r>
            <a:r>
              <a:rPr lang="fi-FI" altLang="fi-FI" dirty="0" smtClean="0"/>
              <a:t>suoraviljelymenetelmällä (Uutta!)</a:t>
            </a:r>
            <a:endParaRPr lang="fi-FI" altLang="fi-FI" dirty="0"/>
          </a:p>
          <a:p>
            <a:r>
              <a:rPr lang="fi-FI" altLang="fi-FI" dirty="0" smtClean="0"/>
              <a:t>Mikäli </a:t>
            </a:r>
            <a:r>
              <a:rPr lang="fi-FI" altLang="fi-FI" dirty="0"/>
              <a:t>otetaan ilmanäytteitä, ilman mikrobipitoisuuden ja lajiston lisäksi on oltava myös muuta näyttöä toimenpiderajan </a:t>
            </a:r>
            <a:r>
              <a:rPr lang="fi-FI" altLang="fi-FI" dirty="0" smtClean="0"/>
              <a:t>ylittymisestä</a:t>
            </a:r>
            <a:endParaRPr lang="fi-FI" altLang="fi-FI" dirty="0"/>
          </a:p>
          <a:p>
            <a:endParaRPr lang="fi-FI" sz="1800" dirty="0"/>
          </a:p>
        </p:txBody>
      </p:sp>
    </p:spTree>
    <p:extLst>
      <p:ext uri="{BB962C8B-B14F-4D97-AF65-F5344CB8AC3E}">
        <p14:creationId xmlns:p14="http://schemas.microsoft.com/office/powerpoint/2010/main" val="1849194412"/>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fi-FI" altLang="fi-FI" sz="2800" dirty="0" smtClean="0"/>
              <a:t>Asumisterveysasetuksen soveltamisohjeen tulkintaohjeet </a:t>
            </a:r>
            <a:r>
              <a:rPr lang="fi-FI" altLang="fi-FI" sz="2800" dirty="0" smtClean="0"/>
              <a:t>1.</a:t>
            </a:r>
            <a:endParaRPr lang="fi-FI" altLang="fi-FI" sz="2800" dirty="0" smtClean="0"/>
          </a:p>
        </p:txBody>
      </p:sp>
      <p:sp>
        <p:nvSpPr>
          <p:cNvPr id="62467" name="Content Placeholder 2"/>
          <p:cNvSpPr>
            <a:spLocks noGrp="1"/>
          </p:cNvSpPr>
          <p:nvPr>
            <p:ph idx="1"/>
          </p:nvPr>
        </p:nvSpPr>
        <p:spPr/>
        <p:txBody>
          <a:bodyPr>
            <a:noAutofit/>
          </a:bodyPr>
          <a:lstStyle/>
          <a:p>
            <a:pPr>
              <a:lnSpc>
                <a:spcPct val="100000"/>
              </a:lnSpc>
            </a:pPr>
            <a:r>
              <a:rPr lang="fi-FI" altLang="fi-FI" sz="1800" dirty="0" smtClean="0"/>
              <a:t>Soveltuvat näytteille, jotka</a:t>
            </a:r>
          </a:p>
          <a:p>
            <a:pPr lvl="1">
              <a:lnSpc>
                <a:spcPct val="100000"/>
              </a:lnSpc>
            </a:pPr>
            <a:r>
              <a:rPr lang="fi-FI" altLang="fi-FI" sz="1600" b="1" dirty="0" smtClean="0"/>
              <a:t>analysoitu samalla menetelmällä ja samoilla kasvatusalustoilla </a:t>
            </a:r>
            <a:r>
              <a:rPr lang="fi-FI" altLang="fi-FI" sz="1600" dirty="0" smtClean="0"/>
              <a:t>(rakennusmateriaali- ja pintanäytteet) </a:t>
            </a:r>
          </a:p>
          <a:p>
            <a:pPr lvl="1">
              <a:lnSpc>
                <a:spcPct val="100000"/>
              </a:lnSpc>
            </a:pPr>
            <a:r>
              <a:rPr lang="fi-FI" altLang="fi-FI" sz="1600" b="1" dirty="0" smtClean="0"/>
              <a:t>kerätty samanlaisella </a:t>
            </a:r>
            <a:r>
              <a:rPr lang="fi-FI" altLang="fi-FI" sz="1600" b="1" dirty="0" err="1" smtClean="0"/>
              <a:t>keräimellä</a:t>
            </a:r>
            <a:r>
              <a:rPr lang="fi-FI" altLang="fi-FI" sz="1600" b="1" dirty="0" smtClean="0"/>
              <a:t>, samalla tilavuusvirralla, samoilla kasvatusalustoilla </a:t>
            </a:r>
            <a:r>
              <a:rPr lang="fi-FI" altLang="fi-FI" sz="1600" dirty="0" smtClean="0"/>
              <a:t>(ilmanäytteet)</a:t>
            </a:r>
          </a:p>
          <a:p>
            <a:pPr>
              <a:lnSpc>
                <a:spcPct val="100000"/>
              </a:lnSpc>
            </a:pPr>
            <a:r>
              <a:rPr lang="fi-FI" altLang="fi-FI" sz="1800" dirty="0" smtClean="0"/>
              <a:t>Tulkinnat perustuvat kokonaispitoisuuksien sekä lajiston tarkasteluun (tunnistaminen tärkeä osa!)</a:t>
            </a:r>
          </a:p>
          <a:p>
            <a:pPr>
              <a:lnSpc>
                <a:spcPct val="100000"/>
              </a:lnSpc>
            </a:pPr>
            <a:r>
              <a:rPr lang="fi-FI" altLang="fi-FI" sz="1600" dirty="0"/>
              <a:t>V</a:t>
            </a:r>
            <a:r>
              <a:rPr lang="fi-FI" altLang="fi-FI" sz="1600" dirty="0" smtClean="0"/>
              <a:t>errataan:</a:t>
            </a:r>
          </a:p>
          <a:p>
            <a:pPr marL="896938" lvl="3" indent="-357188">
              <a:lnSpc>
                <a:spcPct val="100000"/>
              </a:lnSpc>
              <a:spcBef>
                <a:spcPts val="900"/>
              </a:spcBef>
            </a:pPr>
            <a:r>
              <a:rPr lang="fi-FI" altLang="fi-FI" sz="1600" dirty="0" smtClean="0"/>
              <a:t>Pinnat: puhdas, vaurioton, pinta samantyyppisestä huoneesta</a:t>
            </a:r>
          </a:p>
          <a:p>
            <a:pPr marL="896938" lvl="3" indent="-357188">
              <a:lnSpc>
                <a:spcPct val="100000"/>
              </a:lnSpc>
              <a:spcBef>
                <a:spcPts val="900"/>
              </a:spcBef>
            </a:pPr>
            <a:r>
              <a:rPr lang="fi-FI" altLang="fi-FI" sz="1600" dirty="0" smtClean="0"/>
              <a:t>Ilma: ulkoilmanäyte, mahdollisesti näyte huoneesta, jossa ei vauriota (jos suuri rakennus)</a:t>
            </a:r>
          </a:p>
        </p:txBody>
      </p:sp>
      <p:sp>
        <p:nvSpPr>
          <p:cNvPr id="4" name="Date Placeholder 3"/>
          <p:cNvSpPr>
            <a:spLocks noGrp="1"/>
          </p:cNvSpPr>
          <p:nvPr>
            <p:ph type="dt" sz="half" idx="10"/>
          </p:nvPr>
        </p:nvSpPr>
        <p:spPr/>
        <p:txBody>
          <a:bodyPr/>
          <a:lstStyle/>
          <a:p>
            <a:pPr>
              <a:defRPr/>
            </a:pPr>
            <a:fld id="{6CBD0FA1-B04B-46AB-89B3-FA3701F739EE}"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RTA 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C99D3D0-1648-47BA-97A6-5A0414AB28EE}" type="slidenum">
              <a:rPr lang="fi-FI" altLang="fi-FI">
                <a:solidFill>
                  <a:srgbClr val="FFFFFF"/>
                </a:solidFill>
              </a:rPr>
              <a:pPr eaLnBrk="1" hangingPunct="1"/>
              <a:t>12</a:t>
            </a:fld>
            <a:endParaRPr lang="fi-FI" altLang="fi-FI">
              <a:solidFill>
                <a:srgbClr val="FFFFFF"/>
              </a:solidFill>
            </a:endParaRPr>
          </a:p>
        </p:txBody>
      </p:sp>
    </p:spTree>
    <p:extLst>
      <p:ext uri="{BB962C8B-B14F-4D97-AF65-F5344CB8AC3E}">
        <p14:creationId xmlns:p14="http://schemas.microsoft.com/office/powerpoint/2010/main" val="1036907303"/>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Autofit/>
          </a:bodyPr>
          <a:lstStyle/>
          <a:p>
            <a:pPr eaLnBrk="1" hangingPunct="1"/>
            <a:r>
              <a:rPr lang="fi-FI" altLang="fi-FI" sz="2800" dirty="0" smtClean="0"/>
              <a:t>Asumisterveysasetuksen soveltamisohjeen tulkintaohjeet </a:t>
            </a:r>
            <a:r>
              <a:rPr lang="fi-FI" altLang="fi-FI" sz="2800" dirty="0" smtClean="0"/>
              <a:t>2.</a:t>
            </a:r>
            <a:endParaRPr lang="fi-FI" altLang="fi-FI" sz="2800" dirty="0" smtClean="0"/>
          </a:p>
        </p:txBody>
      </p:sp>
      <p:sp>
        <p:nvSpPr>
          <p:cNvPr id="63491" name="Rectangle 3"/>
          <p:cNvSpPr>
            <a:spLocks noGrp="1" noChangeArrowheads="1"/>
          </p:cNvSpPr>
          <p:nvPr>
            <p:ph idx="1"/>
          </p:nvPr>
        </p:nvSpPr>
        <p:spPr/>
        <p:txBody>
          <a:bodyPr>
            <a:normAutofit/>
          </a:bodyPr>
          <a:lstStyle/>
          <a:p>
            <a:pPr eaLnBrk="1" hangingPunct="1">
              <a:lnSpc>
                <a:spcPct val="100000"/>
              </a:lnSpc>
            </a:pPr>
            <a:r>
              <a:rPr lang="fi-FI" altLang="fi-FI" dirty="0" smtClean="0"/>
              <a:t>Perustuvat laajoihin aineistoihin </a:t>
            </a:r>
          </a:p>
          <a:p>
            <a:pPr lvl="1" eaLnBrk="1" hangingPunct="1">
              <a:lnSpc>
                <a:spcPct val="100000"/>
              </a:lnSpc>
              <a:buClr>
                <a:schemeClr val="accent1"/>
              </a:buClr>
              <a:buFontTx/>
              <a:buChar char="•"/>
            </a:pPr>
            <a:r>
              <a:rPr lang="fi-FI" altLang="fi-FI" dirty="0" smtClean="0"/>
              <a:t>vaurioituneita ja ei-vaurioituneita materiaaleja, pintoja ja asuntoja</a:t>
            </a:r>
          </a:p>
          <a:p>
            <a:pPr eaLnBrk="1" hangingPunct="1">
              <a:lnSpc>
                <a:spcPct val="100000"/>
              </a:lnSpc>
            </a:pPr>
            <a:r>
              <a:rPr lang="fi-FI" altLang="fi-FI" dirty="0" smtClean="0"/>
              <a:t>Kasvatus 2%MEA-, DG18- ja </a:t>
            </a:r>
            <a:r>
              <a:rPr lang="fi-FI" altLang="fi-FI" dirty="0" err="1" smtClean="0"/>
              <a:t>THG-alustoilla</a:t>
            </a:r>
            <a:r>
              <a:rPr lang="fi-FI" altLang="fi-FI" dirty="0" smtClean="0"/>
              <a:t>  </a:t>
            </a:r>
          </a:p>
          <a:p>
            <a:pPr eaLnBrk="1" hangingPunct="1">
              <a:lnSpc>
                <a:spcPct val="100000"/>
              </a:lnSpc>
            </a:pPr>
            <a:r>
              <a:rPr lang="fi-FI" altLang="fi-FI" dirty="0" smtClean="0"/>
              <a:t>Menetelmät mikrobien elinkykyyn perustuvia viljelymenetelmiä</a:t>
            </a:r>
          </a:p>
          <a:p>
            <a:pPr lvl="1" eaLnBrk="1" hangingPunct="1">
              <a:lnSpc>
                <a:spcPct val="100000"/>
              </a:lnSpc>
            </a:pPr>
            <a:r>
              <a:rPr lang="fi-FI" altLang="fi-FI" dirty="0" smtClean="0"/>
              <a:t>Rakennusmateriaali- ja pintanäytteet</a:t>
            </a:r>
          </a:p>
          <a:p>
            <a:pPr lvl="2" eaLnBrk="1" hangingPunct="1">
              <a:lnSpc>
                <a:spcPct val="100000"/>
              </a:lnSpc>
            </a:pPr>
            <a:r>
              <a:rPr lang="fi-FI" altLang="fi-FI" dirty="0" smtClean="0"/>
              <a:t>Materiaalin suoramikroskopointi/teippinäytteet viljelyn tukena </a:t>
            </a:r>
          </a:p>
          <a:p>
            <a:pPr lvl="1" eaLnBrk="1" hangingPunct="1">
              <a:lnSpc>
                <a:spcPct val="100000"/>
              </a:lnSpc>
            </a:pPr>
            <a:r>
              <a:rPr lang="fi-FI" altLang="fi-FI" dirty="0" smtClean="0"/>
              <a:t>6-vaiheimpaktorinäytteet ilmasta</a:t>
            </a:r>
          </a:p>
          <a:p>
            <a:r>
              <a:rPr lang="fi-FI" altLang="fi-FI" sz="1800" dirty="0" smtClean="0"/>
              <a:t>Muita menetelmiä voidaan käyttää, jos</a:t>
            </a:r>
          </a:p>
          <a:p>
            <a:pPr lvl="2"/>
            <a:r>
              <a:rPr lang="fi-FI" dirty="0" smtClean="0"/>
              <a:t>menetelmän </a:t>
            </a:r>
            <a:r>
              <a:rPr lang="fi-FI" dirty="0"/>
              <a:t>luotettavuus on </a:t>
            </a:r>
            <a:r>
              <a:rPr lang="fi-FI" dirty="0" smtClean="0"/>
              <a:t>osoitettu </a:t>
            </a:r>
            <a:r>
              <a:rPr lang="fi-FI" dirty="0"/>
              <a:t>4 §:n 4 momentissa tarkoitetulla tavalla tai </a:t>
            </a:r>
            <a:endParaRPr lang="fi-FI" dirty="0" smtClean="0"/>
          </a:p>
          <a:p>
            <a:pPr lvl="2"/>
            <a:r>
              <a:rPr lang="fi-FI" dirty="0" smtClean="0"/>
              <a:t>menetelmällä </a:t>
            </a:r>
            <a:r>
              <a:rPr lang="fi-FI" dirty="0"/>
              <a:t>saatujen tulosten </a:t>
            </a:r>
            <a:r>
              <a:rPr lang="fi-FI" dirty="0" smtClean="0"/>
              <a:t>yhtenevyys </a:t>
            </a:r>
            <a:r>
              <a:rPr lang="fi-FI" dirty="0"/>
              <a:t>laimennossarjamenetelmällä </a:t>
            </a:r>
            <a:r>
              <a:rPr lang="fi-FI" dirty="0" smtClean="0"/>
              <a:t>saatuihin </a:t>
            </a:r>
            <a:r>
              <a:rPr lang="fi-FI" dirty="0"/>
              <a:t>tuloksiin on varmistettu </a:t>
            </a:r>
            <a:endParaRPr lang="fi-FI" altLang="fi-FI" sz="1800" dirty="0" smtClean="0"/>
          </a:p>
        </p:txBody>
      </p:sp>
      <p:sp>
        <p:nvSpPr>
          <p:cNvPr id="87046" name="Date Placeholder 4"/>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9D142B04-6AC7-43F5-9114-07AA571361DF}"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87044"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87045"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EF381CDA-E9EC-4265-AB31-B3A12F007127}" type="slidenum">
              <a:rPr lang="fi-FI" altLang="fi-FI" sz="1000">
                <a:solidFill>
                  <a:schemeClr val="bg1"/>
                </a:solidFill>
              </a:rPr>
              <a:pPr eaLnBrk="1" hangingPunct="1">
                <a:lnSpc>
                  <a:spcPct val="100000"/>
                </a:lnSpc>
                <a:spcBef>
                  <a:spcPct val="0"/>
                </a:spcBef>
                <a:buClrTx/>
                <a:buFontTx/>
                <a:buNone/>
              </a:pPr>
              <a:t>13</a:t>
            </a:fld>
            <a:endParaRPr lang="fi-FI" altLang="fi-FI" sz="1000">
              <a:solidFill>
                <a:schemeClr val="bg1"/>
              </a:solidFill>
            </a:endParaRPr>
          </a:p>
        </p:txBody>
      </p:sp>
    </p:spTree>
    <p:extLst>
      <p:ext uri="{BB962C8B-B14F-4D97-AF65-F5344CB8AC3E}">
        <p14:creationId xmlns:p14="http://schemas.microsoft.com/office/powerpoint/2010/main" val="104530509"/>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Autofit/>
          </a:bodyPr>
          <a:lstStyle/>
          <a:p>
            <a:pPr eaLnBrk="1" hangingPunct="1"/>
            <a:r>
              <a:rPr lang="fi-FI" altLang="fi-FI" sz="2800" dirty="0" smtClean="0"/>
              <a:t>Asumisterveysasetuksen soveltamisohjeen tulkintaohjeet </a:t>
            </a:r>
            <a:r>
              <a:rPr lang="fi-FI" altLang="fi-FI" sz="2800" dirty="0" smtClean="0"/>
              <a:t>3.</a:t>
            </a:r>
            <a:endParaRPr lang="fi-FI" altLang="fi-FI" sz="2800" dirty="0" smtClean="0"/>
          </a:p>
        </p:txBody>
      </p:sp>
      <p:sp>
        <p:nvSpPr>
          <p:cNvPr id="64515" name="Rectangle 3"/>
          <p:cNvSpPr>
            <a:spLocks noGrp="1" noChangeArrowheads="1"/>
          </p:cNvSpPr>
          <p:nvPr>
            <p:ph idx="1"/>
          </p:nvPr>
        </p:nvSpPr>
        <p:spPr/>
        <p:txBody>
          <a:bodyPr>
            <a:normAutofit/>
          </a:bodyPr>
          <a:lstStyle/>
          <a:p>
            <a:pPr eaLnBrk="1" hangingPunct="1">
              <a:lnSpc>
                <a:spcPct val="100000"/>
              </a:lnSpc>
            </a:pPr>
            <a:r>
              <a:rPr lang="fi-FI" altLang="fi-FI" dirty="0" smtClean="0"/>
              <a:t>Soveltuvat vain ohjeessa mainituille menetelmille</a:t>
            </a:r>
          </a:p>
          <a:p>
            <a:pPr lvl="1" eaLnBrk="1" hangingPunct="1">
              <a:lnSpc>
                <a:spcPct val="100000"/>
              </a:lnSpc>
              <a:buClr>
                <a:schemeClr val="accent1"/>
              </a:buClr>
              <a:buFontTx/>
              <a:buChar char="•"/>
            </a:pPr>
            <a:r>
              <a:rPr lang="fi-FI" altLang="fi-FI" sz="1600" dirty="0" smtClean="0"/>
              <a:t>Kasvatusmenetelmä havaitsee vain elinkykyiset ja vain käytetyillä kasvatusalustoilla kasvavat mikrobit </a:t>
            </a:r>
          </a:p>
          <a:p>
            <a:pPr lvl="1" eaLnBrk="1" hangingPunct="1">
              <a:lnSpc>
                <a:spcPct val="100000"/>
              </a:lnSpc>
              <a:buClr>
                <a:schemeClr val="accent1"/>
              </a:buClr>
              <a:buFontTx/>
              <a:buChar char="•"/>
            </a:pPr>
            <a:r>
              <a:rPr lang="fi-FI" altLang="fi-FI" sz="1600" dirty="0" smtClean="0"/>
              <a:t>Keräin vaikuttaa (ilmanäyte)</a:t>
            </a:r>
          </a:p>
          <a:p>
            <a:pPr lvl="1" eaLnBrk="1" hangingPunct="1">
              <a:lnSpc>
                <a:spcPct val="100000"/>
              </a:lnSpc>
              <a:buClr>
                <a:schemeClr val="accent1"/>
              </a:buClr>
              <a:buFontTx/>
              <a:buChar char="•"/>
            </a:pPr>
            <a:r>
              <a:rPr lang="fi-FI" altLang="fi-FI" sz="1600" dirty="0" smtClean="0"/>
              <a:t>Viljelytapa vaikuttaa jne.</a:t>
            </a:r>
          </a:p>
          <a:p>
            <a:pPr eaLnBrk="1" hangingPunct="1">
              <a:lnSpc>
                <a:spcPct val="100000"/>
              </a:lnSpc>
            </a:pPr>
            <a:r>
              <a:rPr lang="fi-FI" altLang="ja-JP" dirty="0" smtClean="0">
                <a:ea typeface="ＭＳ Ｐゴシック" panose="020B0600070205080204" pitchFamily="34" charset="-128"/>
              </a:rPr>
              <a:t>Julkaistuja tulkintaohjeita ja vertailuaineistoja on toistaiseksi vain kasvatus- eli viljelymenetelmille</a:t>
            </a:r>
          </a:p>
          <a:p>
            <a:r>
              <a:rPr lang="fi-FI" altLang="fi-FI" dirty="0"/>
              <a:t>Viranomaispäätöksissä voidaan käyttää vain menetelmiä, joilla on </a:t>
            </a:r>
            <a:r>
              <a:rPr lang="fi-FI" altLang="fi-FI" dirty="0" err="1"/>
              <a:t>Eviran</a:t>
            </a:r>
            <a:r>
              <a:rPr lang="fi-FI" altLang="fi-FI" dirty="0"/>
              <a:t> hyväksyntä</a:t>
            </a:r>
          </a:p>
          <a:p>
            <a:pPr eaLnBrk="1" hangingPunct="1">
              <a:lnSpc>
                <a:spcPct val="100000"/>
              </a:lnSpc>
            </a:pPr>
            <a:endParaRPr lang="fi-FI" altLang="fi-FI" dirty="0" smtClean="0"/>
          </a:p>
        </p:txBody>
      </p:sp>
      <p:sp>
        <p:nvSpPr>
          <p:cNvPr id="88070" name="Date Placeholder 4"/>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C58DEAC9-AFF4-40C4-9D52-B605F9F6568B}"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88068"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88069"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6200ADC7-B1ED-4A33-9870-5B49731F3D2C}" type="slidenum">
              <a:rPr lang="fi-FI" altLang="fi-FI" sz="1000">
                <a:solidFill>
                  <a:schemeClr val="bg1"/>
                </a:solidFill>
              </a:rPr>
              <a:pPr eaLnBrk="1" hangingPunct="1">
                <a:lnSpc>
                  <a:spcPct val="100000"/>
                </a:lnSpc>
                <a:spcBef>
                  <a:spcPct val="0"/>
                </a:spcBef>
                <a:buClrTx/>
                <a:buFontTx/>
                <a:buNone/>
              </a:pPr>
              <a:t>14</a:t>
            </a:fld>
            <a:endParaRPr lang="fi-FI" altLang="fi-FI" sz="1000">
              <a:solidFill>
                <a:schemeClr val="bg1"/>
              </a:solidFill>
            </a:endParaRPr>
          </a:p>
        </p:txBody>
      </p:sp>
    </p:spTree>
    <p:extLst>
      <p:ext uri="{BB962C8B-B14F-4D97-AF65-F5344CB8AC3E}">
        <p14:creationId xmlns:p14="http://schemas.microsoft.com/office/powerpoint/2010/main" val="703956251"/>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tsikko 6"/>
          <p:cNvSpPr>
            <a:spLocks noGrp="1"/>
          </p:cNvSpPr>
          <p:nvPr>
            <p:ph type="title"/>
          </p:nvPr>
        </p:nvSpPr>
        <p:spPr/>
        <p:txBody>
          <a:bodyPr/>
          <a:lstStyle/>
          <a:p>
            <a:r>
              <a:rPr lang="fi-FI" altLang="fi-FI" smtClean="0"/>
              <a:t>Asumisterveystutkimusten viljelymenetelmien vertailuaineistot</a:t>
            </a:r>
          </a:p>
        </p:txBody>
      </p:sp>
      <p:sp>
        <p:nvSpPr>
          <p:cNvPr id="8" name="Sisällön paikkamerkki 7"/>
          <p:cNvSpPr>
            <a:spLocks noGrp="1"/>
          </p:cNvSpPr>
          <p:nvPr>
            <p:ph idx="1"/>
          </p:nvPr>
        </p:nvSpPr>
        <p:spPr/>
        <p:txBody>
          <a:bodyPr>
            <a:normAutofit fontScale="77500" lnSpcReduction="20000"/>
          </a:bodyPr>
          <a:lstStyle/>
          <a:p>
            <a:pPr>
              <a:lnSpc>
                <a:spcPct val="120000"/>
              </a:lnSpc>
              <a:defRPr/>
            </a:pPr>
            <a:r>
              <a:rPr lang="fi-FI" altLang="fi-FI" sz="2600" dirty="0" smtClean="0"/>
              <a:t>Näytteitä homevaurioituneista </a:t>
            </a:r>
            <a:r>
              <a:rPr lang="fi-FI" altLang="fi-FI" sz="2600" dirty="0"/>
              <a:t>ja vaurioitumattomista </a:t>
            </a:r>
            <a:r>
              <a:rPr lang="fi-FI" altLang="fi-FI" sz="2600" dirty="0" smtClean="0"/>
              <a:t>rakennusmateriaaleista ja pinnoilta</a:t>
            </a:r>
          </a:p>
          <a:p>
            <a:pPr lvl="1">
              <a:lnSpc>
                <a:spcPct val="120000"/>
              </a:lnSpc>
              <a:defRPr/>
            </a:pPr>
            <a:r>
              <a:rPr lang="fi-FI" altLang="fi-FI" sz="2200" dirty="0"/>
              <a:t>Pintanäytteiden </a:t>
            </a:r>
            <a:r>
              <a:rPr lang="fi-FI" altLang="fi-FI" sz="2200" dirty="0" smtClean="0"/>
              <a:t>näytteenottostrategia: vaurio- vs. vertailupinta </a:t>
            </a:r>
          </a:p>
          <a:p>
            <a:pPr lvl="1">
              <a:lnSpc>
                <a:spcPct val="120000"/>
              </a:lnSpc>
              <a:defRPr/>
            </a:pPr>
            <a:r>
              <a:rPr lang="fi-FI" altLang="fi-FI" sz="2200" dirty="0" smtClean="0"/>
              <a:t>Rakennusmateriaalinäytteet: vertailunäyteaineisto pienempi</a:t>
            </a:r>
          </a:p>
          <a:p>
            <a:pPr>
              <a:lnSpc>
                <a:spcPct val="120000"/>
              </a:lnSpc>
              <a:defRPr/>
            </a:pPr>
            <a:r>
              <a:rPr lang="fi-FI" altLang="fi-FI" sz="2600" dirty="0" smtClean="0"/>
              <a:t>Ilmanäytteitä kosteus- </a:t>
            </a:r>
            <a:r>
              <a:rPr lang="fi-FI" altLang="fi-FI" sz="2600" dirty="0"/>
              <a:t>ja </a:t>
            </a:r>
            <a:r>
              <a:rPr lang="fi-FI" altLang="fi-FI" sz="2600" dirty="0" smtClean="0"/>
              <a:t>homevaurioituneista asunnoista sekä asunnoista, </a:t>
            </a:r>
            <a:r>
              <a:rPr lang="fi-FI" altLang="fi-FI" sz="2600" dirty="0"/>
              <a:t>joissa ei tiedossa </a:t>
            </a:r>
            <a:r>
              <a:rPr lang="fi-FI" altLang="fi-FI" sz="2600" dirty="0" smtClean="0"/>
              <a:t>olevia vaurioita</a:t>
            </a:r>
          </a:p>
          <a:p>
            <a:pPr lvl="1">
              <a:lnSpc>
                <a:spcPct val="120000"/>
              </a:lnSpc>
              <a:defRPr/>
            </a:pPr>
            <a:r>
              <a:rPr lang="fi-FI" altLang="fi-FI" sz="2200" dirty="0" smtClean="0"/>
              <a:t>Muina kuin talviaikoina myös ulkoilmanäytteitä</a:t>
            </a:r>
          </a:p>
          <a:p>
            <a:pPr>
              <a:lnSpc>
                <a:spcPct val="120000"/>
              </a:lnSpc>
              <a:defRPr/>
            </a:pPr>
            <a:r>
              <a:rPr lang="fi-FI" altLang="fi-FI" sz="2400" dirty="0" smtClean="0"/>
              <a:t>Kansanterveyslaitos, Kuopion yliopisto ja Työterveyslaitos</a:t>
            </a:r>
          </a:p>
          <a:p>
            <a:pPr lvl="1">
              <a:lnSpc>
                <a:spcPct val="120000"/>
              </a:lnSpc>
              <a:defRPr/>
            </a:pPr>
            <a:r>
              <a:rPr lang="fi-FI" sz="1500" dirty="0" smtClean="0"/>
              <a:t>Hyvärinen </a:t>
            </a:r>
            <a:r>
              <a:rPr lang="fi-FI" sz="1500" dirty="0"/>
              <a:t>ym. 1999, Hyvärinen ym. 2002, Hyvärinen ym. 2003, Mikkonen ym. 1994, Kasanen 1996, Kettunen 1997, Torvikoski </a:t>
            </a:r>
            <a:r>
              <a:rPr lang="fi-FI" sz="1500" dirty="0" smtClean="0"/>
              <a:t>2000</a:t>
            </a:r>
          </a:p>
          <a:p>
            <a:pPr lvl="1">
              <a:lnSpc>
                <a:spcPct val="120000"/>
              </a:lnSpc>
              <a:defRPr/>
            </a:pPr>
            <a:r>
              <a:rPr lang="fi-FI" sz="1500" dirty="0" smtClean="0"/>
              <a:t>Nevalainen </a:t>
            </a:r>
            <a:r>
              <a:rPr lang="fi-FI" sz="1500" dirty="0"/>
              <a:t>1989,  Nevalainen ym. 1991, Reponen ym. 1989, Reponen ym. 1992a, Reponen ym. 1992b, Reponen ym. 1994, Reponen 1994, Lehtonen ym. 1993, Hyvärinen ym. 1993, Hyvärinen ym. 2001a, Hyvärinen ym. 2001b, Hyvärinen ym. 1999, Hyvärinen 2002</a:t>
            </a:r>
            <a:endParaRPr lang="fi-FI" altLang="fi-FI" sz="1500" dirty="0" smtClean="0"/>
          </a:p>
          <a:p>
            <a:pPr marL="360362" lvl="1" indent="0">
              <a:lnSpc>
                <a:spcPct val="120000"/>
              </a:lnSpc>
              <a:buFontTx/>
              <a:buNone/>
              <a:defRPr/>
            </a:pPr>
            <a:r>
              <a:rPr lang="fi-FI" altLang="fi-FI" sz="1800" dirty="0" smtClean="0"/>
              <a:t> </a:t>
            </a:r>
            <a:endParaRPr lang="fi-FI" altLang="fi-FI" sz="1800" dirty="0"/>
          </a:p>
          <a:p>
            <a:pPr>
              <a:lnSpc>
                <a:spcPct val="120000"/>
              </a:lnSpc>
              <a:defRPr/>
            </a:pPr>
            <a:endParaRPr lang="fi-FI" altLang="fi-FI" sz="2000" dirty="0" smtClean="0"/>
          </a:p>
        </p:txBody>
      </p:sp>
      <p:sp>
        <p:nvSpPr>
          <p:cNvPr id="4" name="Päivämäärän paikkamerkki 3"/>
          <p:cNvSpPr>
            <a:spLocks noGrp="1"/>
          </p:cNvSpPr>
          <p:nvPr>
            <p:ph type="dt" sz="half" idx="10"/>
          </p:nvPr>
        </p:nvSpPr>
        <p:spPr/>
        <p:txBody>
          <a:bodyPr/>
          <a:lstStyle/>
          <a:p>
            <a:pPr>
              <a:defRPr/>
            </a:pPr>
            <a:fld id="{DAF53027-3032-4B29-A356-178E9227E48A}" type="datetime1">
              <a:rPr lang="fi-FI" smtClean="0"/>
              <a:pPr>
                <a:defRPr/>
              </a:pPr>
              <a:t>14.6.2016</a:t>
            </a:fld>
            <a:endParaRPr lang="fi-FI"/>
          </a:p>
        </p:txBody>
      </p:sp>
      <p:sp>
        <p:nvSpPr>
          <p:cNvPr id="6" name="Alatunnisteen paikkamerkki 5"/>
          <p:cNvSpPr>
            <a:spLocks noGrp="1"/>
          </p:cNvSpPr>
          <p:nvPr>
            <p:ph type="ftr" sz="quarter" idx="11"/>
          </p:nvPr>
        </p:nvSpPr>
        <p:spPr/>
        <p:txBody>
          <a:bodyPr/>
          <a:lstStyle/>
          <a:p>
            <a:pPr>
              <a:defRPr/>
            </a:pPr>
            <a:r>
              <a:rPr lang="fi-FI" smtClean="0"/>
              <a:t>RTA 2015</a:t>
            </a:r>
            <a:endParaRPr lang="fi-FI" dirty="0"/>
          </a:p>
        </p:txBody>
      </p:sp>
      <p:sp>
        <p:nvSpPr>
          <p:cNvPr id="5" name="Dian numeron paikkamerkki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19A6D75-986F-48C9-8627-B6A614352DF1}" type="slidenum">
              <a:rPr lang="fi-FI" altLang="fi-FI">
                <a:solidFill>
                  <a:srgbClr val="FFFFFF"/>
                </a:solidFill>
              </a:rPr>
              <a:pPr eaLnBrk="1" hangingPunct="1"/>
              <a:t>15</a:t>
            </a:fld>
            <a:endParaRPr lang="fi-FI" altLang="fi-FI">
              <a:solidFill>
                <a:srgbClr val="FFFFFF"/>
              </a:solidFill>
            </a:endParaRPr>
          </a:p>
        </p:txBody>
      </p:sp>
    </p:spTree>
    <p:extLst>
      <p:ext uri="{BB962C8B-B14F-4D97-AF65-F5344CB8AC3E}">
        <p14:creationId xmlns:p14="http://schemas.microsoft.com/office/powerpoint/2010/main" val="2671596605"/>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fi-FI" altLang="fi-FI" smtClean="0"/>
              <a:t>Sensitiivisyys ja spesifisyys</a:t>
            </a:r>
          </a:p>
        </p:txBody>
      </p:sp>
      <p:sp>
        <p:nvSpPr>
          <p:cNvPr id="3" name="Content Placeholder 2"/>
          <p:cNvSpPr>
            <a:spLocks noGrp="1"/>
          </p:cNvSpPr>
          <p:nvPr>
            <p:ph idx="1"/>
          </p:nvPr>
        </p:nvSpPr>
        <p:spPr/>
        <p:txBody>
          <a:bodyPr/>
          <a:lstStyle/>
          <a:p>
            <a:pPr>
              <a:lnSpc>
                <a:spcPct val="100000"/>
              </a:lnSpc>
              <a:defRPr/>
            </a:pPr>
            <a:r>
              <a:rPr lang="fi-FI" dirty="0" smtClean="0"/>
              <a:t>Tavallaan ”kahdenlaista”: tietyt mikrobit vs. mikrobikasvun/lähteen havaitsevaa</a:t>
            </a:r>
          </a:p>
          <a:p>
            <a:pPr lvl="1">
              <a:lnSpc>
                <a:spcPct val="100000"/>
              </a:lnSpc>
              <a:defRPr/>
            </a:pPr>
            <a:r>
              <a:rPr lang="fi-FI" dirty="0"/>
              <a:t>N</a:t>
            </a:r>
            <a:r>
              <a:rPr lang="fi-FI" dirty="0" smtClean="0"/>
              <a:t>s</a:t>
            </a:r>
            <a:r>
              <a:rPr lang="fi-FI" dirty="0"/>
              <a:t>. </a:t>
            </a:r>
            <a:r>
              <a:rPr lang="fi-FI" dirty="0" smtClean="0"/>
              <a:t>yleiskasvualustojen avulla kaikki </a:t>
            </a:r>
            <a:r>
              <a:rPr lang="fi-FI" dirty="0"/>
              <a:t>elinkykyiset sienet tai bakteerit, joita kyseisillä kasvualustoilla </a:t>
            </a:r>
            <a:r>
              <a:rPr lang="fi-FI" dirty="0" smtClean="0"/>
              <a:t>kasvaa</a:t>
            </a:r>
          </a:p>
          <a:p>
            <a:pPr lvl="1">
              <a:lnSpc>
                <a:spcPct val="100000"/>
              </a:lnSpc>
              <a:defRPr/>
            </a:pPr>
            <a:r>
              <a:rPr lang="fi-FI" dirty="0" smtClean="0"/>
              <a:t>Ei pyritä tietyn mikrobilajin toteamiseen</a:t>
            </a:r>
          </a:p>
          <a:p>
            <a:pPr>
              <a:lnSpc>
                <a:spcPct val="100000"/>
              </a:lnSpc>
              <a:defRPr/>
            </a:pPr>
            <a:r>
              <a:rPr lang="fi-FI" dirty="0" smtClean="0"/>
              <a:t>Rakennusmateriaali- ja pintanäytteet: sensitiivisyyttä heikentää kuivunut, vanha kasvusto, spesifisyyttä vanhat, huonosti puhdistetut pinnat</a:t>
            </a:r>
          </a:p>
          <a:p>
            <a:pPr lvl="1">
              <a:lnSpc>
                <a:spcPct val="100000"/>
              </a:lnSpc>
              <a:defRPr/>
            </a:pPr>
            <a:r>
              <a:rPr lang="fi-FI" dirty="0" smtClean="0"/>
              <a:t>Pintanäytteiden raja korkeahko: sensitiivisyys heikko?</a:t>
            </a:r>
          </a:p>
          <a:p>
            <a:pPr>
              <a:lnSpc>
                <a:spcPct val="100000"/>
              </a:lnSpc>
              <a:defRPr/>
            </a:pPr>
            <a:r>
              <a:rPr lang="fi-FI" dirty="0" smtClean="0"/>
              <a:t>Ilmanäytteet eivät sensitiivisiä eivätkä spesifisiä</a:t>
            </a:r>
          </a:p>
          <a:p>
            <a:pPr lvl="1">
              <a:lnSpc>
                <a:spcPct val="100000"/>
              </a:lnSpc>
              <a:defRPr/>
            </a:pPr>
            <a:r>
              <a:rPr lang="fi-FI" dirty="0" smtClean="0"/>
              <a:t>Eivät  aina positiivisia, vaikka vaurioita; voivat olla positiivisia johtuen ns. normaalilähteistä    </a:t>
            </a:r>
          </a:p>
          <a:p>
            <a:pPr marL="360362" lvl="1" indent="0">
              <a:lnSpc>
                <a:spcPct val="100000"/>
              </a:lnSpc>
              <a:buFontTx/>
              <a:buNone/>
              <a:defRPr/>
            </a:pPr>
            <a:endParaRPr lang="fi-FI" dirty="0"/>
          </a:p>
        </p:txBody>
      </p:sp>
      <p:sp>
        <p:nvSpPr>
          <p:cNvPr id="4" name="Date Placeholder 3"/>
          <p:cNvSpPr>
            <a:spLocks noGrp="1"/>
          </p:cNvSpPr>
          <p:nvPr>
            <p:ph type="dt" sz="half" idx="10"/>
          </p:nvPr>
        </p:nvSpPr>
        <p:spPr/>
        <p:txBody>
          <a:bodyPr/>
          <a:lstStyle/>
          <a:p>
            <a:pPr>
              <a:defRPr/>
            </a:pPr>
            <a:fld id="{6C07CF43-1C01-48C2-AF52-B1A6B8686E7F}"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RTA 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F404635-DDFE-43E7-B5A2-152A583C7D1C}" type="slidenum">
              <a:rPr lang="fi-FI" altLang="fi-FI">
                <a:solidFill>
                  <a:srgbClr val="FFFFFF"/>
                </a:solidFill>
              </a:rPr>
              <a:pPr eaLnBrk="1" hangingPunct="1"/>
              <a:t>16</a:t>
            </a:fld>
            <a:endParaRPr lang="fi-FI" altLang="fi-FI">
              <a:solidFill>
                <a:srgbClr val="FFFFFF"/>
              </a:solidFill>
            </a:endParaRPr>
          </a:p>
        </p:txBody>
      </p:sp>
    </p:spTree>
    <p:extLst>
      <p:ext uri="{BB962C8B-B14F-4D97-AF65-F5344CB8AC3E}">
        <p14:creationId xmlns:p14="http://schemas.microsoft.com/office/powerpoint/2010/main" val="3729450901"/>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8B316E4C-86CD-4AA7-B091-6253EB3400F2}" type="datetime1">
              <a:rPr lang="fi-FI" altLang="fi-FI" sz="1000" smtClean="0">
                <a:solidFill>
                  <a:srgbClr val="FFFFFF"/>
                </a:solidFill>
              </a:rPr>
              <a:pPr eaLnBrk="1" hangingPunct="1">
                <a:lnSpc>
                  <a:spcPct val="100000"/>
                </a:lnSpc>
                <a:spcBef>
                  <a:spcPct val="0"/>
                </a:spcBef>
                <a:buClrTx/>
                <a:buFontTx/>
                <a:buNone/>
                <a:defRPr/>
              </a:pPr>
              <a:t>14.6.2016</a:t>
            </a:fld>
            <a:endParaRPr lang="fi-FI" altLang="fi-FI" sz="1000">
              <a:solidFill>
                <a:srgbClr val="FFFFFF"/>
              </a:solidFill>
            </a:endParaRPr>
          </a:p>
        </p:txBody>
      </p:sp>
      <p:sp>
        <p:nvSpPr>
          <p:cNvPr id="31747" name="Footer Placeholder 2"/>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en-US" altLang="fi-FI" sz="1000" smtClean="0">
                <a:solidFill>
                  <a:srgbClr val="FFFFFF"/>
                </a:solidFill>
              </a:rPr>
              <a:t>RTA 2015</a:t>
            </a:r>
            <a:endParaRPr lang="fi-FI" altLang="fi-FI" sz="1000" smtClean="0">
              <a:solidFill>
                <a:srgbClr val="FFFFFF"/>
              </a:solidFill>
            </a:endParaRPr>
          </a:p>
        </p:txBody>
      </p:sp>
      <p:sp>
        <p:nvSpPr>
          <p:cNvPr id="31748" name="Slide Number Placeholder 3"/>
          <p:cNvSpPr>
            <a:spLocks noGrp="1"/>
          </p:cNvSpPr>
          <p:nvPr>
            <p:ph type="sldNum" sz="quarter" idx="12"/>
          </p:nvPr>
        </p:nvSpPr>
        <p:spPr/>
        <p:txBody>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fld id="{39D8D2E8-D1A5-43B8-8E5C-4E93FA7B5579}" type="slidenum">
              <a:rPr lang="fi-FI" altLang="fi-FI" sz="1000">
                <a:solidFill>
                  <a:srgbClr val="FFFFFF"/>
                </a:solidFill>
              </a:rPr>
              <a:pPr eaLnBrk="1" hangingPunct="1">
                <a:lnSpc>
                  <a:spcPct val="100000"/>
                </a:lnSpc>
                <a:spcBef>
                  <a:spcPct val="0"/>
                </a:spcBef>
                <a:buClrTx/>
                <a:buFontTx/>
                <a:buNone/>
              </a:pPr>
              <a:t>17</a:t>
            </a:fld>
            <a:endParaRPr lang="fi-FI" altLang="fi-FI" sz="1000">
              <a:solidFill>
                <a:srgbClr val="FFFFFF"/>
              </a:solidFill>
            </a:endParaRPr>
          </a:p>
        </p:txBody>
      </p:sp>
      <p:pic>
        <p:nvPicPr>
          <p:cNvPr id="675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37797"/>
            <a:ext cx="5906385" cy="556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0" name="TextBox 1"/>
          <p:cNvSpPr txBox="1">
            <a:spLocks noChangeArrowheads="1"/>
          </p:cNvSpPr>
          <p:nvPr/>
        </p:nvSpPr>
        <p:spPr bwMode="auto">
          <a:xfrm>
            <a:off x="252319" y="6127050"/>
            <a:ext cx="1438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a:solidFill>
                  <a:srgbClr val="303030"/>
                </a:solidFill>
              </a:rPr>
              <a:t>Hyvärinen 2002</a:t>
            </a:r>
          </a:p>
        </p:txBody>
      </p:sp>
    </p:spTree>
    <p:extLst>
      <p:ext uri="{BB962C8B-B14F-4D97-AF65-F5344CB8AC3E}">
        <p14:creationId xmlns:p14="http://schemas.microsoft.com/office/powerpoint/2010/main" val="1682400373"/>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B4630C6C-C776-48EE-A57C-98217C8164A5}" type="datetime1">
              <a:rPr lang="fi-FI" altLang="fi-FI" sz="1000" smtClean="0">
                <a:solidFill>
                  <a:srgbClr val="FFFFFF"/>
                </a:solidFill>
              </a:rPr>
              <a:pPr eaLnBrk="1" hangingPunct="1">
                <a:lnSpc>
                  <a:spcPct val="100000"/>
                </a:lnSpc>
                <a:spcBef>
                  <a:spcPct val="0"/>
                </a:spcBef>
                <a:buClrTx/>
                <a:buFontTx/>
                <a:buNone/>
                <a:defRPr/>
              </a:pPr>
              <a:t>14.6.2016</a:t>
            </a:fld>
            <a:endParaRPr lang="fi-FI" altLang="fi-FI" sz="1000">
              <a:solidFill>
                <a:srgbClr val="FFFFFF"/>
              </a:solidFill>
            </a:endParaRPr>
          </a:p>
        </p:txBody>
      </p:sp>
      <p:sp>
        <p:nvSpPr>
          <p:cNvPr id="32771" name="Footer Placeholder 2"/>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en-US" altLang="fi-FI" sz="1000" smtClean="0">
                <a:solidFill>
                  <a:srgbClr val="FFFFFF"/>
                </a:solidFill>
              </a:rPr>
              <a:t>RTA 2015</a:t>
            </a:r>
            <a:endParaRPr lang="fi-FI" altLang="fi-FI" sz="1000" smtClean="0">
              <a:solidFill>
                <a:srgbClr val="FFFFFF"/>
              </a:solidFill>
            </a:endParaRPr>
          </a:p>
        </p:txBody>
      </p:sp>
      <p:sp>
        <p:nvSpPr>
          <p:cNvPr id="32772" name="Slide Number Placeholder 3"/>
          <p:cNvSpPr>
            <a:spLocks noGrp="1"/>
          </p:cNvSpPr>
          <p:nvPr>
            <p:ph type="sldNum" sz="quarter" idx="12"/>
          </p:nvPr>
        </p:nvSpPr>
        <p:spPr/>
        <p:txBody>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fld id="{E4AA7C6D-914F-4D6A-BC74-514900F52F13}" type="slidenum">
              <a:rPr lang="fi-FI" altLang="fi-FI" sz="1000">
                <a:solidFill>
                  <a:srgbClr val="FFFFFF"/>
                </a:solidFill>
              </a:rPr>
              <a:pPr eaLnBrk="1" hangingPunct="1">
                <a:lnSpc>
                  <a:spcPct val="100000"/>
                </a:lnSpc>
                <a:spcBef>
                  <a:spcPct val="0"/>
                </a:spcBef>
                <a:buClrTx/>
                <a:buFontTx/>
                <a:buNone/>
              </a:pPr>
              <a:t>18</a:t>
            </a:fld>
            <a:endParaRPr lang="fi-FI" altLang="fi-FI" sz="1000">
              <a:solidFill>
                <a:srgbClr val="FFFFFF"/>
              </a:solidFill>
            </a:endParaRPr>
          </a:p>
        </p:txBody>
      </p:sp>
      <p:pic>
        <p:nvPicPr>
          <p:cNvPr id="686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68338"/>
            <a:ext cx="8621713"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979613" y="4076700"/>
            <a:ext cx="6121400" cy="215900"/>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i-FI">
              <a:solidFill>
                <a:srgbClr val="FFFFFF"/>
              </a:solidFill>
            </a:endParaRPr>
          </a:p>
        </p:txBody>
      </p:sp>
      <p:sp>
        <p:nvSpPr>
          <p:cNvPr id="10" name="Rounded Rectangle 9"/>
          <p:cNvSpPr/>
          <p:nvPr/>
        </p:nvSpPr>
        <p:spPr>
          <a:xfrm>
            <a:off x="1979613" y="5516563"/>
            <a:ext cx="6121400" cy="215900"/>
          </a:xfrm>
          <a:prstGeom prst="round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i-FI">
              <a:solidFill>
                <a:srgbClr val="FFFFFF"/>
              </a:solidFill>
            </a:endParaRPr>
          </a:p>
        </p:txBody>
      </p:sp>
      <p:sp>
        <p:nvSpPr>
          <p:cNvPr id="68617" name="TextBox 10"/>
          <p:cNvSpPr txBox="1">
            <a:spLocks noChangeArrowheads="1"/>
          </p:cNvSpPr>
          <p:nvPr/>
        </p:nvSpPr>
        <p:spPr bwMode="auto">
          <a:xfrm>
            <a:off x="323528" y="6145559"/>
            <a:ext cx="1438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a:solidFill>
                  <a:srgbClr val="303030"/>
                </a:solidFill>
              </a:rPr>
              <a:t>Hyvärinen 2002</a:t>
            </a:r>
          </a:p>
        </p:txBody>
      </p:sp>
    </p:spTree>
    <p:extLst>
      <p:ext uri="{BB962C8B-B14F-4D97-AF65-F5344CB8AC3E}">
        <p14:creationId xmlns:p14="http://schemas.microsoft.com/office/powerpoint/2010/main" val="640553090"/>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088" y="333376"/>
            <a:ext cx="7993062" cy="1079500"/>
          </a:xfrm>
        </p:spPr>
        <p:txBody>
          <a:bodyPr>
            <a:normAutofit/>
          </a:bodyPr>
          <a:lstStyle/>
          <a:p>
            <a:r>
              <a:rPr lang="fi-FI" altLang="fi-FI" sz="3200"/>
              <a:t>Esimerkkejä </a:t>
            </a:r>
            <a:r>
              <a:rPr lang="fi-FI" altLang="fi-FI" sz="3200"/>
              <a:t>asuntojen </a:t>
            </a:r>
            <a:r>
              <a:rPr lang="fi-FI" altLang="fi-FI" sz="3200" smtClean="0"/>
              <a:t>normaalilähteistä</a:t>
            </a:r>
            <a:endParaRPr lang="fi-FI" sz="3200" dirty="0"/>
          </a:p>
        </p:txBody>
      </p:sp>
      <p:sp>
        <p:nvSpPr>
          <p:cNvPr id="35842" name="Date Placeholder 1"/>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charset="0"/>
              </a:defRPr>
            </a:lvl1pPr>
            <a:lvl2pPr marL="742950" indent="-285750" algn="l" eaLnBrk="0" hangingPunct="0">
              <a:lnSpc>
                <a:spcPct val="85000"/>
              </a:lnSpc>
              <a:spcBef>
                <a:spcPct val="25000"/>
              </a:spcBef>
              <a:buChar char="–"/>
              <a:defRPr sz="2400">
                <a:solidFill>
                  <a:schemeClr val="tx1"/>
                </a:solidFill>
                <a:latin typeface="Arial" charset="0"/>
              </a:defRPr>
            </a:lvl2pPr>
            <a:lvl3pPr marL="1143000" indent="-228600" algn="l" eaLnBrk="0" hangingPunct="0">
              <a:lnSpc>
                <a:spcPct val="85000"/>
              </a:lnSpc>
              <a:spcBef>
                <a:spcPct val="25000"/>
              </a:spcBef>
              <a:buClr>
                <a:schemeClr val="accent1"/>
              </a:buClr>
              <a:buChar char="•"/>
              <a:defRPr sz="2200">
                <a:solidFill>
                  <a:schemeClr val="tx1"/>
                </a:solidFill>
                <a:latin typeface="Arial" charset="0"/>
              </a:defRPr>
            </a:lvl3pPr>
            <a:lvl4pPr marL="1600200" indent="-228600" algn="l" eaLnBrk="0" hangingPunct="0">
              <a:lnSpc>
                <a:spcPct val="85000"/>
              </a:lnSpc>
              <a:spcBef>
                <a:spcPct val="25000"/>
              </a:spcBef>
              <a:buChar char="–"/>
              <a:defRPr sz="2200">
                <a:solidFill>
                  <a:schemeClr val="tx1"/>
                </a:solidFill>
                <a:latin typeface="Arial" charset="0"/>
              </a:defRPr>
            </a:lvl4pPr>
            <a:lvl5pPr marL="2057400" indent="-228600" algn="l"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eaLnBrk="1" hangingPunct="1">
              <a:lnSpc>
                <a:spcPct val="100000"/>
              </a:lnSpc>
              <a:spcBef>
                <a:spcPct val="0"/>
              </a:spcBef>
              <a:buClrTx/>
              <a:buFontTx/>
              <a:buNone/>
              <a:defRPr/>
            </a:pPr>
            <a:fld id="{1A98D9C4-7C96-446B-8FC8-1C5D91AD201F}" type="datetime1">
              <a:rPr lang="fi-FI" altLang="fi-FI" sz="1000" smtClean="0">
                <a:solidFill>
                  <a:srgbClr val="FFFFFF"/>
                </a:solidFill>
              </a:rPr>
              <a:pPr eaLnBrk="1" hangingPunct="1">
                <a:lnSpc>
                  <a:spcPct val="100000"/>
                </a:lnSpc>
                <a:spcBef>
                  <a:spcPct val="0"/>
                </a:spcBef>
                <a:buClrTx/>
                <a:buFontTx/>
                <a:buNone/>
                <a:defRPr/>
              </a:pPr>
              <a:t>14.6.2016</a:t>
            </a:fld>
            <a:endParaRPr lang="fi-FI" altLang="fi-FI" sz="1000" smtClean="0">
              <a:solidFill>
                <a:srgbClr val="FFFFFF"/>
              </a:solidFill>
            </a:endParaRPr>
          </a:p>
        </p:txBody>
      </p:sp>
      <p:sp>
        <p:nvSpPr>
          <p:cNvPr id="35847"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charset="0"/>
              </a:defRPr>
            </a:lvl1pPr>
            <a:lvl2pPr marL="742950" indent="-285750" algn="l" eaLnBrk="0" hangingPunct="0">
              <a:lnSpc>
                <a:spcPct val="85000"/>
              </a:lnSpc>
              <a:spcBef>
                <a:spcPct val="25000"/>
              </a:spcBef>
              <a:buChar char="–"/>
              <a:defRPr sz="2400">
                <a:solidFill>
                  <a:schemeClr val="tx1"/>
                </a:solidFill>
                <a:latin typeface="Arial" charset="0"/>
              </a:defRPr>
            </a:lvl2pPr>
            <a:lvl3pPr marL="1143000" indent="-228600" algn="l" eaLnBrk="0" hangingPunct="0">
              <a:lnSpc>
                <a:spcPct val="85000"/>
              </a:lnSpc>
              <a:spcBef>
                <a:spcPct val="25000"/>
              </a:spcBef>
              <a:buClr>
                <a:schemeClr val="accent1"/>
              </a:buClr>
              <a:buChar char="•"/>
              <a:defRPr sz="2200">
                <a:solidFill>
                  <a:schemeClr val="tx1"/>
                </a:solidFill>
                <a:latin typeface="Arial" charset="0"/>
              </a:defRPr>
            </a:lvl3pPr>
            <a:lvl4pPr marL="1600200" indent="-228600" algn="l" eaLnBrk="0" hangingPunct="0">
              <a:lnSpc>
                <a:spcPct val="85000"/>
              </a:lnSpc>
              <a:spcBef>
                <a:spcPct val="25000"/>
              </a:spcBef>
              <a:buChar char="–"/>
              <a:defRPr sz="2200">
                <a:solidFill>
                  <a:schemeClr val="tx1"/>
                </a:solidFill>
                <a:latin typeface="Arial" charset="0"/>
              </a:defRPr>
            </a:lvl4pPr>
            <a:lvl5pPr marL="2057400" indent="-228600" algn="l" eaLnBrk="0" hangingPunct="0">
              <a:lnSpc>
                <a:spcPct val="85000"/>
              </a:lnSpc>
              <a:spcBef>
                <a:spcPct val="25000"/>
              </a:spcBef>
              <a:buChar char="»"/>
              <a:defRPr sz="2200">
                <a:solidFill>
                  <a:schemeClr val="tx1"/>
                </a:solidFill>
                <a:latin typeface="Arial" charset="0"/>
              </a:defRPr>
            </a:lvl5pPr>
            <a:lvl6pPr marL="2514600" indent="-228600" eaLnBrk="0" fontAlgn="base" hangingPunct="0">
              <a:lnSpc>
                <a:spcPct val="85000"/>
              </a:lnSpc>
              <a:spcBef>
                <a:spcPct val="25000"/>
              </a:spcBef>
              <a:spcAft>
                <a:spcPct val="0"/>
              </a:spcAft>
              <a:buChar char="»"/>
              <a:defRPr sz="2200">
                <a:solidFill>
                  <a:schemeClr val="tx1"/>
                </a:solidFill>
                <a:latin typeface="Arial" charset="0"/>
              </a:defRPr>
            </a:lvl6pPr>
            <a:lvl7pPr marL="2971800" indent="-228600" eaLnBrk="0" fontAlgn="base" hangingPunct="0">
              <a:lnSpc>
                <a:spcPct val="85000"/>
              </a:lnSpc>
              <a:spcBef>
                <a:spcPct val="25000"/>
              </a:spcBef>
              <a:spcAft>
                <a:spcPct val="0"/>
              </a:spcAft>
              <a:buChar char="»"/>
              <a:defRPr sz="2200">
                <a:solidFill>
                  <a:schemeClr val="tx1"/>
                </a:solidFill>
                <a:latin typeface="Arial" charset="0"/>
              </a:defRPr>
            </a:lvl7pPr>
            <a:lvl8pPr marL="3429000" indent="-228600" eaLnBrk="0" fontAlgn="base" hangingPunct="0">
              <a:lnSpc>
                <a:spcPct val="85000"/>
              </a:lnSpc>
              <a:spcBef>
                <a:spcPct val="25000"/>
              </a:spcBef>
              <a:spcAft>
                <a:spcPct val="0"/>
              </a:spcAft>
              <a:buChar char="»"/>
              <a:defRPr sz="2200">
                <a:solidFill>
                  <a:schemeClr val="tx1"/>
                </a:solidFill>
                <a:latin typeface="Arial" charset="0"/>
              </a:defRPr>
            </a:lvl8pPr>
            <a:lvl9pPr marL="3886200" indent="-228600" eaLnBrk="0" fontAlgn="base" hangingPunct="0">
              <a:lnSpc>
                <a:spcPct val="85000"/>
              </a:lnSpc>
              <a:spcBef>
                <a:spcPct val="25000"/>
              </a:spcBef>
              <a:spcAft>
                <a:spcPct val="0"/>
              </a:spcAft>
              <a:buChar char="»"/>
              <a:defRPr sz="2200">
                <a:solidFill>
                  <a:schemeClr val="tx1"/>
                </a:solidFill>
                <a:latin typeface="Arial" charset="0"/>
              </a:defRPr>
            </a:lvl9pPr>
          </a:lstStyle>
          <a:p>
            <a:pPr algn="ctr" eaLnBrk="1" hangingPunct="1">
              <a:lnSpc>
                <a:spcPct val="100000"/>
              </a:lnSpc>
              <a:spcBef>
                <a:spcPct val="0"/>
              </a:spcBef>
              <a:buClrTx/>
              <a:buFontTx/>
              <a:buNone/>
              <a:defRPr/>
            </a:pPr>
            <a:r>
              <a:rPr lang="fi-FI" altLang="fi-FI" sz="1000" smtClean="0">
                <a:solidFill>
                  <a:srgbClr val="FFFFFF"/>
                </a:solidFill>
              </a:rPr>
              <a:t>RTA 2015</a:t>
            </a:r>
          </a:p>
        </p:txBody>
      </p:sp>
      <p:sp>
        <p:nvSpPr>
          <p:cNvPr id="35843" name="Slide Number Placeholder 3"/>
          <p:cNvSpPr>
            <a:spLocks noGrp="1"/>
          </p:cNvSpPr>
          <p:nvPr>
            <p:ph type="sldNum" sz="quarter" idx="12"/>
          </p:nvPr>
        </p:nvSpPr>
        <p:spPr/>
        <p:txBody>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fld id="{5D8B5455-D708-4E5C-B693-026BC2F4FA67}" type="slidenum">
              <a:rPr lang="fi-FI" altLang="fi-FI" sz="1000">
                <a:solidFill>
                  <a:srgbClr val="FFFFFF"/>
                </a:solidFill>
              </a:rPr>
              <a:pPr eaLnBrk="1" hangingPunct="1">
                <a:lnSpc>
                  <a:spcPct val="100000"/>
                </a:lnSpc>
                <a:spcBef>
                  <a:spcPct val="0"/>
                </a:spcBef>
                <a:buClrTx/>
                <a:buFontTx/>
                <a:buNone/>
              </a:pPr>
              <a:t>19</a:t>
            </a:fld>
            <a:endParaRPr lang="fi-FI" altLang="fi-FI" sz="1000">
              <a:solidFill>
                <a:srgbClr val="FFFFFF"/>
              </a:solidFill>
            </a:endParaRPr>
          </a:p>
        </p:txBody>
      </p:sp>
      <p:pic>
        <p:nvPicPr>
          <p:cNvPr id="69637" name="Picture 3" descr="kaavioanne"/>
          <p:cNvPicPr>
            <a:picLocks noChangeAspect="1" noChangeArrowheads="1"/>
          </p:cNvPicPr>
          <p:nvPr/>
        </p:nvPicPr>
        <p:blipFill>
          <a:blip r:embed="rId2">
            <a:extLst>
              <a:ext uri="{28A0092B-C50C-407E-A947-70E740481C1C}">
                <a14:useLocalDpi xmlns:a14="http://schemas.microsoft.com/office/drawing/2010/main" val="0"/>
              </a:ext>
            </a:extLst>
          </a:blip>
          <a:srcRect l="2170" t="4420" r="1900" b="3375"/>
          <a:stretch>
            <a:fillRect/>
          </a:stretch>
        </p:blipFill>
        <p:spPr bwMode="auto">
          <a:xfrm>
            <a:off x="1259632" y="1636779"/>
            <a:ext cx="6642945" cy="430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4"/>
          <p:cNvSpPr txBox="1">
            <a:spLocks noChangeArrowheads="1"/>
          </p:cNvSpPr>
          <p:nvPr/>
        </p:nvSpPr>
        <p:spPr bwMode="auto">
          <a:xfrm>
            <a:off x="198438" y="6116729"/>
            <a:ext cx="17652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a:lnSpc>
                <a:spcPct val="100000"/>
              </a:lnSpc>
              <a:spcBef>
                <a:spcPct val="0"/>
              </a:spcBef>
              <a:buClrTx/>
              <a:buFontTx/>
              <a:buNone/>
            </a:pPr>
            <a:r>
              <a:rPr lang="fi-FI" altLang="fi-FI" sz="1400">
                <a:solidFill>
                  <a:srgbClr val="303030"/>
                </a:solidFill>
              </a:rPr>
              <a:t>Lehtonen et al.1994</a:t>
            </a:r>
            <a:endParaRPr lang="fi-FI" altLang="fi-FI" sz="1600">
              <a:solidFill>
                <a:srgbClr val="303030"/>
              </a:solidFill>
            </a:endParaRPr>
          </a:p>
        </p:txBody>
      </p:sp>
    </p:spTree>
    <p:extLst>
      <p:ext uri="{BB962C8B-B14F-4D97-AF65-F5344CB8AC3E}">
        <p14:creationId xmlns:p14="http://schemas.microsoft.com/office/powerpoint/2010/main" val="402050533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dirty="0">
                <a:solidFill>
                  <a:srgbClr val="44697D"/>
                </a:solidFill>
              </a:rPr>
              <a:t>Saatteeksi opetusmateriaalin käyttöön</a:t>
            </a:r>
            <a:endParaRPr lang="fi-FI" sz="2000" dirty="0"/>
          </a:p>
        </p:txBody>
      </p:sp>
      <p:sp>
        <p:nvSpPr>
          <p:cNvPr id="3" name="Content Placeholder 2"/>
          <p:cNvSpPr>
            <a:spLocks noGrp="1"/>
          </p:cNvSpPr>
          <p:nvPr>
            <p:ph idx="1"/>
          </p:nvPr>
        </p:nvSpPr>
        <p:spPr/>
        <p:txBody>
          <a:bodyPr>
            <a:normAutofit/>
          </a:bodyPr>
          <a:lstStyle/>
          <a:p>
            <a:r>
              <a:rPr lang="fi-FI" sz="1000" dirty="0" smtClean="0"/>
              <a:t>Opetusmateriaalin keskeisessä osassa ovat rakennuksissa esiintyvät biologiset epäpuhtaudet. Yksittäiset luennot käsittelevät mm. mikrobiologian perusasioita, homeita ja lahoja, erilaisten rakennusten tavanomaisia </a:t>
            </a:r>
            <a:r>
              <a:rPr lang="fi-FI" sz="1000" dirty="0" err="1" smtClean="0"/>
              <a:t>mikrobistoja</a:t>
            </a:r>
            <a:r>
              <a:rPr lang="fi-FI" sz="1000" dirty="0" smtClean="0"/>
              <a:t>, mikrobien ja erilaisten mikrobiepäpuhtauksien näytteenotto- ja analysointimenetelmiä sekä tulkintaohjeita. Mikrobit ovat esimerkkinä Sisäympäristön tutkimukset ja raportointi –osuudessa. Opetusmateriaali </a:t>
            </a:r>
            <a:r>
              <a:rPr lang="fi-FI" sz="1000" dirty="0"/>
              <a:t>sisältää </a:t>
            </a:r>
            <a:r>
              <a:rPr lang="fi-FI" sz="1000" dirty="0" smtClean="0"/>
              <a:t>lisäksi yleistä </a:t>
            </a:r>
            <a:r>
              <a:rPr lang="fi-FI" sz="1000" dirty="0"/>
              <a:t>tietoa </a:t>
            </a:r>
            <a:r>
              <a:rPr lang="fi-FI" sz="1000" dirty="0" smtClean="0"/>
              <a:t>sisäympäristöstä, kemiallisista epäpuhtauksista, terveydellisen merkityksen arvioinnista, sisäilman </a:t>
            </a:r>
            <a:r>
              <a:rPr lang="fi-FI" sz="1000" dirty="0"/>
              <a:t>laadun </a:t>
            </a:r>
            <a:r>
              <a:rPr lang="fi-FI" sz="1000" dirty="0" smtClean="0"/>
              <a:t>hallinnasta korjausprosessissa sekä sisäilmasto-ongelmien hallinnasta yhteistyönä. </a:t>
            </a:r>
            <a:endParaRPr lang="fi-FI" sz="1000" dirty="0"/>
          </a:p>
          <a:p>
            <a:endParaRPr lang="fi-FI" sz="1000" dirty="0"/>
          </a:p>
          <a:p>
            <a:r>
              <a:rPr lang="fi-FI" sz="1000" dirty="0" smtClean="0"/>
              <a:t>Materiaali </a:t>
            </a:r>
            <a:r>
              <a:rPr lang="fi-FI" sz="1000" dirty="0"/>
              <a:t>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00" dirty="0"/>
          </a:p>
          <a:p>
            <a:r>
              <a:rPr lang="fi-FI" sz="1000" dirty="0" smtClean="0"/>
              <a:t>Opetusmateriaali </a:t>
            </a:r>
            <a:r>
              <a:rPr lang="fi-FI" sz="1000" dirty="0"/>
              <a:t>on </a:t>
            </a:r>
            <a:r>
              <a:rPr lang="fi-FI" sz="1000" dirty="0" smtClean="0"/>
              <a:t>tehty </a:t>
            </a:r>
            <a:r>
              <a:rPr lang="fi-FI" sz="1000" dirty="0"/>
              <a:t>kosteus- ja hometalkoiden </a:t>
            </a:r>
            <a:r>
              <a:rPr lang="fi-FI" sz="1000" dirty="0" smtClean="0"/>
              <a:t>käyttöön. </a:t>
            </a:r>
            <a:r>
              <a:rPr lang="fi-FI" sz="1000" dirty="0"/>
              <a:t>Opetusmateriaalin </a:t>
            </a:r>
            <a:r>
              <a:rPr lang="fi-FI" sz="1000" dirty="0" smtClean="0"/>
              <a:t>sisältöä ovat koonneet ja muokanneet  ja siitä vastaavat Marjut Reiman Työterveyslaitoksesta, Anne Hyvärinen Terveyden- ja hyvinvoinnin laitokselta sekä Hannu Viitanen.</a:t>
            </a:r>
            <a:endParaRPr lang="fi-FI" sz="1000" dirty="0"/>
          </a:p>
          <a:p>
            <a:endParaRPr lang="fi-FI" sz="1000" dirty="0"/>
          </a:p>
          <a:p>
            <a:r>
              <a:rPr lang="fi-FI" sz="1000" dirty="0"/>
              <a:t>Aineiston sisältöä saa muokata vain </a:t>
            </a:r>
            <a:r>
              <a:rPr lang="fi-FI" sz="1000" dirty="0" smtClean="0"/>
              <a:t>tekijöiden </a:t>
            </a:r>
            <a:r>
              <a:rPr lang="fi-FI" sz="1000" dirty="0"/>
              <a:t>luvalla. Opetusmateriaalissa mahdollisesti olevista virheistä tai puutteista toivotaan palautetta suoraan </a:t>
            </a:r>
            <a:r>
              <a:rPr lang="fi-FI" sz="1000" dirty="0" smtClean="0"/>
              <a:t>tekijöille </a:t>
            </a:r>
            <a:r>
              <a:rPr lang="fi-FI" sz="1000" dirty="0"/>
              <a:t>tai kosteus- ja hometalkoiden osoitteeseen </a:t>
            </a:r>
            <a:r>
              <a:rPr lang="fi-FI" sz="1000" u="sng" dirty="0">
                <a:hlinkClick r:id="rId2"/>
              </a:rPr>
              <a:t>hometalkoot.ym@ymparisto.fi</a:t>
            </a:r>
            <a:r>
              <a:rPr lang="fi-FI" sz="1000" dirty="0"/>
              <a:t>. Asialliset ja yksilöidyt korjausehdotukset huomioidaan seuraavan päivityksen yhteydessä.</a:t>
            </a:r>
          </a:p>
          <a:p>
            <a:endParaRPr lang="fi-FI" sz="1000" dirty="0"/>
          </a:p>
          <a:p>
            <a:pPr marL="273050" lvl="1" indent="0">
              <a:buNone/>
            </a:pPr>
            <a:r>
              <a:rPr lang="fi-FI" sz="1000" dirty="0"/>
              <a:t>Lisätietoa / palautteet</a:t>
            </a:r>
            <a:r>
              <a:rPr lang="fi-FI" sz="1000" dirty="0" smtClean="0"/>
              <a:t>:</a:t>
            </a:r>
          </a:p>
          <a:p>
            <a:pPr marL="273050" lvl="1" indent="0">
              <a:buNone/>
            </a:pPr>
            <a:endParaRPr lang="fi-FI" sz="1000" dirty="0"/>
          </a:p>
          <a:p>
            <a:pPr marL="273050" lvl="1" indent="0">
              <a:buNone/>
            </a:pPr>
            <a:r>
              <a:rPr lang="fi-FI" sz="1000" dirty="0" smtClean="0"/>
              <a:t>Marjut Reiman	Anne Hyvärinen		Hannu Viitanen</a:t>
            </a:r>
          </a:p>
          <a:p>
            <a:pPr marL="273050" lvl="1" indent="0">
              <a:buNone/>
            </a:pPr>
            <a:r>
              <a:rPr lang="fi-FI" sz="1000" dirty="0" smtClean="0">
                <a:hlinkClick r:id="rId3"/>
              </a:rPr>
              <a:t>marjut.reiman@ttl.fi</a:t>
            </a:r>
            <a:r>
              <a:rPr lang="fi-FI" sz="1000" dirty="0" smtClean="0"/>
              <a:t>	</a:t>
            </a:r>
            <a:r>
              <a:rPr lang="fi-FI" sz="1000" dirty="0" smtClean="0">
                <a:hlinkClick r:id="rId4"/>
              </a:rPr>
              <a:t>anne.hyvarinen@thl.fi</a:t>
            </a:r>
            <a:r>
              <a:rPr lang="fi-FI" sz="1000" dirty="0" smtClean="0"/>
              <a:t>	</a:t>
            </a:r>
            <a:r>
              <a:rPr lang="fi-FI" sz="1000" dirty="0" smtClean="0">
                <a:hlinkClick r:id="rId5"/>
              </a:rPr>
              <a:t>hannu.viitanen@luukku.com</a:t>
            </a:r>
            <a:endParaRPr lang="fi-FI" sz="1000" dirty="0" smtClean="0"/>
          </a:p>
          <a:p>
            <a:pPr marL="273050" lvl="1" indent="0">
              <a:buNone/>
            </a:pPr>
            <a:endParaRPr lang="fi-FI" sz="1000" dirty="0"/>
          </a:p>
          <a:p>
            <a:pPr marL="0" indent="0">
              <a:buNone/>
            </a:pPr>
            <a:endParaRPr lang="fi-FI" sz="1000" dirty="0"/>
          </a:p>
          <a:p>
            <a:endParaRPr lang="fi-FI" dirty="0"/>
          </a:p>
        </p:txBody>
      </p:sp>
    </p:spTree>
    <p:extLst>
      <p:ext uri="{BB962C8B-B14F-4D97-AF65-F5344CB8AC3E}">
        <p14:creationId xmlns:p14="http://schemas.microsoft.com/office/powerpoint/2010/main" val="3368022731"/>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60326" y="1495830"/>
            <a:ext cx="7056586" cy="5029514"/>
          </a:xfrm>
          <a:prstGeom prst="rect">
            <a:avLst/>
          </a:prstGeom>
        </p:spPr>
        <p:style>
          <a:lnRef idx="2">
            <a:schemeClr val="accent1"/>
          </a:lnRef>
          <a:fillRef idx="1">
            <a:schemeClr val="lt1"/>
          </a:fillRef>
          <a:effectRef idx="0">
            <a:schemeClr val="accent1"/>
          </a:effectRef>
          <a:fontRef idx="minor">
            <a:schemeClr val="dk1"/>
          </a:fontRef>
        </p:style>
      </p:pic>
      <p:sp>
        <p:nvSpPr>
          <p:cNvPr id="8" name="Title 7"/>
          <p:cNvSpPr>
            <a:spLocks noGrp="1"/>
          </p:cNvSpPr>
          <p:nvPr>
            <p:ph type="title"/>
          </p:nvPr>
        </p:nvSpPr>
        <p:spPr>
          <a:xfrm>
            <a:off x="827088" y="333376"/>
            <a:ext cx="8137400" cy="1079500"/>
          </a:xfrm>
        </p:spPr>
        <p:txBody>
          <a:bodyPr>
            <a:noAutofit/>
          </a:bodyPr>
          <a:lstStyle/>
          <a:p>
            <a:pPr>
              <a:lnSpc>
                <a:spcPts val="2800"/>
              </a:lnSpc>
            </a:pPr>
            <a:r>
              <a:rPr lang="fi-FI" sz="2800" dirty="0" smtClean="0"/>
              <a:t>Ilmanäytteiden ohjearvojen muodostuminen ja  toimintatapojen linjausta ja rajoituksia </a:t>
            </a:r>
            <a:endParaRPr lang="fi-FI" sz="2800" dirty="0"/>
          </a:p>
        </p:txBody>
      </p:sp>
      <p:sp>
        <p:nvSpPr>
          <p:cNvPr id="3" name="Footer Placeholder 2"/>
          <p:cNvSpPr>
            <a:spLocks noGrp="1"/>
          </p:cNvSpPr>
          <p:nvPr>
            <p:ph type="ftr" sz="quarter" idx="11"/>
          </p:nvPr>
        </p:nvSpPr>
        <p:spPr/>
        <p:txBody>
          <a:bodyPr/>
          <a:lstStyle/>
          <a:p>
            <a:pPr>
              <a:defRPr/>
            </a:pPr>
            <a:r>
              <a:rPr lang="fi-FI" smtClean="0">
                <a:cs typeface="+mn-cs"/>
              </a:rPr>
              <a:t>RTA 2015</a:t>
            </a:r>
            <a:endParaRPr lang="fi-FI" dirty="0">
              <a:cs typeface="+mn-cs"/>
            </a:endParaRPr>
          </a:p>
        </p:txBody>
      </p:sp>
      <p:sp>
        <p:nvSpPr>
          <p:cNvPr id="4" name="Slide Number Placeholder 3"/>
          <p:cNvSpPr>
            <a:spLocks noGrp="1"/>
          </p:cNvSpPr>
          <p:nvPr>
            <p:ph type="sldNum" sz="quarter" idx="12"/>
          </p:nvPr>
        </p:nvSpPr>
        <p:spPr/>
        <p:txBody>
          <a:bodyPr/>
          <a:lstStyle/>
          <a:p>
            <a:pPr>
              <a:defRPr/>
            </a:pPr>
            <a:fld id="{1D75F5A8-54FD-4DFE-BD21-AEE4B14C332E}" type="slidenum">
              <a:rPr lang="fi-FI" smtClean="0">
                <a:cs typeface="+mn-cs"/>
              </a:rPr>
              <a:pPr>
                <a:defRPr/>
              </a:pPr>
              <a:t>20</a:t>
            </a:fld>
            <a:endParaRPr lang="fi-FI">
              <a:cs typeface="+mn-cs"/>
            </a:endParaRPr>
          </a:p>
        </p:txBody>
      </p:sp>
      <p:sp>
        <p:nvSpPr>
          <p:cNvPr id="9" name="Rectangle 8"/>
          <p:cNvSpPr/>
          <p:nvPr/>
        </p:nvSpPr>
        <p:spPr>
          <a:xfrm>
            <a:off x="1420262" y="4581128"/>
            <a:ext cx="3151738" cy="15809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62212067"/>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45FEE69E-D04F-4BFE-B700-B58FFE15EF06}" type="datetime1">
              <a:rPr lang="fi-FI" altLang="fi-FI" sz="1000" smtClean="0">
                <a:solidFill>
                  <a:srgbClr val="FFFFFF"/>
                </a:solidFill>
              </a:rPr>
              <a:pPr eaLnBrk="1" hangingPunct="1">
                <a:lnSpc>
                  <a:spcPct val="100000"/>
                </a:lnSpc>
                <a:spcBef>
                  <a:spcPct val="0"/>
                </a:spcBef>
                <a:buClrTx/>
                <a:buFontTx/>
                <a:buNone/>
                <a:defRPr/>
              </a:pPr>
              <a:t>14.6.2016</a:t>
            </a:fld>
            <a:endParaRPr lang="fi-FI" altLang="fi-FI" sz="1000">
              <a:solidFill>
                <a:srgbClr val="FFFFFF"/>
              </a:solidFill>
            </a:endParaRPr>
          </a:p>
        </p:txBody>
      </p:sp>
      <p:sp>
        <p:nvSpPr>
          <p:cNvPr id="29699" name="Footer Placeholder 2"/>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en-US" altLang="fi-FI" sz="1000" smtClean="0">
                <a:solidFill>
                  <a:srgbClr val="FFFFFF"/>
                </a:solidFill>
              </a:rPr>
              <a:t>RTA 2015</a:t>
            </a:r>
            <a:endParaRPr lang="fi-FI" altLang="fi-FI" sz="1000" smtClean="0">
              <a:solidFill>
                <a:srgbClr val="FFFFFF"/>
              </a:solidFill>
            </a:endParaRPr>
          </a:p>
        </p:txBody>
      </p:sp>
      <p:sp>
        <p:nvSpPr>
          <p:cNvPr id="29700" name="Slide Number Placeholder 3"/>
          <p:cNvSpPr>
            <a:spLocks noGrp="1"/>
          </p:cNvSpPr>
          <p:nvPr>
            <p:ph type="sldNum" sz="quarter" idx="12"/>
          </p:nvPr>
        </p:nvSpPr>
        <p:spPr/>
        <p:txBody>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fld id="{676B9FEC-0F7A-4FD2-8753-05D264A15850}" type="slidenum">
              <a:rPr lang="fi-FI" altLang="fi-FI" sz="1000">
                <a:solidFill>
                  <a:srgbClr val="FFFFFF"/>
                </a:solidFill>
              </a:rPr>
              <a:pPr eaLnBrk="1" hangingPunct="1">
                <a:lnSpc>
                  <a:spcPct val="100000"/>
                </a:lnSpc>
                <a:spcBef>
                  <a:spcPct val="0"/>
                </a:spcBef>
                <a:buClrTx/>
                <a:buFontTx/>
                <a:buNone/>
              </a:pPr>
              <a:t>21</a:t>
            </a:fld>
            <a:endParaRPr lang="fi-FI" altLang="fi-FI" sz="1000">
              <a:solidFill>
                <a:srgbClr val="FFFFFF"/>
              </a:solidFill>
            </a:endParaRPr>
          </a:p>
        </p:txBody>
      </p:sp>
      <p:pic>
        <p:nvPicPr>
          <p:cNvPr id="716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317" y="473794"/>
            <a:ext cx="6696075" cy="605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6" name="TextBox 5"/>
          <p:cNvSpPr txBox="1">
            <a:spLocks noChangeArrowheads="1"/>
          </p:cNvSpPr>
          <p:nvPr/>
        </p:nvSpPr>
        <p:spPr bwMode="auto">
          <a:xfrm>
            <a:off x="146201" y="6198834"/>
            <a:ext cx="1257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200">
                <a:solidFill>
                  <a:srgbClr val="303030"/>
                </a:solidFill>
              </a:rPr>
              <a:t>Hyvärinen 2002</a:t>
            </a:r>
          </a:p>
        </p:txBody>
      </p:sp>
    </p:spTree>
    <p:extLst>
      <p:ext uri="{BB962C8B-B14F-4D97-AF65-F5344CB8AC3E}">
        <p14:creationId xmlns:p14="http://schemas.microsoft.com/office/powerpoint/2010/main" val="2381312522"/>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920880" cy="49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376960" y="260548"/>
            <a:ext cx="8424862" cy="1008212"/>
          </a:xfrm>
        </p:spPr>
        <p:txBody>
          <a:bodyPr>
            <a:noAutofit/>
          </a:bodyPr>
          <a:lstStyle/>
          <a:p>
            <a:pPr>
              <a:lnSpc>
                <a:spcPts val="2800"/>
              </a:lnSpc>
            </a:pPr>
            <a:r>
              <a:rPr lang="fi-FI" sz="2800" dirty="0" smtClean="0"/>
              <a:t>Yksittäiset ilmanäytteet eivät kuvaa altistumista riittävän hyvin – lisää toimintatavan linjausta   </a:t>
            </a:r>
            <a:endParaRPr lang="fi-FI" sz="2800" dirty="0"/>
          </a:p>
        </p:txBody>
      </p:sp>
      <p:sp>
        <p:nvSpPr>
          <p:cNvPr id="2" name="Date Placeholder 1"/>
          <p:cNvSpPr>
            <a:spLocks noGrp="1"/>
          </p:cNvSpPr>
          <p:nvPr>
            <p:ph type="dt" sz="half" idx="10"/>
          </p:nvPr>
        </p:nvSpPr>
        <p:spPr/>
        <p:txBody>
          <a:bodyPr/>
          <a:lstStyle/>
          <a:p>
            <a:pPr>
              <a:defRPr/>
            </a:pPr>
            <a:fld id="{4475E77C-DBE8-4AE8-B540-AB8EA021AB46}" type="datetime1">
              <a:rPr lang="fi-FI" smtClean="0">
                <a:cs typeface="+mn-cs"/>
              </a:rPr>
              <a:pPr>
                <a:defRPr/>
              </a:pPr>
              <a:t>14.6.2016</a:t>
            </a:fld>
            <a:endParaRPr lang="fi-FI">
              <a:cs typeface="+mn-cs"/>
            </a:endParaRPr>
          </a:p>
        </p:txBody>
      </p:sp>
      <p:sp>
        <p:nvSpPr>
          <p:cNvPr id="3" name="Footer Placeholder 2"/>
          <p:cNvSpPr>
            <a:spLocks noGrp="1"/>
          </p:cNvSpPr>
          <p:nvPr>
            <p:ph type="ftr" sz="quarter" idx="11"/>
          </p:nvPr>
        </p:nvSpPr>
        <p:spPr/>
        <p:txBody>
          <a:bodyPr/>
          <a:lstStyle/>
          <a:p>
            <a:pPr>
              <a:defRPr/>
            </a:pPr>
            <a:r>
              <a:rPr lang="fi-FI" smtClean="0">
                <a:cs typeface="+mn-cs"/>
              </a:rPr>
              <a:t>RTA 2015</a:t>
            </a:r>
            <a:endParaRPr lang="fi-FI" dirty="0">
              <a:cs typeface="+mn-cs"/>
            </a:endParaRPr>
          </a:p>
        </p:txBody>
      </p:sp>
      <p:sp>
        <p:nvSpPr>
          <p:cNvPr id="5" name="Slide Number Placeholder 4"/>
          <p:cNvSpPr>
            <a:spLocks noGrp="1"/>
          </p:cNvSpPr>
          <p:nvPr>
            <p:ph type="sldNum" sz="quarter" idx="12"/>
          </p:nvPr>
        </p:nvSpPr>
        <p:spPr/>
        <p:txBody>
          <a:bodyPr/>
          <a:lstStyle/>
          <a:p>
            <a:pPr>
              <a:defRPr/>
            </a:pPr>
            <a:fld id="{19FCD767-8E1C-48D8-81E0-7B70CDE2CB59}" type="slidenum">
              <a:rPr lang="fi-FI" smtClean="0">
                <a:cs typeface="+mn-cs"/>
              </a:rPr>
              <a:pPr>
                <a:defRPr/>
              </a:pPr>
              <a:t>22</a:t>
            </a:fld>
            <a:endParaRPr lang="fi-FI">
              <a:cs typeface="+mn-cs"/>
            </a:endParaRPr>
          </a:p>
        </p:txBody>
      </p:sp>
      <p:sp>
        <p:nvSpPr>
          <p:cNvPr id="7" name="Rounded Rectangle 6"/>
          <p:cNvSpPr/>
          <p:nvPr/>
        </p:nvSpPr>
        <p:spPr>
          <a:xfrm>
            <a:off x="683568" y="5301208"/>
            <a:ext cx="3816424" cy="910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58610561"/>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tsikko 1"/>
          <p:cNvSpPr>
            <a:spLocks noGrp="1"/>
          </p:cNvSpPr>
          <p:nvPr>
            <p:ph type="title"/>
          </p:nvPr>
        </p:nvSpPr>
        <p:spPr/>
        <p:txBody>
          <a:bodyPr>
            <a:normAutofit/>
          </a:bodyPr>
          <a:lstStyle/>
          <a:p>
            <a:pPr eaLnBrk="1" hangingPunct="1"/>
            <a:r>
              <a:rPr lang="fi-FI" altLang="fi-FI" sz="2800" dirty="0" smtClean="0">
                <a:ea typeface="ＭＳ Ｐゴシック" panose="020B0600070205080204" pitchFamily="34" charset="-128"/>
              </a:rPr>
              <a:t>Laimennossarja (ML) vs. </a:t>
            </a:r>
            <a:r>
              <a:rPr lang="fi-FI" altLang="fi-FI" sz="2800" dirty="0" smtClean="0">
                <a:ea typeface="ＭＳ Ｐゴシック" panose="020B0600070205080204" pitchFamily="34" charset="-128"/>
              </a:rPr>
              <a:t>suoraviljely </a:t>
            </a:r>
            <a:r>
              <a:rPr lang="fi-FI" altLang="fi-FI" sz="2800" dirty="0" smtClean="0">
                <a:ea typeface="ＭＳ Ｐゴシック" panose="020B0600070205080204" pitchFamily="34" charset="-128"/>
              </a:rPr>
              <a:t>(MS</a:t>
            </a:r>
            <a:r>
              <a:rPr lang="fi-FI" altLang="fi-FI" sz="2800" dirty="0" smtClean="0">
                <a:ea typeface="ＭＳ Ｐゴシック" panose="020B0600070205080204" pitchFamily="34" charset="-128"/>
              </a:rPr>
              <a:t>) -tulkinta</a:t>
            </a:r>
            <a:r>
              <a:rPr lang="fi-FI" altLang="fi-FI" sz="2800" dirty="0" smtClean="0">
                <a:ea typeface="ＭＳ Ｐゴシック" panose="020B0600070205080204" pitchFamily="34" charset="-128"/>
              </a:rPr>
              <a:t> </a:t>
            </a:r>
            <a:r>
              <a:rPr lang="fi-FI" altLang="fi-FI" sz="1800" dirty="0" smtClean="0">
                <a:ea typeface="ＭＳ Ｐゴシック" panose="020B0600070205080204" pitchFamily="34" charset="-128"/>
              </a:rPr>
              <a:t>Marja </a:t>
            </a:r>
            <a:r>
              <a:rPr lang="fi-FI" altLang="fi-FI" sz="1800" dirty="0" smtClean="0">
                <a:ea typeface="ＭＳ Ｐゴシック" panose="020B0600070205080204" pitchFamily="34" charset="-128"/>
              </a:rPr>
              <a:t>Hänninen TTL</a:t>
            </a:r>
          </a:p>
        </p:txBody>
      </p:sp>
      <p:sp>
        <p:nvSpPr>
          <p:cNvPr id="117795" name="Päiväyksen paikkamerkki 4"/>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gn="l" eaLnBrk="0" hangingPunct="0">
              <a:lnSpc>
                <a:spcPct val="95000"/>
              </a:lnSpc>
              <a:spcBef>
                <a:spcPct val="35000"/>
              </a:spcBef>
              <a:buClr>
                <a:schemeClr val="accent1"/>
              </a:buClr>
              <a:buChar char="•"/>
              <a:defRPr sz="2200">
                <a:solidFill>
                  <a:schemeClr val="tx1"/>
                </a:solidFill>
                <a:latin typeface="Arial" pitchFamily="34" charset="0"/>
              </a:defRPr>
            </a:lvl1pPr>
            <a:lvl2pPr marL="742950" indent="-285750" algn="l" eaLnBrk="0" hangingPunct="0">
              <a:lnSpc>
                <a:spcPct val="95000"/>
              </a:lnSpc>
              <a:spcBef>
                <a:spcPct val="25000"/>
              </a:spcBef>
              <a:buChar char="–"/>
              <a:defRPr sz="2000">
                <a:solidFill>
                  <a:schemeClr val="tx1"/>
                </a:solidFill>
                <a:latin typeface="Arial"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itchFamily="34" charset="0"/>
              </a:defRPr>
            </a:lvl3pPr>
            <a:lvl4pPr marL="1600200" indent="-228600" algn="l" eaLnBrk="0" hangingPunct="0">
              <a:lnSpc>
                <a:spcPct val="95000"/>
              </a:lnSpc>
              <a:spcBef>
                <a:spcPct val="25000"/>
              </a:spcBef>
              <a:buChar char="–"/>
              <a:defRPr>
                <a:solidFill>
                  <a:schemeClr val="tx1"/>
                </a:solidFill>
                <a:latin typeface="Arial" pitchFamily="34" charset="0"/>
              </a:defRPr>
            </a:lvl4pPr>
            <a:lvl5pPr marL="2057400" indent="-228600" algn="l" eaLnBrk="0" hangingPunct="0">
              <a:lnSpc>
                <a:spcPct val="95000"/>
              </a:lnSpc>
              <a:spcBef>
                <a:spcPct val="25000"/>
              </a:spcBef>
              <a:buChar char="»"/>
              <a:defRPr>
                <a:solidFill>
                  <a:schemeClr val="tx1"/>
                </a:solidFill>
                <a:latin typeface="Arial"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itchFamily="34" charset="0"/>
              </a:defRPr>
            </a:lvl9pPr>
          </a:lstStyle>
          <a:p>
            <a:pPr eaLnBrk="1" hangingPunct="1">
              <a:lnSpc>
                <a:spcPct val="100000"/>
              </a:lnSpc>
              <a:spcBef>
                <a:spcPct val="0"/>
              </a:spcBef>
              <a:buClrTx/>
              <a:buFontTx/>
              <a:buNone/>
              <a:defRPr/>
            </a:pPr>
            <a:fld id="{82D5FA78-B204-4466-9747-9CA8C4B9A240}" type="datetime1">
              <a:rPr lang="fi-FI" altLang="fi-FI" sz="1000" smtClean="0">
                <a:solidFill>
                  <a:srgbClr val="FFFFFF"/>
                </a:solidFill>
              </a:rPr>
              <a:pPr eaLnBrk="1" hangingPunct="1">
                <a:lnSpc>
                  <a:spcPct val="100000"/>
                </a:lnSpc>
                <a:spcBef>
                  <a:spcPct val="0"/>
                </a:spcBef>
                <a:buClrTx/>
                <a:buFontTx/>
                <a:buNone/>
                <a:defRPr/>
              </a:pPr>
              <a:t>14.6.2016</a:t>
            </a:fld>
            <a:endParaRPr lang="fi-FI" altLang="fi-FI" sz="1000" smtClean="0">
              <a:solidFill>
                <a:srgbClr val="FFFFFF"/>
              </a:solidFill>
            </a:endParaRPr>
          </a:p>
        </p:txBody>
      </p:sp>
      <p:sp>
        <p:nvSpPr>
          <p:cNvPr id="117796" name="Alatunnisteen paikkamerkki 6"/>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gn="l" eaLnBrk="0" hangingPunct="0">
              <a:lnSpc>
                <a:spcPct val="95000"/>
              </a:lnSpc>
              <a:spcBef>
                <a:spcPct val="35000"/>
              </a:spcBef>
              <a:buClr>
                <a:schemeClr val="accent1"/>
              </a:buClr>
              <a:buChar char="•"/>
              <a:defRPr sz="2200">
                <a:solidFill>
                  <a:schemeClr val="tx1"/>
                </a:solidFill>
                <a:latin typeface="Arial" pitchFamily="34" charset="0"/>
              </a:defRPr>
            </a:lvl1pPr>
            <a:lvl2pPr marL="742950" indent="-285750" algn="l" eaLnBrk="0" hangingPunct="0">
              <a:lnSpc>
                <a:spcPct val="95000"/>
              </a:lnSpc>
              <a:spcBef>
                <a:spcPct val="25000"/>
              </a:spcBef>
              <a:buChar char="–"/>
              <a:defRPr sz="2000">
                <a:solidFill>
                  <a:schemeClr val="tx1"/>
                </a:solidFill>
                <a:latin typeface="Arial"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itchFamily="34" charset="0"/>
              </a:defRPr>
            </a:lvl3pPr>
            <a:lvl4pPr marL="1600200" indent="-228600" algn="l" eaLnBrk="0" hangingPunct="0">
              <a:lnSpc>
                <a:spcPct val="95000"/>
              </a:lnSpc>
              <a:spcBef>
                <a:spcPct val="25000"/>
              </a:spcBef>
              <a:buChar char="–"/>
              <a:defRPr>
                <a:solidFill>
                  <a:schemeClr val="tx1"/>
                </a:solidFill>
                <a:latin typeface="Arial" pitchFamily="34" charset="0"/>
              </a:defRPr>
            </a:lvl4pPr>
            <a:lvl5pPr marL="2057400" indent="-228600" algn="l" eaLnBrk="0" hangingPunct="0">
              <a:lnSpc>
                <a:spcPct val="95000"/>
              </a:lnSpc>
              <a:spcBef>
                <a:spcPct val="25000"/>
              </a:spcBef>
              <a:buChar char="»"/>
              <a:defRPr>
                <a:solidFill>
                  <a:schemeClr val="tx1"/>
                </a:solidFill>
                <a:latin typeface="Arial"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rgbClr val="FFFFFF"/>
                </a:solidFill>
              </a:rPr>
              <a:t>YMPÄRISTÖTERVEYSPÄIVÄT 2014</a:t>
            </a:r>
          </a:p>
        </p:txBody>
      </p:sp>
      <p:sp>
        <p:nvSpPr>
          <p:cNvPr id="117798" name="Slide Number Placeholder 2"/>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D9980B00-2F0C-4C77-B81A-7E2DDEDB6CEA}" type="slidenum">
              <a:rPr lang="fi-FI" altLang="en-US" sz="1000">
                <a:solidFill>
                  <a:srgbClr val="FFFFFF"/>
                </a:solidFill>
              </a:rPr>
              <a:pPr eaLnBrk="1" hangingPunct="1">
                <a:lnSpc>
                  <a:spcPct val="100000"/>
                </a:lnSpc>
                <a:spcBef>
                  <a:spcPct val="0"/>
                </a:spcBef>
                <a:buClrTx/>
                <a:buFontTx/>
                <a:buNone/>
              </a:pPr>
              <a:t>23</a:t>
            </a:fld>
            <a:endParaRPr lang="fi-FI" altLang="en-US" sz="1000">
              <a:solidFill>
                <a:srgbClr val="FFFFFF"/>
              </a:solidFill>
            </a:endParaRP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646521116"/>
              </p:ext>
            </p:extLst>
          </p:nvPr>
        </p:nvGraphicFramePr>
        <p:xfrm>
          <a:off x="1808919" y="1583830"/>
          <a:ext cx="5566147" cy="4211561"/>
        </p:xfrm>
        <a:graphic>
          <a:graphicData uri="http://schemas.openxmlformats.org/drawingml/2006/table">
            <a:tbl>
              <a:tblPr/>
              <a:tblGrid>
                <a:gridCol w="1916632"/>
                <a:gridCol w="1085774"/>
                <a:gridCol w="1452461"/>
                <a:gridCol w="1111280"/>
              </a:tblGrid>
              <a:tr h="263223">
                <a:tc gridSpan="4">
                  <a:txBody>
                    <a:bodyPr/>
                    <a:lstStyle/>
                    <a:p>
                      <a:pPr algn="ctr">
                        <a:lnSpc>
                          <a:spcPct val="115000"/>
                        </a:lnSpc>
                        <a:spcBef>
                          <a:spcPts val="335"/>
                        </a:spcBef>
                        <a:spcAft>
                          <a:spcPts val="335"/>
                        </a:spcAft>
                      </a:pPr>
                      <a:r>
                        <a:rPr lang="en-US" sz="1400" b="1" i="0" dirty="0">
                          <a:solidFill>
                            <a:srgbClr val="000000"/>
                          </a:solidFill>
                          <a:effectLst/>
                          <a:latin typeface="Courier New"/>
                          <a:ea typeface="Times New Roman"/>
                          <a:cs typeface="Times New Roman"/>
                        </a:rPr>
                        <a:t>Table of ml_tulkinta_2lk by ms_tulkinta_2lk</a:t>
                      </a:r>
                      <a:endParaRPr lang="fi-FI" sz="1400" b="1" i="0" dirty="0">
                        <a:effectLst/>
                        <a:latin typeface="Times New Roman"/>
                        <a:ea typeface="Times New Roman"/>
                        <a:cs typeface="Times New Roman"/>
                      </a:endParaRPr>
                    </a:p>
                  </a:txBody>
                  <a:tcPr marL="31911" marR="31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i-FI"/>
                    </a:p>
                  </a:txBody>
                  <a:tcPr/>
                </a:tc>
                <a:tc hMerge="1">
                  <a:txBody>
                    <a:bodyPr/>
                    <a:lstStyle/>
                    <a:p>
                      <a:endParaRPr lang="fi-FI"/>
                    </a:p>
                  </a:txBody>
                  <a:tcPr/>
                </a:tc>
                <a:tc hMerge="1">
                  <a:txBody>
                    <a:bodyPr/>
                    <a:lstStyle/>
                    <a:p>
                      <a:endParaRPr lang="fi-FI"/>
                    </a:p>
                  </a:txBody>
                  <a:tcPr/>
                </a:tc>
              </a:tr>
              <a:tr h="263223">
                <a:tc>
                  <a:txBody>
                    <a:bodyPr/>
                    <a:lstStyle/>
                    <a:p>
                      <a:pPr algn="ctr">
                        <a:lnSpc>
                          <a:spcPct val="115000"/>
                        </a:lnSpc>
                        <a:spcBef>
                          <a:spcPts val="335"/>
                        </a:spcBef>
                        <a:spcAft>
                          <a:spcPts val="335"/>
                        </a:spcAft>
                      </a:pPr>
                      <a:r>
                        <a:rPr lang="en-US" sz="1400" b="1" i="0" dirty="0">
                          <a:solidFill>
                            <a:srgbClr val="000000"/>
                          </a:solidFill>
                          <a:effectLst/>
                          <a:latin typeface="Courier New"/>
                          <a:ea typeface="Times New Roman"/>
                          <a:cs typeface="Times New Roman"/>
                        </a:rPr>
                        <a:t>ml_tulkinta_2lk</a:t>
                      </a:r>
                      <a:endParaRPr lang="fi-FI" sz="1400" b="1" i="0" dirty="0">
                        <a:effectLst/>
                        <a:latin typeface="Times New Roman"/>
                        <a:ea typeface="Times New Roman"/>
                        <a:cs typeface="Times New Roman"/>
                      </a:endParaRPr>
                    </a:p>
                  </a:txBody>
                  <a:tcPr marL="31911" marR="31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15000"/>
                        </a:lnSpc>
                        <a:spcBef>
                          <a:spcPts val="335"/>
                        </a:spcBef>
                        <a:spcAft>
                          <a:spcPts val="335"/>
                        </a:spcAft>
                      </a:pPr>
                      <a:r>
                        <a:rPr lang="en-US" sz="1400" b="1" i="0" dirty="0">
                          <a:solidFill>
                            <a:srgbClr val="000000"/>
                          </a:solidFill>
                          <a:effectLst/>
                          <a:latin typeface="Courier New"/>
                          <a:ea typeface="Times New Roman"/>
                          <a:cs typeface="Times New Roman"/>
                        </a:rPr>
                        <a:t>ms_tulkinta_2lk</a:t>
                      </a:r>
                      <a:endParaRPr lang="fi-FI" sz="1400" b="1" i="0" dirty="0">
                        <a:effectLst/>
                        <a:latin typeface="Times New Roman"/>
                        <a:ea typeface="Times New Roman"/>
                        <a:cs typeface="Times New Roman"/>
                      </a:endParaRPr>
                    </a:p>
                  </a:txBody>
                  <a:tcPr marL="31911" marR="31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i-FI"/>
                    </a:p>
                  </a:txBody>
                  <a:tcPr/>
                </a:tc>
                <a:tc hMerge="1">
                  <a:txBody>
                    <a:bodyPr/>
                    <a:lstStyle/>
                    <a:p>
                      <a:endParaRPr lang="fi-FI"/>
                    </a:p>
                  </a:txBody>
                  <a:tcPr/>
                </a:tc>
              </a:tr>
              <a:tr h="1052890">
                <a:tc>
                  <a:txBody>
                    <a:bodyPr/>
                    <a:lstStyle/>
                    <a:p>
                      <a:pPr>
                        <a:lnSpc>
                          <a:spcPct val="115000"/>
                        </a:lnSpc>
                        <a:spcBef>
                          <a:spcPts val="335"/>
                        </a:spcBef>
                        <a:spcAft>
                          <a:spcPts val="335"/>
                        </a:spcAft>
                      </a:pPr>
                      <a:r>
                        <a:rPr lang="en-US" sz="1400" b="1" i="0" dirty="0">
                          <a:solidFill>
                            <a:srgbClr val="000000"/>
                          </a:solidFill>
                          <a:effectLst/>
                          <a:latin typeface="Courier New"/>
                          <a:ea typeface="Times New Roman"/>
                          <a:cs typeface="Times New Roman"/>
                        </a:rPr>
                        <a:t>Frequency</a:t>
                      </a:r>
                      <a:br>
                        <a:rPr lang="en-US" sz="1400" b="1" i="0" dirty="0">
                          <a:solidFill>
                            <a:srgbClr val="000000"/>
                          </a:solidFill>
                          <a:effectLst/>
                          <a:latin typeface="Courier New"/>
                          <a:ea typeface="Times New Roman"/>
                          <a:cs typeface="Times New Roman"/>
                        </a:rPr>
                      </a:br>
                      <a:r>
                        <a:rPr lang="en-US" sz="1400" b="1" i="0" dirty="0">
                          <a:solidFill>
                            <a:srgbClr val="000000"/>
                          </a:solidFill>
                          <a:effectLst/>
                          <a:latin typeface="Courier New"/>
                          <a:ea typeface="Times New Roman"/>
                          <a:cs typeface="Times New Roman"/>
                        </a:rPr>
                        <a:t>Percent</a:t>
                      </a:r>
                      <a:br>
                        <a:rPr lang="en-US" sz="1400" b="1" i="0" dirty="0">
                          <a:solidFill>
                            <a:srgbClr val="000000"/>
                          </a:solidFill>
                          <a:effectLst/>
                          <a:latin typeface="Courier New"/>
                          <a:ea typeface="Times New Roman"/>
                          <a:cs typeface="Times New Roman"/>
                        </a:rPr>
                      </a:br>
                      <a:r>
                        <a:rPr lang="en-US" sz="1400" b="1" i="0" dirty="0">
                          <a:solidFill>
                            <a:srgbClr val="000000"/>
                          </a:solidFill>
                          <a:effectLst/>
                          <a:latin typeface="Courier New"/>
                          <a:ea typeface="Times New Roman"/>
                          <a:cs typeface="Times New Roman"/>
                        </a:rPr>
                        <a:t>Row </a:t>
                      </a:r>
                      <a:r>
                        <a:rPr lang="en-US" sz="1400" b="1" i="0" dirty="0" err="1">
                          <a:solidFill>
                            <a:srgbClr val="000000"/>
                          </a:solidFill>
                          <a:effectLst/>
                          <a:latin typeface="Courier New"/>
                          <a:ea typeface="Times New Roman"/>
                          <a:cs typeface="Times New Roman"/>
                        </a:rPr>
                        <a:t>Pct</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a:solidFill>
                            <a:srgbClr val="000000"/>
                          </a:solidFill>
                          <a:effectLst/>
                          <a:latin typeface="Courier New"/>
                          <a:ea typeface="Times New Roman"/>
                          <a:cs typeface="Times New Roman"/>
                        </a:rPr>
                        <a:t>Col </a:t>
                      </a:r>
                      <a:r>
                        <a:rPr lang="en-US" sz="1400" b="1" i="0" dirty="0" err="1">
                          <a:solidFill>
                            <a:srgbClr val="000000"/>
                          </a:solidFill>
                          <a:effectLst/>
                          <a:latin typeface="Courier New"/>
                          <a:ea typeface="Times New Roman"/>
                          <a:cs typeface="Times New Roman"/>
                        </a:rPr>
                        <a:t>Pct</a:t>
                      </a: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Bef>
                          <a:spcPts val="335"/>
                        </a:spcBef>
                        <a:spcAft>
                          <a:spcPts val="335"/>
                        </a:spcAft>
                      </a:pPr>
                      <a:r>
                        <a:rPr lang="en-US" sz="1400" b="1" i="0" dirty="0" err="1">
                          <a:solidFill>
                            <a:srgbClr val="000000"/>
                          </a:solidFill>
                          <a:effectLst/>
                          <a:latin typeface="Courier New"/>
                          <a:ea typeface="Times New Roman"/>
                          <a:cs typeface="Times New Roman"/>
                        </a:rPr>
                        <a:t>ei</a:t>
                      </a:r>
                      <a:r>
                        <a:rPr lang="en-US" sz="1400" b="1" i="0" dirty="0">
                          <a:solidFill>
                            <a:srgbClr val="000000"/>
                          </a:solidFill>
                          <a:effectLst/>
                          <a:latin typeface="Courier New"/>
                          <a:ea typeface="Times New Roman"/>
                          <a:cs typeface="Times New Roman"/>
                        </a:rPr>
                        <a:t> </a:t>
                      </a:r>
                      <a:r>
                        <a:rPr lang="en-US" sz="1400" b="1" i="0" dirty="0" err="1">
                          <a:solidFill>
                            <a:srgbClr val="000000"/>
                          </a:solidFill>
                          <a:effectLst/>
                          <a:latin typeface="Courier New"/>
                          <a:ea typeface="Times New Roman"/>
                          <a:cs typeface="Times New Roman"/>
                        </a:rPr>
                        <a:t>viitettä</a:t>
                      </a:r>
                      <a:r>
                        <a:rPr lang="en-US" sz="1400" b="1" i="0" dirty="0">
                          <a:solidFill>
                            <a:srgbClr val="000000"/>
                          </a:solidFill>
                          <a:effectLst/>
                          <a:latin typeface="Courier New"/>
                          <a:ea typeface="Times New Roman"/>
                          <a:cs typeface="Times New Roman"/>
                        </a:rPr>
                        <a:t> </a:t>
                      </a:r>
                      <a:r>
                        <a:rPr lang="en-US" sz="1400" b="1" i="0" dirty="0" err="1">
                          <a:solidFill>
                            <a:srgbClr val="000000"/>
                          </a:solidFill>
                          <a:effectLst/>
                          <a:latin typeface="Courier New"/>
                          <a:ea typeface="Times New Roman"/>
                          <a:cs typeface="Times New Roman"/>
                        </a:rPr>
                        <a:t>vauriosta</a:t>
                      </a:r>
                      <a:endParaRPr lang="fi-FI" sz="1400" b="1" i="0" dirty="0">
                        <a:effectLst/>
                        <a:latin typeface="Times New Roman"/>
                        <a:ea typeface="Times New Roman"/>
                        <a:cs typeface="Times New Roman"/>
                      </a:endParaRPr>
                    </a:p>
                  </a:txBody>
                  <a:tcPr marL="31911" marR="31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Bef>
                          <a:spcPts val="335"/>
                        </a:spcBef>
                        <a:spcAft>
                          <a:spcPts val="335"/>
                        </a:spcAft>
                      </a:pPr>
                      <a:r>
                        <a:rPr lang="en-US" sz="1400" b="1" i="0" dirty="0" err="1">
                          <a:solidFill>
                            <a:srgbClr val="000000"/>
                          </a:solidFill>
                          <a:effectLst/>
                          <a:latin typeface="Courier New"/>
                          <a:ea typeface="Times New Roman"/>
                          <a:cs typeface="Times New Roman"/>
                        </a:rPr>
                        <a:t>viittaa</a:t>
                      </a:r>
                      <a:r>
                        <a:rPr lang="en-US" sz="1400" b="1" i="0" dirty="0">
                          <a:solidFill>
                            <a:srgbClr val="000000"/>
                          </a:solidFill>
                          <a:effectLst/>
                          <a:latin typeface="Courier New"/>
                          <a:ea typeface="Times New Roman"/>
                          <a:cs typeface="Times New Roman"/>
                        </a:rPr>
                        <a:t> </a:t>
                      </a:r>
                      <a:r>
                        <a:rPr lang="en-US" sz="1400" b="1" i="0" dirty="0" err="1">
                          <a:solidFill>
                            <a:srgbClr val="000000"/>
                          </a:solidFill>
                          <a:effectLst/>
                          <a:latin typeface="Courier New"/>
                          <a:ea typeface="Times New Roman"/>
                          <a:cs typeface="Times New Roman"/>
                        </a:rPr>
                        <a:t>vaurioon</a:t>
                      </a:r>
                      <a:endParaRPr lang="fi-FI" sz="1400" b="1" i="0" dirty="0">
                        <a:effectLst/>
                        <a:latin typeface="Times New Roman"/>
                        <a:ea typeface="Times New Roman"/>
                        <a:cs typeface="Times New Roman"/>
                      </a:endParaRPr>
                    </a:p>
                  </a:txBody>
                  <a:tcPr marL="31911" marR="31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Bef>
                          <a:spcPts val="335"/>
                        </a:spcBef>
                        <a:spcAft>
                          <a:spcPts val="335"/>
                        </a:spcAft>
                      </a:pPr>
                      <a:r>
                        <a:rPr lang="en-US" sz="1400" b="1" i="0" dirty="0">
                          <a:solidFill>
                            <a:srgbClr val="000000"/>
                          </a:solidFill>
                          <a:effectLst/>
                          <a:latin typeface="Courier New"/>
                          <a:ea typeface="Times New Roman"/>
                          <a:cs typeface="Times New Roman"/>
                        </a:rPr>
                        <a:t>Total</a:t>
                      </a:r>
                      <a:endParaRPr lang="fi-FI" sz="1400" b="1" i="0" dirty="0">
                        <a:effectLst/>
                        <a:latin typeface="Times New Roman"/>
                        <a:ea typeface="Times New Roman"/>
                        <a:cs typeface="Times New Roman"/>
                      </a:endParaRPr>
                    </a:p>
                  </a:txBody>
                  <a:tcPr marL="31911" marR="3191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52890">
                <a:tc>
                  <a:txBody>
                    <a:bodyPr/>
                    <a:lstStyle/>
                    <a:p>
                      <a:pPr algn="r">
                        <a:lnSpc>
                          <a:spcPct val="115000"/>
                        </a:lnSpc>
                        <a:spcBef>
                          <a:spcPts val="335"/>
                        </a:spcBef>
                        <a:spcAft>
                          <a:spcPts val="335"/>
                        </a:spcAft>
                      </a:pPr>
                      <a:r>
                        <a:rPr lang="en-US" sz="1400" b="1" i="0" dirty="0" err="1">
                          <a:solidFill>
                            <a:srgbClr val="000000"/>
                          </a:solidFill>
                          <a:effectLst/>
                          <a:latin typeface="Courier New"/>
                          <a:ea typeface="Times New Roman"/>
                          <a:cs typeface="Times New Roman"/>
                        </a:rPr>
                        <a:t>ei</a:t>
                      </a:r>
                      <a:r>
                        <a:rPr lang="en-US" sz="1400" b="1" i="0" dirty="0">
                          <a:solidFill>
                            <a:srgbClr val="000000"/>
                          </a:solidFill>
                          <a:effectLst/>
                          <a:latin typeface="Courier New"/>
                          <a:ea typeface="Times New Roman"/>
                          <a:cs typeface="Times New Roman"/>
                        </a:rPr>
                        <a:t> </a:t>
                      </a:r>
                      <a:r>
                        <a:rPr lang="en-US" sz="1400" b="1" i="0" dirty="0" err="1">
                          <a:solidFill>
                            <a:srgbClr val="000000"/>
                          </a:solidFill>
                          <a:effectLst/>
                          <a:latin typeface="Courier New"/>
                          <a:ea typeface="Times New Roman"/>
                          <a:cs typeface="Times New Roman"/>
                        </a:rPr>
                        <a:t>viitettä</a:t>
                      </a:r>
                      <a:r>
                        <a:rPr lang="en-US" sz="1400" b="1" i="0" dirty="0">
                          <a:solidFill>
                            <a:srgbClr val="000000"/>
                          </a:solidFill>
                          <a:effectLst/>
                          <a:latin typeface="Courier New"/>
                          <a:ea typeface="Times New Roman"/>
                          <a:cs typeface="Times New Roman"/>
                        </a:rPr>
                        <a:t> </a:t>
                      </a:r>
                      <a:r>
                        <a:rPr lang="en-US" sz="1400" b="1" i="0" dirty="0" err="1">
                          <a:solidFill>
                            <a:srgbClr val="000000"/>
                          </a:solidFill>
                          <a:effectLst/>
                          <a:latin typeface="Courier New"/>
                          <a:ea typeface="Times New Roman"/>
                          <a:cs typeface="Times New Roman"/>
                        </a:rPr>
                        <a:t>vauriosta</a:t>
                      </a: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Bef>
                          <a:spcPts val="335"/>
                        </a:spcBef>
                        <a:spcAft>
                          <a:spcPts val="335"/>
                        </a:spcAft>
                      </a:pPr>
                      <a:r>
                        <a:rPr lang="en-US" sz="1400" b="1" i="0" dirty="0">
                          <a:solidFill>
                            <a:srgbClr val="000000"/>
                          </a:solidFill>
                          <a:effectLst/>
                          <a:latin typeface="Courier New"/>
                          <a:ea typeface="Times New Roman"/>
                          <a:cs typeface="Times New Roman"/>
                        </a:rPr>
                        <a:t>68</a:t>
                      </a:r>
                      <a:br>
                        <a:rPr lang="en-US" sz="1400" b="1" i="0" dirty="0">
                          <a:solidFill>
                            <a:srgbClr val="000000"/>
                          </a:solidFill>
                          <a:effectLst/>
                          <a:latin typeface="Courier New"/>
                          <a:ea typeface="Times New Roman"/>
                          <a:cs typeface="Times New Roman"/>
                        </a:rPr>
                      </a:br>
                      <a:r>
                        <a:rPr lang="en-US" sz="1400" b="1" i="0" dirty="0">
                          <a:solidFill>
                            <a:srgbClr val="000000"/>
                          </a:solidFill>
                          <a:effectLst/>
                          <a:latin typeface="Courier New"/>
                          <a:ea typeface="Times New Roman"/>
                          <a:cs typeface="Times New Roman"/>
                        </a:rPr>
                        <a:t>22.44</a:t>
                      </a:r>
                      <a:br>
                        <a:rPr lang="en-US" sz="1400" b="1" i="0" dirty="0">
                          <a:solidFill>
                            <a:srgbClr val="000000"/>
                          </a:solidFill>
                          <a:effectLst/>
                          <a:latin typeface="Courier New"/>
                          <a:ea typeface="Times New Roman"/>
                          <a:cs typeface="Times New Roman"/>
                        </a:rPr>
                      </a:br>
                      <a:r>
                        <a:rPr lang="en-US" sz="1400" b="1" i="0" dirty="0" smtClean="0">
                          <a:solidFill>
                            <a:srgbClr val="000000"/>
                          </a:solidFill>
                          <a:effectLst/>
                          <a:latin typeface="Courier New"/>
                          <a:ea typeface="Times New Roman"/>
                          <a:cs typeface="Times New Roman"/>
                        </a:rPr>
                        <a:t>58.12</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a:solidFill>
                            <a:srgbClr val="000000"/>
                          </a:solidFill>
                          <a:effectLst/>
                          <a:latin typeface="Courier New"/>
                          <a:ea typeface="Times New Roman"/>
                          <a:cs typeface="Times New Roman"/>
                        </a:rPr>
                        <a:t>91.89</a:t>
                      </a: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lnSpc>
                          <a:spcPct val="115000"/>
                        </a:lnSpc>
                        <a:spcBef>
                          <a:spcPts val="335"/>
                        </a:spcBef>
                        <a:spcAft>
                          <a:spcPts val="335"/>
                        </a:spcAft>
                      </a:pPr>
                      <a:r>
                        <a:rPr lang="en-US" sz="1400" b="1" i="0" dirty="0" smtClean="0">
                          <a:solidFill>
                            <a:srgbClr val="000000"/>
                          </a:solidFill>
                          <a:effectLst/>
                          <a:latin typeface="Courier New"/>
                          <a:ea typeface="Times New Roman"/>
                          <a:cs typeface="Times New Roman"/>
                        </a:rPr>
                        <a:t>49</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smtClean="0">
                          <a:solidFill>
                            <a:srgbClr val="000000"/>
                          </a:solidFill>
                          <a:effectLst/>
                          <a:latin typeface="Courier New"/>
                          <a:ea typeface="Times New Roman"/>
                          <a:cs typeface="Times New Roman"/>
                        </a:rPr>
                        <a:t>16.17</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smtClean="0">
                          <a:solidFill>
                            <a:srgbClr val="000000"/>
                          </a:solidFill>
                          <a:effectLst/>
                          <a:latin typeface="Courier New"/>
                          <a:ea typeface="Times New Roman"/>
                          <a:cs typeface="Times New Roman"/>
                        </a:rPr>
                        <a:t>41.88</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smtClean="0">
                          <a:solidFill>
                            <a:srgbClr val="000000"/>
                          </a:solidFill>
                          <a:effectLst/>
                          <a:latin typeface="Courier New"/>
                          <a:ea typeface="Times New Roman"/>
                          <a:cs typeface="Times New Roman"/>
                        </a:rPr>
                        <a:t>21.40</a:t>
                      </a: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Bef>
                          <a:spcPts val="335"/>
                        </a:spcBef>
                        <a:spcAft>
                          <a:spcPts val="335"/>
                        </a:spcAft>
                      </a:pPr>
                      <a:r>
                        <a:rPr lang="en-US" sz="1400" b="1" i="0" dirty="0" smtClean="0">
                          <a:solidFill>
                            <a:srgbClr val="000000"/>
                          </a:solidFill>
                          <a:effectLst/>
                          <a:latin typeface="Courier New"/>
                          <a:ea typeface="Times New Roman"/>
                          <a:cs typeface="Times New Roman"/>
                        </a:rPr>
                        <a:t>117</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smtClean="0">
                          <a:solidFill>
                            <a:srgbClr val="000000"/>
                          </a:solidFill>
                          <a:effectLst/>
                          <a:latin typeface="Courier New"/>
                          <a:ea typeface="Times New Roman"/>
                          <a:cs typeface="Times New Roman"/>
                        </a:rPr>
                        <a:t>38.61</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52890">
                <a:tc>
                  <a:txBody>
                    <a:bodyPr/>
                    <a:lstStyle/>
                    <a:p>
                      <a:pPr algn="r">
                        <a:lnSpc>
                          <a:spcPct val="115000"/>
                        </a:lnSpc>
                        <a:spcBef>
                          <a:spcPts val="335"/>
                        </a:spcBef>
                        <a:spcAft>
                          <a:spcPts val="335"/>
                        </a:spcAft>
                      </a:pPr>
                      <a:r>
                        <a:rPr lang="en-US" sz="1400" b="1" i="0" dirty="0" err="1">
                          <a:solidFill>
                            <a:srgbClr val="000000"/>
                          </a:solidFill>
                          <a:effectLst/>
                          <a:latin typeface="Courier New"/>
                          <a:ea typeface="Times New Roman"/>
                          <a:cs typeface="Times New Roman"/>
                        </a:rPr>
                        <a:t>viittaa</a:t>
                      </a:r>
                      <a:r>
                        <a:rPr lang="en-US" sz="1400" b="1" i="0" dirty="0">
                          <a:solidFill>
                            <a:srgbClr val="000000"/>
                          </a:solidFill>
                          <a:effectLst/>
                          <a:latin typeface="Courier New"/>
                          <a:ea typeface="Times New Roman"/>
                          <a:cs typeface="Times New Roman"/>
                        </a:rPr>
                        <a:t> </a:t>
                      </a:r>
                      <a:r>
                        <a:rPr lang="en-US" sz="1400" b="1" i="0" dirty="0" err="1">
                          <a:solidFill>
                            <a:srgbClr val="000000"/>
                          </a:solidFill>
                          <a:effectLst/>
                          <a:latin typeface="Courier New"/>
                          <a:ea typeface="Times New Roman"/>
                          <a:cs typeface="Times New Roman"/>
                        </a:rPr>
                        <a:t>vaurioon</a:t>
                      </a: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Bef>
                          <a:spcPts val="335"/>
                        </a:spcBef>
                        <a:spcAft>
                          <a:spcPts val="335"/>
                        </a:spcAft>
                      </a:pPr>
                      <a:r>
                        <a:rPr lang="en-US" sz="1400" b="1" i="0" dirty="0">
                          <a:solidFill>
                            <a:srgbClr val="000000"/>
                          </a:solidFill>
                          <a:effectLst/>
                          <a:latin typeface="Courier New"/>
                          <a:ea typeface="Times New Roman"/>
                          <a:cs typeface="Times New Roman"/>
                        </a:rPr>
                        <a:t>6</a:t>
                      </a:r>
                      <a:br>
                        <a:rPr lang="en-US" sz="1400" b="1" i="0" dirty="0">
                          <a:solidFill>
                            <a:srgbClr val="000000"/>
                          </a:solidFill>
                          <a:effectLst/>
                          <a:latin typeface="Courier New"/>
                          <a:ea typeface="Times New Roman"/>
                          <a:cs typeface="Times New Roman"/>
                        </a:rPr>
                      </a:br>
                      <a:r>
                        <a:rPr lang="en-US" sz="1400" b="1" i="0" dirty="0">
                          <a:solidFill>
                            <a:srgbClr val="000000"/>
                          </a:solidFill>
                          <a:effectLst/>
                          <a:latin typeface="Courier New"/>
                          <a:ea typeface="Times New Roman"/>
                          <a:cs typeface="Times New Roman"/>
                        </a:rPr>
                        <a:t>1.98</a:t>
                      </a:r>
                      <a:br>
                        <a:rPr lang="en-US" sz="1400" b="1" i="0" dirty="0">
                          <a:solidFill>
                            <a:srgbClr val="000000"/>
                          </a:solidFill>
                          <a:effectLst/>
                          <a:latin typeface="Courier New"/>
                          <a:ea typeface="Times New Roman"/>
                          <a:cs typeface="Times New Roman"/>
                        </a:rPr>
                      </a:br>
                      <a:r>
                        <a:rPr lang="en-US" sz="1400" b="1" i="0" dirty="0" smtClean="0">
                          <a:solidFill>
                            <a:srgbClr val="000000"/>
                          </a:solidFill>
                          <a:effectLst/>
                          <a:latin typeface="Courier New"/>
                          <a:ea typeface="Times New Roman"/>
                          <a:cs typeface="Times New Roman"/>
                        </a:rPr>
                        <a:t>3.23</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a:solidFill>
                            <a:srgbClr val="000000"/>
                          </a:solidFill>
                          <a:effectLst/>
                          <a:latin typeface="Courier New"/>
                          <a:ea typeface="Times New Roman"/>
                          <a:cs typeface="Times New Roman"/>
                        </a:rPr>
                        <a:t>8.11</a:t>
                      </a: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Bef>
                          <a:spcPts val="335"/>
                        </a:spcBef>
                        <a:spcAft>
                          <a:spcPts val="335"/>
                        </a:spcAft>
                      </a:pPr>
                      <a:r>
                        <a:rPr lang="en-US" sz="1400" b="1" i="0" dirty="0" smtClean="0">
                          <a:solidFill>
                            <a:srgbClr val="000000"/>
                          </a:solidFill>
                          <a:effectLst/>
                          <a:latin typeface="Courier New"/>
                          <a:ea typeface="Times New Roman"/>
                          <a:cs typeface="Times New Roman"/>
                        </a:rPr>
                        <a:t>180</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smtClean="0">
                          <a:solidFill>
                            <a:srgbClr val="000000"/>
                          </a:solidFill>
                          <a:effectLst/>
                          <a:latin typeface="Courier New"/>
                          <a:ea typeface="Times New Roman"/>
                          <a:cs typeface="Times New Roman"/>
                        </a:rPr>
                        <a:t>59.41</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smtClean="0">
                          <a:solidFill>
                            <a:srgbClr val="000000"/>
                          </a:solidFill>
                          <a:effectLst/>
                          <a:latin typeface="Courier New"/>
                          <a:ea typeface="Times New Roman"/>
                          <a:cs typeface="Times New Roman"/>
                        </a:rPr>
                        <a:t>96.77</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smtClean="0">
                          <a:solidFill>
                            <a:srgbClr val="000000"/>
                          </a:solidFill>
                          <a:effectLst/>
                          <a:latin typeface="Courier New"/>
                          <a:ea typeface="Times New Roman"/>
                          <a:cs typeface="Times New Roman"/>
                        </a:rPr>
                        <a:t>78.60</a:t>
                      </a: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lnSpc>
                          <a:spcPct val="115000"/>
                        </a:lnSpc>
                        <a:spcBef>
                          <a:spcPts val="335"/>
                        </a:spcBef>
                        <a:spcAft>
                          <a:spcPts val="335"/>
                        </a:spcAft>
                      </a:pPr>
                      <a:r>
                        <a:rPr lang="en-US" sz="1400" b="1" i="0" dirty="0" smtClean="0">
                          <a:solidFill>
                            <a:srgbClr val="000000"/>
                          </a:solidFill>
                          <a:effectLst/>
                          <a:latin typeface="Courier New"/>
                          <a:ea typeface="Times New Roman"/>
                          <a:cs typeface="Times New Roman"/>
                        </a:rPr>
                        <a:t>186</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smtClean="0">
                          <a:solidFill>
                            <a:srgbClr val="000000"/>
                          </a:solidFill>
                          <a:effectLst/>
                          <a:latin typeface="Courier New"/>
                          <a:ea typeface="Times New Roman"/>
                          <a:cs typeface="Times New Roman"/>
                        </a:rPr>
                        <a:t>61.39</a:t>
                      </a: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r>
                        <a:rPr lang="en-US" sz="1400" b="1" i="0" dirty="0">
                          <a:solidFill>
                            <a:srgbClr val="000000"/>
                          </a:solidFill>
                          <a:effectLst/>
                          <a:latin typeface="Courier New"/>
                          <a:ea typeface="Times New Roman"/>
                          <a:cs typeface="Times New Roman"/>
                        </a:rPr>
                        <a:t/>
                      </a:r>
                      <a:br>
                        <a:rPr lang="en-US" sz="1400" b="1" i="0" dirty="0">
                          <a:solidFill>
                            <a:srgbClr val="000000"/>
                          </a:solidFill>
                          <a:effectLst/>
                          <a:latin typeface="Courier New"/>
                          <a:ea typeface="Times New Roman"/>
                          <a:cs typeface="Times New Roman"/>
                        </a:rPr>
                      </a:b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6445">
                <a:tc>
                  <a:txBody>
                    <a:bodyPr/>
                    <a:lstStyle/>
                    <a:p>
                      <a:pPr>
                        <a:lnSpc>
                          <a:spcPct val="115000"/>
                        </a:lnSpc>
                        <a:spcBef>
                          <a:spcPts val="335"/>
                        </a:spcBef>
                        <a:spcAft>
                          <a:spcPts val="335"/>
                        </a:spcAft>
                      </a:pPr>
                      <a:r>
                        <a:rPr lang="en-US" sz="1400" b="1" i="0" dirty="0">
                          <a:solidFill>
                            <a:srgbClr val="000000"/>
                          </a:solidFill>
                          <a:effectLst/>
                          <a:latin typeface="Courier New"/>
                          <a:ea typeface="Times New Roman"/>
                          <a:cs typeface="Times New Roman"/>
                        </a:rPr>
                        <a:t>Total</a:t>
                      </a: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Bef>
                          <a:spcPts val="335"/>
                        </a:spcBef>
                        <a:spcAft>
                          <a:spcPts val="335"/>
                        </a:spcAft>
                      </a:pPr>
                      <a:r>
                        <a:rPr lang="en-US" sz="1400" b="1" i="0" dirty="0">
                          <a:solidFill>
                            <a:srgbClr val="000000"/>
                          </a:solidFill>
                          <a:effectLst/>
                          <a:latin typeface="Courier New"/>
                          <a:ea typeface="Times New Roman"/>
                          <a:cs typeface="Times New Roman"/>
                        </a:rPr>
                        <a:t>74</a:t>
                      </a:r>
                      <a:br>
                        <a:rPr lang="en-US" sz="1400" b="1" i="0" dirty="0">
                          <a:solidFill>
                            <a:srgbClr val="000000"/>
                          </a:solidFill>
                          <a:effectLst/>
                          <a:latin typeface="Courier New"/>
                          <a:ea typeface="Times New Roman"/>
                          <a:cs typeface="Times New Roman"/>
                        </a:rPr>
                      </a:br>
                      <a:r>
                        <a:rPr lang="en-US" sz="1400" b="1" i="0" dirty="0">
                          <a:solidFill>
                            <a:srgbClr val="000000"/>
                          </a:solidFill>
                          <a:effectLst/>
                          <a:latin typeface="Courier New"/>
                          <a:ea typeface="Times New Roman"/>
                          <a:cs typeface="Times New Roman"/>
                        </a:rPr>
                        <a:t>24.42</a:t>
                      </a: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Bef>
                          <a:spcPts val="335"/>
                        </a:spcBef>
                        <a:spcAft>
                          <a:spcPts val="335"/>
                        </a:spcAft>
                      </a:pPr>
                      <a:r>
                        <a:rPr lang="en-US" sz="1400" b="1" i="0" dirty="0">
                          <a:solidFill>
                            <a:srgbClr val="000000"/>
                          </a:solidFill>
                          <a:effectLst/>
                          <a:latin typeface="Courier New"/>
                          <a:ea typeface="Times New Roman"/>
                          <a:cs typeface="Times New Roman"/>
                        </a:rPr>
                        <a:t>229</a:t>
                      </a:r>
                      <a:br>
                        <a:rPr lang="en-US" sz="1400" b="1" i="0" dirty="0">
                          <a:solidFill>
                            <a:srgbClr val="000000"/>
                          </a:solidFill>
                          <a:effectLst/>
                          <a:latin typeface="Courier New"/>
                          <a:ea typeface="Times New Roman"/>
                          <a:cs typeface="Times New Roman"/>
                        </a:rPr>
                      </a:br>
                      <a:r>
                        <a:rPr lang="en-US" sz="1400" b="1" i="0" dirty="0">
                          <a:solidFill>
                            <a:srgbClr val="000000"/>
                          </a:solidFill>
                          <a:effectLst/>
                          <a:latin typeface="Courier New"/>
                          <a:ea typeface="Times New Roman"/>
                          <a:cs typeface="Times New Roman"/>
                        </a:rPr>
                        <a:t>75.58</a:t>
                      </a: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Bef>
                          <a:spcPts val="335"/>
                        </a:spcBef>
                        <a:spcAft>
                          <a:spcPts val="335"/>
                        </a:spcAft>
                      </a:pPr>
                      <a:r>
                        <a:rPr lang="en-US" sz="1400" b="1" i="0" dirty="0">
                          <a:solidFill>
                            <a:srgbClr val="000000"/>
                          </a:solidFill>
                          <a:effectLst/>
                          <a:latin typeface="Courier New"/>
                          <a:ea typeface="Times New Roman"/>
                          <a:cs typeface="Times New Roman"/>
                        </a:rPr>
                        <a:t>303</a:t>
                      </a:r>
                      <a:br>
                        <a:rPr lang="en-US" sz="1400" b="1" i="0" dirty="0">
                          <a:solidFill>
                            <a:srgbClr val="000000"/>
                          </a:solidFill>
                          <a:effectLst/>
                          <a:latin typeface="Courier New"/>
                          <a:ea typeface="Times New Roman"/>
                          <a:cs typeface="Times New Roman"/>
                        </a:rPr>
                      </a:br>
                      <a:r>
                        <a:rPr lang="en-US" sz="1400" b="1" i="0" dirty="0">
                          <a:solidFill>
                            <a:srgbClr val="000000"/>
                          </a:solidFill>
                          <a:effectLst/>
                          <a:latin typeface="Courier New"/>
                          <a:ea typeface="Times New Roman"/>
                          <a:cs typeface="Times New Roman"/>
                        </a:rPr>
                        <a:t>100.00</a:t>
                      </a:r>
                      <a:endParaRPr lang="fi-FI" sz="1400" b="1" i="0" dirty="0">
                        <a:effectLst/>
                        <a:latin typeface="Times New Roman"/>
                        <a:ea typeface="Times New Roman"/>
                        <a:cs typeface="Times New Roman"/>
                      </a:endParaRPr>
                    </a:p>
                  </a:txBody>
                  <a:tcPr marL="31911" marR="319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73765" name="TextBox 3"/>
          <p:cNvSpPr txBox="1">
            <a:spLocks noChangeArrowheads="1"/>
          </p:cNvSpPr>
          <p:nvPr/>
        </p:nvSpPr>
        <p:spPr bwMode="auto">
          <a:xfrm>
            <a:off x="751681" y="5795391"/>
            <a:ext cx="78168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defTabSz="457200" eaLnBrk="0" hangingPunct="0">
              <a:lnSpc>
                <a:spcPct val="85000"/>
              </a:lnSpc>
              <a:spcBef>
                <a:spcPct val="25000"/>
              </a:spcBef>
              <a:buChar char="–"/>
              <a:defRPr sz="2400">
                <a:solidFill>
                  <a:schemeClr val="tx1"/>
                </a:solidFill>
                <a:latin typeface="Arial" panose="020B0604020202020204" pitchFamily="34" charset="0"/>
              </a:defRPr>
            </a:lvl2pPr>
            <a:lvl3pPr marL="1143000" indent="-228600" defTabSz="4572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defTabSz="4572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defTabSz="4572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defTabSz="4572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defTabSz="4572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defTabSz="4572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defTabSz="4572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400">
                <a:solidFill>
                  <a:srgbClr val="0B0B0C"/>
                </a:solidFill>
              </a:rPr>
              <a:t>Kappa 0,589  (keskinkertainen yhdenmukaisuus), sensitiivisyys 97 % ja spesifisyys 58 % </a:t>
            </a:r>
          </a:p>
        </p:txBody>
      </p:sp>
    </p:spTree>
    <p:extLst>
      <p:ext uri="{BB962C8B-B14F-4D97-AF65-F5344CB8AC3E}">
        <p14:creationId xmlns:p14="http://schemas.microsoft.com/office/powerpoint/2010/main" val="3091775973"/>
      </p:ext>
    </p:extLst>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tsikko 1"/>
          <p:cNvSpPr>
            <a:spLocks noGrp="1"/>
          </p:cNvSpPr>
          <p:nvPr>
            <p:ph type="title"/>
          </p:nvPr>
        </p:nvSpPr>
        <p:spPr/>
        <p:txBody>
          <a:bodyPr anchor="ctr"/>
          <a:lstStyle/>
          <a:p>
            <a:r>
              <a:rPr lang="fi-FI" altLang="fi-FI" sz="2800" dirty="0" smtClean="0"/>
              <a:t>Suora- vs. </a:t>
            </a:r>
            <a:r>
              <a:rPr lang="fi-FI" altLang="fi-FI" sz="2800" dirty="0"/>
              <a:t>l</a:t>
            </a:r>
            <a:r>
              <a:rPr lang="fi-FI" altLang="fi-FI" sz="2800" dirty="0" smtClean="0"/>
              <a:t>aimennosviljely </a:t>
            </a:r>
            <a:r>
              <a:rPr lang="fi-FI" altLang="fi-FI" sz="1800" dirty="0" smtClean="0"/>
              <a:t>Marja </a:t>
            </a:r>
            <a:r>
              <a:rPr lang="fi-FI" altLang="fi-FI" sz="1800" dirty="0" smtClean="0"/>
              <a:t>Hänninen </a:t>
            </a:r>
            <a:r>
              <a:rPr lang="fi-FI" altLang="fi-FI" sz="1800" dirty="0" smtClean="0"/>
              <a:t>TTL</a:t>
            </a:r>
            <a:endParaRPr lang="fi-FI" altLang="fi-FI" sz="2800" dirty="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802129"/>
              </p:ext>
            </p:extLst>
          </p:nvPr>
        </p:nvGraphicFramePr>
        <p:xfrm>
          <a:off x="755576" y="1484784"/>
          <a:ext cx="7777361" cy="4973318"/>
        </p:xfrm>
        <a:graphic>
          <a:graphicData uri="http://schemas.openxmlformats.org/drawingml/2006/table">
            <a:tbl>
              <a:tblPr firstRow="1" firstCol="1" bandRow="1">
                <a:tableStyleId>{5C22544A-7EE6-4342-B048-85BDC9FD1C3A}</a:tableStyleId>
              </a:tblPr>
              <a:tblGrid>
                <a:gridCol w="2886766"/>
                <a:gridCol w="1267603"/>
                <a:gridCol w="1207664"/>
                <a:gridCol w="1207664"/>
                <a:gridCol w="1207664"/>
              </a:tblGrid>
              <a:tr h="360047">
                <a:tc gridSpan="5">
                  <a:txBody>
                    <a:bodyPr/>
                    <a:lstStyle/>
                    <a:p>
                      <a:pPr algn="ctr">
                        <a:spcAft>
                          <a:spcPts val="0"/>
                        </a:spcAft>
                      </a:pPr>
                      <a:r>
                        <a:rPr lang="fi-FI" sz="1600" dirty="0">
                          <a:effectLst/>
                        </a:rPr>
                        <a:t>Esiintyvyys näytteissä % (kpl)</a:t>
                      </a:r>
                      <a:endParaRPr lang="fi-FI" sz="1600" dirty="0">
                        <a:effectLst/>
                        <a:latin typeface="Times New Roman" panose="02020603050405020304" pitchFamily="18" charset="0"/>
                        <a:ea typeface="Times New Roman" panose="02020603050405020304" pitchFamily="18" charset="0"/>
                      </a:endParaRPr>
                    </a:p>
                  </a:txBody>
                  <a:tcPr marL="56323" marR="56323" marT="0" marB="0" anchor="ct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278599">
                <a:tc rowSpan="2">
                  <a:txBody>
                    <a:bodyPr/>
                    <a:lstStyle/>
                    <a:p>
                      <a:pPr>
                        <a:spcAft>
                          <a:spcPts val="0"/>
                        </a:spcAft>
                      </a:pPr>
                      <a:r>
                        <a:rPr lang="fi-FI" sz="1600" dirty="0">
                          <a:effectLst/>
                        </a:rPr>
                        <a:t> </a:t>
                      </a:r>
                    </a:p>
                    <a:p>
                      <a:pPr>
                        <a:spcAft>
                          <a:spcPts val="0"/>
                        </a:spcAft>
                      </a:pPr>
                      <a:r>
                        <a:rPr lang="fi-FI" sz="1600" dirty="0">
                          <a:effectLst/>
                        </a:rPr>
                        <a:t>Sienisuku/-laji</a:t>
                      </a:r>
                      <a:endParaRPr lang="fi-FI" sz="1600" dirty="0">
                        <a:effectLst/>
                        <a:latin typeface="Times New Roman" panose="02020603050405020304" pitchFamily="18" charset="0"/>
                        <a:ea typeface="Times New Roman" panose="02020603050405020304" pitchFamily="18" charset="0"/>
                      </a:endParaRPr>
                    </a:p>
                  </a:txBody>
                  <a:tcPr marL="56323" marR="56323" marT="0" marB="0"/>
                </a:tc>
                <a:tc gridSpan="2">
                  <a:txBody>
                    <a:bodyPr/>
                    <a:lstStyle/>
                    <a:p>
                      <a:pPr>
                        <a:spcAft>
                          <a:spcPts val="0"/>
                        </a:spcAft>
                      </a:pPr>
                      <a:r>
                        <a:rPr lang="fi-FI" sz="1200">
                          <a:effectLst/>
                        </a:rPr>
                        <a:t>Hagem-agar</a:t>
                      </a:r>
                      <a:endParaRPr lang="fi-FI" sz="1200">
                        <a:effectLst/>
                        <a:latin typeface="Times New Roman" panose="02020603050405020304" pitchFamily="18" charset="0"/>
                        <a:ea typeface="Times New Roman" panose="02020603050405020304" pitchFamily="18" charset="0"/>
                      </a:endParaRPr>
                    </a:p>
                  </a:txBody>
                  <a:tcPr marL="56323" marR="56323" marT="0" marB="0"/>
                </a:tc>
                <a:tc hMerge="1">
                  <a:txBody>
                    <a:bodyPr/>
                    <a:lstStyle/>
                    <a:p>
                      <a:endParaRPr lang="fi-FI"/>
                    </a:p>
                  </a:txBody>
                  <a:tcPr/>
                </a:tc>
                <a:tc gridSpan="2">
                  <a:txBody>
                    <a:bodyPr/>
                    <a:lstStyle/>
                    <a:p>
                      <a:pPr>
                        <a:spcAft>
                          <a:spcPts val="0"/>
                        </a:spcAft>
                      </a:pPr>
                      <a:r>
                        <a:rPr lang="fi-FI" sz="1200">
                          <a:effectLst/>
                        </a:rPr>
                        <a:t>DG18-agar</a:t>
                      </a:r>
                      <a:endParaRPr lang="fi-FI" sz="1200">
                        <a:effectLst/>
                        <a:latin typeface="Times New Roman" panose="02020603050405020304" pitchFamily="18" charset="0"/>
                        <a:ea typeface="Times New Roman" panose="02020603050405020304" pitchFamily="18" charset="0"/>
                      </a:endParaRPr>
                    </a:p>
                  </a:txBody>
                  <a:tcPr marL="56323" marR="56323" marT="0" marB="0"/>
                </a:tc>
                <a:tc hMerge="1">
                  <a:txBody>
                    <a:bodyPr/>
                    <a:lstStyle/>
                    <a:p>
                      <a:endParaRPr lang="fi-FI"/>
                    </a:p>
                  </a:txBody>
                  <a:tcPr/>
                </a:tc>
              </a:tr>
              <a:tr h="287963">
                <a:tc vMerge="1">
                  <a:txBody>
                    <a:bodyPr/>
                    <a:lstStyle/>
                    <a:p>
                      <a:endParaRPr lang="fi-FI"/>
                    </a:p>
                  </a:txBody>
                  <a:tcPr/>
                </a:tc>
                <a:tc>
                  <a:txBody>
                    <a:bodyPr/>
                    <a:lstStyle/>
                    <a:p>
                      <a:pPr>
                        <a:spcAft>
                          <a:spcPts val="0"/>
                        </a:spcAft>
                      </a:pPr>
                      <a:r>
                        <a:rPr lang="fi-FI" sz="1200">
                          <a:effectLst/>
                        </a:rPr>
                        <a:t>Suora</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Laimennos</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Suora</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Laimennos</a:t>
                      </a:r>
                      <a:endParaRPr lang="fi-FI" sz="1200" dirty="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a:spcAft>
                          <a:spcPts val="0"/>
                        </a:spcAft>
                      </a:pPr>
                      <a:r>
                        <a:rPr lang="fi-FI" sz="1200" i="1" dirty="0" err="1">
                          <a:effectLst/>
                        </a:rPr>
                        <a:t>Acremonium</a:t>
                      </a:r>
                      <a:endParaRPr lang="fi-FI" sz="1200" i="1"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7,8 (48)</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7,4 (37)</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4,4 (32)</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7,0 (40)</a:t>
                      </a:r>
                      <a:endParaRPr lang="fi-FI" sz="1200">
                        <a:effectLst/>
                        <a:latin typeface="Times New Roman" panose="02020603050405020304" pitchFamily="18" charset="0"/>
                        <a:ea typeface="Times New Roman" panose="02020603050405020304" pitchFamily="18" charset="0"/>
                      </a:endParaRPr>
                    </a:p>
                  </a:txBody>
                  <a:tcPr marL="56323" marR="56323" marT="0" marB="0"/>
                </a:tc>
              </a:tr>
              <a:tr h="424922">
                <a:tc>
                  <a:txBody>
                    <a:bodyPr/>
                    <a:lstStyle/>
                    <a:p>
                      <a:pPr marL="342900" lvl="0" indent="-342900">
                        <a:spcAft>
                          <a:spcPts val="0"/>
                        </a:spcAft>
                        <a:buFont typeface="+mj-lt"/>
                        <a:buAutoNum type="alphaUcPeriod"/>
                      </a:pPr>
                      <a:r>
                        <a:rPr lang="fi-FI" sz="1200" i="1" dirty="0" err="1">
                          <a:effectLst/>
                        </a:rPr>
                        <a:t>penicillioides</a:t>
                      </a:r>
                      <a:r>
                        <a:rPr lang="fi-FI" sz="1200" i="1" dirty="0">
                          <a:effectLst/>
                        </a:rPr>
                        <a:t>/A. </a:t>
                      </a:r>
                      <a:r>
                        <a:rPr lang="fi-FI" sz="1200" i="1" dirty="0" err="1">
                          <a:effectLst/>
                        </a:rPr>
                        <a:t>restrictus</a:t>
                      </a:r>
                      <a:endParaRPr lang="fi-FI" sz="1200" i="1"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5,1 (37)</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6,6 (38)</a:t>
                      </a:r>
                      <a:endParaRPr lang="fi-FI" sz="120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marL="342900" lvl="0" indent="-342900">
                        <a:spcAft>
                          <a:spcPts val="0"/>
                        </a:spcAft>
                        <a:buFont typeface="+mj-lt"/>
                        <a:buAutoNum type="alphaUcPeriod"/>
                      </a:pPr>
                      <a:r>
                        <a:rPr lang="fi-FI" sz="1200" i="1" dirty="0" err="1">
                          <a:effectLst/>
                        </a:rPr>
                        <a:t>versicolor</a:t>
                      </a:r>
                      <a:endParaRPr lang="fi-FI" sz="1200" i="1"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6,6 (41)</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6,6 (33)</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solidFill>
                            <a:srgbClr val="FF0000"/>
                          </a:solidFill>
                          <a:effectLst/>
                        </a:rPr>
                        <a:t>10,7</a:t>
                      </a:r>
                      <a:r>
                        <a:rPr lang="fi-FI" sz="1200" dirty="0">
                          <a:effectLst/>
                        </a:rPr>
                        <a:t> (78)</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9,9 (57)</a:t>
                      </a:r>
                      <a:endParaRPr lang="fi-FI" sz="120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a:spcAft>
                          <a:spcPts val="0"/>
                        </a:spcAft>
                      </a:pPr>
                      <a:r>
                        <a:rPr lang="fi-FI" sz="1200" i="1" dirty="0" err="1">
                          <a:effectLst/>
                        </a:rPr>
                        <a:t>Aspergillus</a:t>
                      </a:r>
                      <a:endParaRPr lang="fi-FI" sz="1200" i="1"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2,8 (17)</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2,2 (11)</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solidFill>
                            <a:srgbClr val="FF0000"/>
                          </a:solidFill>
                          <a:effectLst/>
                        </a:rPr>
                        <a:t>2,3</a:t>
                      </a:r>
                      <a:r>
                        <a:rPr lang="fi-FI" sz="1200" dirty="0">
                          <a:effectLst/>
                        </a:rPr>
                        <a:t> (17)</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1,6 (9)</a:t>
                      </a:r>
                      <a:endParaRPr lang="fi-FI" sz="120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a:spcAft>
                          <a:spcPts val="0"/>
                        </a:spcAft>
                      </a:pPr>
                      <a:r>
                        <a:rPr lang="fi-FI" sz="1200" i="1" dirty="0" err="1">
                          <a:effectLst/>
                        </a:rPr>
                        <a:t>Aureobasidium</a:t>
                      </a:r>
                      <a:endParaRPr lang="fi-FI" sz="1200" i="1"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2,1 (13)</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2,8 (14)</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1,5 (11)</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1,2 (7)</a:t>
                      </a:r>
                      <a:endParaRPr lang="fi-FI" sz="120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a:spcAft>
                          <a:spcPts val="0"/>
                        </a:spcAft>
                      </a:pPr>
                      <a:r>
                        <a:rPr lang="fi-FI" sz="1200" i="1" dirty="0" err="1">
                          <a:effectLst/>
                        </a:rPr>
                        <a:t>Chaetomium</a:t>
                      </a:r>
                      <a:endParaRPr lang="fi-FI" sz="1200" i="1"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4,2 (26)</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2,8 (14)</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1,4 (10)</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2,4 (14)</a:t>
                      </a:r>
                      <a:endParaRPr lang="fi-FI" sz="120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a:spcAft>
                          <a:spcPts val="0"/>
                        </a:spcAft>
                      </a:pPr>
                      <a:r>
                        <a:rPr lang="fi-FI" sz="1200" i="1" dirty="0" err="1">
                          <a:effectLst/>
                        </a:rPr>
                        <a:t>Cladosporium</a:t>
                      </a:r>
                      <a:endParaRPr lang="fi-FI" sz="1200" i="1"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solidFill>
                            <a:srgbClr val="FF0000"/>
                          </a:solidFill>
                          <a:effectLst/>
                        </a:rPr>
                        <a:t>6,1</a:t>
                      </a:r>
                      <a:r>
                        <a:rPr lang="fi-FI" sz="1200" dirty="0">
                          <a:effectLst/>
                        </a:rPr>
                        <a:t> (38)</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4,8 (24)</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solidFill>
                            <a:srgbClr val="FF0000"/>
                          </a:solidFill>
                          <a:effectLst/>
                        </a:rPr>
                        <a:t>11,1</a:t>
                      </a:r>
                      <a:r>
                        <a:rPr lang="fi-FI" sz="1200" dirty="0">
                          <a:effectLst/>
                        </a:rPr>
                        <a:t> (81)</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7,5 (43)</a:t>
                      </a:r>
                      <a:endParaRPr lang="fi-FI" sz="1200" dirty="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a:spcAft>
                          <a:spcPts val="0"/>
                        </a:spcAft>
                      </a:pPr>
                      <a:r>
                        <a:rPr lang="fi-FI" sz="1200" i="1" dirty="0" err="1">
                          <a:effectLst/>
                        </a:rPr>
                        <a:t>Eurotium</a:t>
                      </a:r>
                      <a:endParaRPr lang="fi-FI" sz="1200" i="1"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solidFill>
                            <a:srgbClr val="FF0000"/>
                          </a:solidFill>
                          <a:effectLst/>
                        </a:rPr>
                        <a:t>1,3</a:t>
                      </a:r>
                      <a:r>
                        <a:rPr lang="fi-FI" sz="1200" dirty="0">
                          <a:effectLst/>
                        </a:rPr>
                        <a:t> (8)</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0,6 (3)</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solidFill>
                            <a:srgbClr val="FF0000"/>
                          </a:solidFill>
                          <a:effectLst/>
                        </a:rPr>
                        <a:t>5,2</a:t>
                      </a:r>
                      <a:r>
                        <a:rPr lang="fi-FI" sz="1200" dirty="0">
                          <a:effectLst/>
                        </a:rPr>
                        <a:t> (38)</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3,7 (21)</a:t>
                      </a:r>
                      <a:endParaRPr lang="fi-FI" sz="120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a:spcAft>
                          <a:spcPts val="0"/>
                        </a:spcAft>
                      </a:pPr>
                      <a:r>
                        <a:rPr lang="fi-FI" sz="1200" dirty="0">
                          <a:effectLst/>
                        </a:rPr>
                        <a:t>hiivat, vaalea</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5,2 (32)</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10,4 (52)</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3,2 (23)</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7,3 (42)</a:t>
                      </a:r>
                      <a:endParaRPr lang="fi-FI" sz="120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a:spcAft>
                          <a:spcPts val="0"/>
                        </a:spcAft>
                      </a:pPr>
                      <a:r>
                        <a:rPr lang="fi-FI" sz="1200" b="1" i="1" dirty="0" err="1">
                          <a:effectLst/>
                        </a:rPr>
                        <a:t>Paecilomyces</a:t>
                      </a:r>
                      <a:endParaRPr lang="fi-FI" sz="1200" b="1" i="1"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solidFill>
                            <a:srgbClr val="FF0000"/>
                          </a:solidFill>
                          <a:effectLst/>
                        </a:rPr>
                        <a:t>5,0</a:t>
                      </a:r>
                      <a:r>
                        <a:rPr lang="fi-FI" sz="1200" dirty="0">
                          <a:effectLst/>
                        </a:rPr>
                        <a:t> (31)</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2,2 (11)</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3,2 (23)</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2,4 (14)</a:t>
                      </a:r>
                      <a:endParaRPr lang="fi-FI" sz="120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a:spcAft>
                          <a:spcPts val="0"/>
                        </a:spcAft>
                      </a:pPr>
                      <a:r>
                        <a:rPr lang="fi-FI" sz="1200" b="1" i="1" dirty="0" err="1">
                          <a:effectLst/>
                        </a:rPr>
                        <a:t>Penicillium</a:t>
                      </a:r>
                      <a:endParaRPr lang="fi-FI" sz="1200" b="1" i="1"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solidFill>
                            <a:srgbClr val="FF0000"/>
                          </a:solidFill>
                          <a:effectLst/>
                        </a:rPr>
                        <a:t>36,4</a:t>
                      </a:r>
                      <a:r>
                        <a:rPr lang="fi-FI" sz="1200" dirty="0">
                          <a:effectLst/>
                        </a:rPr>
                        <a:t> (225)</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29,6 (148)</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30,9 (225)</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27,0 (155)</a:t>
                      </a:r>
                      <a:endParaRPr lang="fi-FI" sz="120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a:spcAft>
                          <a:spcPts val="0"/>
                        </a:spcAft>
                      </a:pPr>
                      <a:r>
                        <a:rPr lang="fi-FI" sz="1200" b="1" i="1" dirty="0" err="1">
                          <a:effectLst/>
                        </a:rPr>
                        <a:t>Trichoderma</a:t>
                      </a:r>
                      <a:endParaRPr lang="fi-FI" sz="1200" b="1" i="1"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solidFill>
                            <a:srgbClr val="FF0000"/>
                          </a:solidFill>
                          <a:effectLst/>
                        </a:rPr>
                        <a:t>4,2</a:t>
                      </a:r>
                      <a:r>
                        <a:rPr lang="fi-FI" sz="1200" dirty="0">
                          <a:effectLst/>
                        </a:rPr>
                        <a:t> (26)</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3,2 (16)</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1,8 (13)</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1,7 (10)</a:t>
                      </a:r>
                      <a:endParaRPr lang="fi-FI" sz="120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a:spcAft>
                          <a:spcPts val="0"/>
                        </a:spcAft>
                      </a:pPr>
                      <a:r>
                        <a:rPr lang="fi-FI" sz="1200" b="1" i="1" dirty="0" err="1">
                          <a:effectLst/>
                        </a:rPr>
                        <a:t>Ulocladium</a:t>
                      </a:r>
                      <a:endParaRPr lang="fi-FI" sz="1200" b="1" i="1"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1,6 (10)</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a:effectLst/>
                        </a:rPr>
                        <a:t>1,4 (7)</a:t>
                      </a:r>
                      <a:endParaRPr lang="fi-FI" sz="120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1,7 (12)</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2,3 (13)</a:t>
                      </a:r>
                      <a:endParaRPr lang="fi-FI" sz="1200" dirty="0">
                        <a:effectLst/>
                        <a:latin typeface="Times New Roman" panose="02020603050405020304" pitchFamily="18" charset="0"/>
                        <a:ea typeface="Times New Roman" panose="02020603050405020304" pitchFamily="18" charset="0"/>
                      </a:endParaRPr>
                    </a:p>
                  </a:txBody>
                  <a:tcPr marL="56323" marR="56323" marT="0" marB="0"/>
                </a:tc>
              </a:tr>
              <a:tr h="278599">
                <a:tc>
                  <a:txBody>
                    <a:bodyPr/>
                    <a:lstStyle/>
                    <a:p>
                      <a:pPr>
                        <a:spcAft>
                          <a:spcPts val="0"/>
                        </a:spcAft>
                      </a:pPr>
                      <a:r>
                        <a:rPr lang="fi-FI" sz="1200" dirty="0">
                          <a:effectLst/>
                        </a:rPr>
                        <a:t>Yhteensä</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100 (619)</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100 (500)</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100 (728)</a:t>
                      </a:r>
                      <a:endParaRPr lang="fi-FI" sz="1200" dirty="0">
                        <a:effectLst/>
                        <a:latin typeface="Times New Roman" panose="02020603050405020304" pitchFamily="18" charset="0"/>
                        <a:ea typeface="Times New Roman" panose="02020603050405020304" pitchFamily="18" charset="0"/>
                      </a:endParaRPr>
                    </a:p>
                  </a:txBody>
                  <a:tcPr marL="56323" marR="56323" marT="0" marB="0"/>
                </a:tc>
                <a:tc>
                  <a:txBody>
                    <a:bodyPr/>
                    <a:lstStyle/>
                    <a:p>
                      <a:pPr>
                        <a:spcAft>
                          <a:spcPts val="0"/>
                        </a:spcAft>
                      </a:pPr>
                      <a:r>
                        <a:rPr lang="fi-FI" sz="1200" dirty="0">
                          <a:effectLst/>
                        </a:rPr>
                        <a:t>100 (574)</a:t>
                      </a:r>
                      <a:endParaRPr lang="fi-FI" sz="1200" dirty="0">
                        <a:effectLst/>
                        <a:latin typeface="Times New Roman" panose="02020603050405020304" pitchFamily="18" charset="0"/>
                        <a:ea typeface="Times New Roman" panose="02020603050405020304" pitchFamily="18" charset="0"/>
                      </a:endParaRPr>
                    </a:p>
                  </a:txBody>
                  <a:tcPr marL="56323" marR="56323" marT="0" marB="0"/>
                </a:tc>
              </a:tr>
            </a:tbl>
          </a:graphicData>
        </a:graphic>
      </p:graphicFrame>
      <p:sp>
        <p:nvSpPr>
          <p:cNvPr id="118892" name="Slide Number Placeholder 2"/>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D9E57C5B-9731-416F-9DA7-DFCAECD17D23}" type="slidenum">
              <a:rPr lang="fi-FI" altLang="en-US" sz="1000">
                <a:solidFill>
                  <a:srgbClr val="FFFFFF"/>
                </a:solidFill>
              </a:rPr>
              <a:pPr eaLnBrk="1" hangingPunct="1">
                <a:lnSpc>
                  <a:spcPct val="100000"/>
                </a:lnSpc>
                <a:spcBef>
                  <a:spcPct val="0"/>
                </a:spcBef>
                <a:buClrTx/>
                <a:buFontTx/>
                <a:buNone/>
              </a:pPr>
              <a:t>24</a:t>
            </a:fld>
            <a:endParaRPr lang="fi-FI" altLang="en-US" sz="1000">
              <a:solidFill>
                <a:srgbClr val="FFFFFF"/>
              </a:solidFill>
            </a:endParaRPr>
          </a:p>
        </p:txBody>
      </p:sp>
    </p:spTree>
    <p:extLst>
      <p:ext uri="{BB962C8B-B14F-4D97-AF65-F5344CB8AC3E}">
        <p14:creationId xmlns:p14="http://schemas.microsoft.com/office/powerpoint/2010/main" val="2827216129"/>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fi-FI" sz="2800" smtClean="0"/>
              <a:t>Rakennusmateriaalinäytteiden</a:t>
            </a:r>
            <a:r>
              <a:rPr lang="en-US" altLang="fi-FI" sz="2800" dirty="0" smtClean="0"/>
              <a:t> </a:t>
            </a:r>
            <a:r>
              <a:rPr lang="en-US" altLang="fi-FI" sz="2800" dirty="0" err="1" smtClean="0"/>
              <a:t>tulkinta</a:t>
            </a:r>
            <a:endParaRPr lang="en-US" altLang="fi-FI" sz="2800" dirty="0" smtClean="0"/>
          </a:p>
        </p:txBody>
      </p:sp>
      <p:sp>
        <p:nvSpPr>
          <p:cNvPr id="75779" name="Rectangle 3"/>
          <p:cNvSpPr>
            <a:spLocks noGrp="1" noChangeArrowheads="1"/>
          </p:cNvSpPr>
          <p:nvPr>
            <p:ph idx="1"/>
          </p:nvPr>
        </p:nvSpPr>
        <p:spPr/>
        <p:txBody>
          <a:bodyPr>
            <a:normAutofit/>
          </a:bodyPr>
          <a:lstStyle/>
          <a:p>
            <a:pPr eaLnBrk="1" hangingPunct="1">
              <a:lnSpc>
                <a:spcPct val="100000"/>
              </a:lnSpc>
            </a:pPr>
            <a:r>
              <a:rPr lang="en-US" altLang="fi-FI" dirty="0" err="1" smtClean="0"/>
              <a:t>Sienet</a:t>
            </a:r>
            <a:r>
              <a:rPr lang="en-US" altLang="fi-FI" dirty="0" smtClean="0"/>
              <a:t>:</a:t>
            </a:r>
          </a:p>
          <a:p>
            <a:pPr lvl="1" eaLnBrk="1" hangingPunct="1">
              <a:lnSpc>
                <a:spcPct val="100000"/>
              </a:lnSpc>
              <a:buFontTx/>
              <a:buChar char="•"/>
            </a:pPr>
            <a:r>
              <a:rPr lang="en-US" altLang="fi-FI" dirty="0" smtClean="0"/>
              <a:t> &gt;10 000 </a:t>
            </a:r>
            <a:r>
              <a:rPr lang="en-US" altLang="fi-FI" dirty="0" err="1" smtClean="0"/>
              <a:t>cfu</a:t>
            </a:r>
            <a:r>
              <a:rPr lang="en-US" altLang="fi-FI" dirty="0" smtClean="0"/>
              <a:t>/g </a:t>
            </a:r>
            <a:r>
              <a:rPr lang="en-US" altLang="fi-FI" dirty="0" smtClean="0">
                <a:cs typeface="Times New Roman" panose="02020603050405020304" pitchFamily="18" charset="0"/>
              </a:rPr>
              <a:t>→</a:t>
            </a:r>
            <a:r>
              <a:rPr lang="en-US" altLang="fi-FI" dirty="0" smtClean="0"/>
              <a:t> </a:t>
            </a:r>
            <a:r>
              <a:rPr lang="en-US" altLang="fi-FI" dirty="0" err="1" smtClean="0"/>
              <a:t>kasvua</a:t>
            </a:r>
            <a:endParaRPr lang="en-US" altLang="fi-FI" dirty="0" smtClean="0"/>
          </a:p>
          <a:p>
            <a:pPr lvl="1" eaLnBrk="1" hangingPunct="1">
              <a:lnSpc>
                <a:spcPct val="100000"/>
              </a:lnSpc>
              <a:buFontTx/>
              <a:buChar char="•"/>
            </a:pPr>
            <a:r>
              <a:rPr lang="en-US" altLang="fi-FI" dirty="0" smtClean="0"/>
              <a:t> &gt; 5000 </a:t>
            </a:r>
            <a:r>
              <a:rPr lang="en-US" altLang="fi-FI" dirty="0" err="1" smtClean="0"/>
              <a:t>cfu</a:t>
            </a:r>
            <a:r>
              <a:rPr lang="en-US" altLang="fi-FI" dirty="0" smtClean="0"/>
              <a:t>/g </a:t>
            </a:r>
            <a:r>
              <a:rPr lang="en-US" altLang="fi-FI" dirty="0" smtClean="0">
                <a:cs typeface="Times New Roman" panose="02020603050405020304" pitchFamily="18" charset="0"/>
              </a:rPr>
              <a:t>→</a:t>
            </a:r>
            <a:r>
              <a:rPr lang="en-US" altLang="fi-FI" dirty="0" smtClean="0"/>
              <a:t> </a:t>
            </a:r>
            <a:r>
              <a:rPr lang="en-US" altLang="fi-FI" dirty="0" err="1" smtClean="0"/>
              <a:t>tarkasteltava</a:t>
            </a:r>
            <a:r>
              <a:rPr lang="en-US" altLang="fi-FI" dirty="0" smtClean="0"/>
              <a:t> </a:t>
            </a:r>
            <a:r>
              <a:rPr lang="en-US" altLang="fi-FI" dirty="0" err="1" smtClean="0"/>
              <a:t>lajistoa</a:t>
            </a:r>
            <a:r>
              <a:rPr lang="en-US" altLang="fi-FI" dirty="0" smtClean="0"/>
              <a:t>, </a:t>
            </a:r>
            <a:r>
              <a:rPr lang="en-US" altLang="fi-FI" dirty="0" err="1" smtClean="0"/>
              <a:t>voi</a:t>
            </a:r>
            <a:r>
              <a:rPr lang="en-US" altLang="fi-FI" dirty="0" smtClean="0"/>
              <a:t> </a:t>
            </a:r>
            <a:r>
              <a:rPr lang="en-US" altLang="fi-FI" dirty="0" err="1" smtClean="0"/>
              <a:t>viitata</a:t>
            </a:r>
            <a:r>
              <a:rPr lang="en-US" altLang="fi-FI" dirty="0" smtClean="0"/>
              <a:t> </a:t>
            </a:r>
            <a:r>
              <a:rPr lang="en-US" altLang="fi-FI" dirty="0" err="1" smtClean="0"/>
              <a:t>kasvuun</a:t>
            </a:r>
            <a:r>
              <a:rPr lang="en-US" altLang="fi-FI" dirty="0" smtClean="0"/>
              <a:t>, </a:t>
            </a:r>
            <a:r>
              <a:rPr lang="en-US" altLang="fi-FI" dirty="0" err="1" smtClean="0"/>
              <a:t>jos</a:t>
            </a:r>
            <a:r>
              <a:rPr lang="en-US" altLang="fi-FI" dirty="0" smtClean="0"/>
              <a:t> </a:t>
            </a:r>
            <a:r>
              <a:rPr lang="en-US" altLang="fi-FI" dirty="0" err="1" smtClean="0"/>
              <a:t>kosteusvaurioinikaattoreita</a:t>
            </a:r>
            <a:r>
              <a:rPr lang="en-US" altLang="fi-FI" dirty="0" smtClean="0"/>
              <a:t> (</a:t>
            </a:r>
            <a:r>
              <a:rPr lang="en-US" altLang="fi-FI" dirty="0" err="1" smtClean="0"/>
              <a:t>myös</a:t>
            </a:r>
            <a:r>
              <a:rPr lang="en-US" altLang="fi-FI" dirty="0" smtClean="0"/>
              <a:t> </a:t>
            </a:r>
            <a:r>
              <a:rPr lang="en-US" altLang="fi-FI" dirty="0" err="1" smtClean="0"/>
              <a:t>aktinomykeetit</a:t>
            </a:r>
            <a:r>
              <a:rPr lang="en-US" altLang="fi-FI" dirty="0" smtClean="0"/>
              <a:t>) tai </a:t>
            </a:r>
            <a:r>
              <a:rPr lang="en-US" altLang="fi-FI" dirty="0" err="1" smtClean="0"/>
              <a:t>lajisto</a:t>
            </a:r>
            <a:r>
              <a:rPr lang="en-US" altLang="fi-FI" dirty="0" smtClean="0"/>
              <a:t> </a:t>
            </a:r>
            <a:r>
              <a:rPr lang="en-US" altLang="fi-FI" dirty="0" err="1" smtClean="0"/>
              <a:t>yksipuolinen</a:t>
            </a:r>
            <a:endParaRPr lang="en-US" altLang="fi-FI" dirty="0" smtClean="0"/>
          </a:p>
          <a:p>
            <a:pPr eaLnBrk="1" hangingPunct="1">
              <a:lnSpc>
                <a:spcPct val="100000"/>
              </a:lnSpc>
            </a:pPr>
            <a:r>
              <a:rPr lang="en-US" altLang="fi-FI" dirty="0" err="1" smtClean="0"/>
              <a:t>Bakteerit</a:t>
            </a:r>
            <a:r>
              <a:rPr lang="en-US" altLang="fi-FI" dirty="0" smtClean="0"/>
              <a:t>:</a:t>
            </a:r>
          </a:p>
          <a:p>
            <a:pPr lvl="1" eaLnBrk="1" hangingPunct="1">
              <a:lnSpc>
                <a:spcPct val="100000"/>
              </a:lnSpc>
              <a:buFontTx/>
              <a:buChar char="•"/>
            </a:pPr>
            <a:r>
              <a:rPr lang="en-US" altLang="fi-FI" sz="1600" dirty="0" smtClean="0"/>
              <a:t> </a:t>
            </a:r>
            <a:r>
              <a:rPr lang="en-US" altLang="fi-FI" dirty="0" smtClean="0"/>
              <a:t>&gt;100 000 </a:t>
            </a:r>
            <a:r>
              <a:rPr lang="en-US" altLang="fi-FI" dirty="0" err="1" smtClean="0"/>
              <a:t>cfu</a:t>
            </a:r>
            <a:r>
              <a:rPr lang="en-US" altLang="fi-FI" dirty="0" smtClean="0"/>
              <a:t>/g </a:t>
            </a:r>
            <a:r>
              <a:rPr lang="en-US" altLang="fi-FI" dirty="0" smtClean="0">
                <a:cs typeface="Times New Roman" panose="02020603050405020304" pitchFamily="18" charset="0"/>
              </a:rPr>
              <a:t>→</a:t>
            </a:r>
            <a:r>
              <a:rPr lang="en-US" altLang="fi-FI" dirty="0" smtClean="0"/>
              <a:t> </a:t>
            </a:r>
            <a:r>
              <a:rPr lang="en-US" altLang="fi-FI" dirty="0" err="1" smtClean="0"/>
              <a:t>bakteerikasvua</a:t>
            </a:r>
            <a:endParaRPr lang="en-US" altLang="fi-FI" dirty="0" smtClean="0"/>
          </a:p>
          <a:p>
            <a:pPr lvl="1" eaLnBrk="1" hangingPunct="1">
              <a:lnSpc>
                <a:spcPct val="100000"/>
              </a:lnSpc>
              <a:buFontTx/>
              <a:buChar char="•"/>
            </a:pPr>
            <a:r>
              <a:rPr lang="en-US" altLang="fi-FI" dirty="0" err="1" smtClean="0"/>
              <a:t>aktinomykeettipititoisuus</a:t>
            </a:r>
            <a:r>
              <a:rPr lang="en-US" altLang="fi-FI" dirty="0" smtClean="0"/>
              <a:t> &gt;3000 </a:t>
            </a:r>
            <a:r>
              <a:rPr lang="en-US" altLang="fi-FI" dirty="0" err="1" smtClean="0"/>
              <a:t>cfu</a:t>
            </a:r>
            <a:r>
              <a:rPr lang="en-US" altLang="fi-FI" dirty="0" smtClean="0"/>
              <a:t>/g </a:t>
            </a:r>
            <a:r>
              <a:rPr lang="en-US" altLang="fi-FI" dirty="0" smtClean="0">
                <a:cs typeface="Times New Roman" panose="02020603050405020304" pitchFamily="18" charset="0"/>
              </a:rPr>
              <a:t>→</a:t>
            </a:r>
            <a:r>
              <a:rPr lang="en-US" altLang="fi-FI" dirty="0" smtClean="0"/>
              <a:t> </a:t>
            </a:r>
            <a:r>
              <a:rPr lang="en-US" altLang="fi-FI" dirty="0" err="1" smtClean="0"/>
              <a:t>aktinomykeettikasvua</a:t>
            </a:r>
            <a:endParaRPr lang="en-US" altLang="fi-FI" dirty="0" smtClean="0"/>
          </a:p>
          <a:p>
            <a:pPr marL="266700" lvl="1" indent="-266700"/>
            <a:r>
              <a:rPr lang="en-US" altLang="fi-FI" sz="2000" dirty="0" err="1" smtClean="0"/>
              <a:t>Suoraan</a:t>
            </a:r>
            <a:r>
              <a:rPr lang="en-US" altLang="fi-FI" sz="2000" dirty="0" smtClean="0"/>
              <a:t> </a:t>
            </a:r>
            <a:r>
              <a:rPr lang="en-US" altLang="fi-FI" sz="2000" dirty="0" err="1" smtClean="0"/>
              <a:t>maaperään</a:t>
            </a:r>
            <a:r>
              <a:rPr lang="en-US" altLang="fi-FI" sz="2000" dirty="0" smtClean="0"/>
              <a:t> ja </a:t>
            </a:r>
            <a:r>
              <a:rPr lang="en-US" altLang="fi-FI" sz="2000" dirty="0" err="1" smtClean="0"/>
              <a:t>ulkoilmaan</a:t>
            </a:r>
            <a:r>
              <a:rPr lang="en-US" altLang="fi-FI" sz="2000" dirty="0" smtClean="0"/>
              <a:t> </a:t>
            </a:r>
            <a:r>
              <a:rPr lang="en-US" altLang="fi-FI" sz="2000" dirty="0" err="1" smtClean="0"/>
              <a:t>kanssa</a:t>
            </a:r>
            <a:r>
              <a:rPr lang="en-US" altLang="fi-FI" sz="2000" dirty="0" smtClean="0"/>
              <a:t> </a:t>
            </a:r>
            <a:r>
              <a:rPr lang="en-US" altLang="fi-FI" sz="2000" dirty="0" err="1" smtClean="0"/>
              <a:t>kosketuksissa</a:t>
            </a:r>
            <a:r>
              <a:rPr lang="en-US" altLang="fi-FI" sz="2000" dirty="0" smtClean="0"/>
              <a:t> </a:t>
            </a:r>
            <a:r>
              <a:rPr lang="en-US" altLang="fi-FI" sz="2000" dirty="0" err="1" smtClean="0"/>
              <a:t>olevat</a:t>
            </a:r>
            <a:r>
              <a:rPr lang="en-US" altLang="fi-FI" sz="2000" dirty="0" smtClean="0"/>
              <a:t> </a:t>
            </a:r>
            <a:r>
              <a:rPr lang="en-US" altLang="fi-FI" sz="2000" dirty="0" err="1" smtClean="0"/>
              <a:t>näytteet</a:t>
            </a:r>
            <a:r>
              <a:rPr lang="en-US" altLang="fi-FI" sz="2000" dirty="0" smtClean="0"/>
              <a:t> </a:t>
            </a:r>
            <a:r>
              <a:rPr lang="en-US" altLang="fi-FI" sz="2000" dirty="0" err="1" smtClean="0"/>
              <a:t>eivät</a:t>
            </a:r>
            <a:r>
              <a:rPr lang="en-US" altLang="fi-FI" sz="2000" dirty="0" smtClean="0"/>
              <a:t> </a:t>
            </a:r>
            <a:r>
              <a:rPr lang="en-US" altLang="fi-FI" sz="2000" dirty="0" err="1" smtClean="0"/>
              <a:t>tulkinnan</a:t>
            </a:r>
            <a:r>
              <a:rPr lang="en-US" altLang="fi-FI" sz="2000" dirty="0" smtClean="0"/>
              <a:t> </a:t>
            </a:r>
            <a:r>
              <a:rPr lang="en-US" altLang="fi-FI" sz="2000" dirty="0" err="1" smtClean="0"/>
              <a:t>piirissä</a:t>
            </a:r>
            <a:r>
              <a:rPr lang="en-US" altLang="fi-FI" sz="2000" dirty="0" smtClean="0"/>
              <a:t>, </a:t>
            </a:r>
            <a:r>
              <a:rPr lang="en-US" altLang="fi-FI" sz="2000" dirty="0" err="1" smtClean="0"/>
              <a:t>jos</a:t>
            </a:r>
            <a:r>
              <a:rPr lang="en-US" altLang="fi-FI" sz="2000" dirty="0" smtClean="0"/>
              <a:t> </a:t>
            </a:r>
            <a:r>
              <a:rPr lang="en-US" altLang="fi-FI" sz="2000" dirty="0" err="1" smtClean="0"/>
              <a:t>ei</a:t>
            </a:r>
            <a:r>
              <a:rPr lang="en-US" altLang="fi-FI" sz="2000" dirty="0" smtClean="0"/>
              <a:t> </a:t>
            </a:r>
            <a:r>
              <a:rPr lang="en-US" altLang="fi-FI" sz="2000" dirty="0" err="1" smtClean="0"/>
              <a:t>ilmavuotoa</a:t>
            </a:r>
            <a:r>
              <a:rPr lang="en-US" altLang="fi-FI" sz="2000" dirty="0" smtClean="0"/>
              <a:t> </a:t>
            </a:r>
            <a:r>
              <a:rPr lang="en-US" altLang="fi-FI" sz="2000" dirty="0" err="1" smtClean="0"/>
              <a:t>sisätiloihin</a:t>
            </a:r>
            <a:endParaRPr lang="en-US" altLang="fi-FI" sz="2000" dirty="0" smtClean="0"/>
          </a:p>
        </p:txBody>
      </p:sp>
      <p:sp>
        <p:nvSpPr>
          <p:cNvPr id="49157" name="Date Placeholder 4"/>
          <p:cNvSpPr>
            <a:spLocks noGrp="1"/>
          </p:cNvSpPr>
          <p:nvPr>
            <p:ph type="dt" sz="half" idx="10"/>
          </p:nvPr>
        </p:nvSpPr>
        <p:spPr/>
        <p:txBody>
          <a:bodyPr/>
          <a:lstStyle>
            <a:lvl1pPr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eaLnBrk="0" hangingPunct="0">
              <a:lnSpc>
                <a:spcPct val="85000"/>
              </a:lnSpc>
              <a:spcBef>
                <a:spcPct val="25000"/>
              </a:spcBef>
              <a:buChar char="–"/>
              <a:defRPr sz="2400">
                <a:solidFill>
                  <a:schemeClr val="tx1"/>
                </a:solidFill>
                <a:latin typeface="Arial"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eaLnBrk="0" hangingPunct="0">
              <a:lnSpc>
                <a:spcPct val="85000"/>
              </a:lnSpc>
              <a:spcBef>
                <a:spcPct val="25000"/>
              </a:spcBef>
              <a:buChar char="–"/>
              <a:defRPr sz="2200">
                <a:solidFill>
                  <a:schemeClr val="tx1"/>
                </a:solidFill>
                <a:latin typeface="Arial" pitchFamily="34" charset="0"/>
              </a:defRPr>
            </a:lvl4pPr>
            <a:lvl5pPr marL="2057400" indent="-228600"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fontAlgn="base" hangingPunct="1">
              <a:lnSpc>
                <a:spcPct val="100000"/>
              </a:lnSpc>
              <a:spcBef>
                <a:spcPct val="0"/>
              </a:spcBef>
              <a:spcAft>
                <a:spcPct val="0"/>
              </a:spcAft>
              <a:buClrTx/>
              <a:buFontTx/>
              <a:buNone/>
              <a:defRPr/>
            </a:pPr>
            <a:fld id="{D5550380-166D-409F-B536-D7E49BB9AB32}" type="datetime1">
              <a:rPr lang="fi-FI" altLang="fi-FI" sz="1000" smtClean="0">
                <a:solidFill>
                  <a:srgbClr val="FFFFFF"/>
                </a:solidFill>
              </a:rPr>
              <a:pPr eaLnBrk="1" fontAlgn="base" hangingPunct="1">
                <a:lnSpc>
                  <a:spcPct val="100000"/>
                </a:lnSpc>
                <a:spcBef>
                  <a:spcPct val="0"/>
                </a:spcBef>
                <a:spcAft>
                  <a:spcPct val="0"/>
                </a:spcAft>
                <a:buClrTx/>
                <a:buFontTx/>
                <a:buNone/>
                <a:defRPr/>
              </a:pPr>
              <a:t>14.6.2016</a:t>
            </a:fld>
            <a:endParaRPr lang="fi-FI" altLang="fi-FI" sz="1000" smtClean="0">
              <a:solidFill>
                <a:srgbClr val="FFFFFF"/>
              </a:solidFill>
            </a:endParaRPr>
          </a:p>
        </p:txBody>
      </p:sp>
      <p:sp>
        <p:nvSpPr>
          <p:cNvPr id="49156"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6B0B28FD-588C-4FA5-BB77-B1710E6631F0}" type="slidenum">
              <a:rPr lang="fi-FI" altLang="fi-FI" sz="1000">
                <a:solidFill>
                  <a:srgbClr val="FFFFFF"/>
                </a:solidFill>
              </a:rPr>
              <a:pPr eaLnBrk="1" hangingPunct="1">
                <a:lnSpc>
                  <a:spcPct val="100000"/>
                </a:lnSpc>
                <a:spcBef>
                  <a:spcPct val="0"/>
                </a:spcBef>
                <a:buClrTx/>
                <a:buFontTx/>
                <a:buNone/>
              </a:pPr>
              <a:t>25</a:t>
            </a:fld>
            <a:endParaRPr lang="fi-FI" altLang="fi-FI" sz="1000" dirty="0">
              <a:solidFill>
                <a:srgbClr val="FFFFFF"/>
              </a:solidFill>
            </a:endParaRPr>
          </a:p>
        </p:txBody>
      </p:sp>
    </p:spTree>
    <p:extLst>
      <p:ext uri="{BB962C8B-B14F-4D97-AF65-F5344CB8AC3E}">
        <p14:creationId xmlns:p14="http://schemas.microsoft.com/office/powerpoint/2010/main" val="351856827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80152933"/>
              </p:ext>
            </p:extLst>
          </p:nvPr>
        </p:nvGraphicFramePr>
        <p:xfrm>
          <a:off x="395288" y="1412776"/>
          <a:ext cx="6913013" cy="4662476"/>
        </p:xfrm>
        <a:graphic>
          <a:graphicData uri="http://schemas.openxmlformats.org/drawingml/2006/table">
            <a:tbl>
              <a:tblPr/>
              <a:tblGrid>
                <a:gridCol w="1380431"/>
                <a:gridCol w="594200"/>
                <a:gridCol w="797097"/>
                <a:gridCol w="423912"/>
                <a:gridCol w="594200"/>
                <a:gridCol w="797097"/>
                <a:gridCol w="423912"/>
                <a:gridCol w="594200"/>
                <a:gridCol w="797097"/>
                <a:gridCol w="510867"/>
              </a:tblGrid>
              <a:tr h="158881">
                <a:tc>
                  <a:txBody>
                    <a:bodyPr/>
                    <a:lstStyle/>
                    <a:p>
                      <a:pPr algn="l" fontAlgn="b"/>
                      <a:endParaRPr lang="fi-FI" sz="1000" b="0" i="0" u="none" strike="noStrike" dirty="0">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96265">
                <a:tc gridSpan="10">
                  <a:txBody>
                    <a:bodyPr/>
                    <a:lstStyle/>
                    <a:p>
                      <a:pPr algn="l" fontAlgn="b"/>
                      <a:r>
                        <a:rPr lang="fi-FI" sz="1400" b="1" i="0" u="none" strike="noStrike" dirty="0">
                          <a:effectLst/>
                          <a:latin typeface="Arial"/>
                        </a:rPr>
                        <a:t>Taulukko 1</a:t>
                      </a:r>
                      <a:r>
                        <a:rPr lang="fi-FI" sz="1400" b="0" i="0" u="none" strike="noStrike" dirty="0">
                          <a:effectLst/>
                          <a:latin typeface="Arial"/>
                        </a:rPr>
                        <a:t>. Rakennusmateriaalinäytteissä esiintyneiden </a:t>
                      </a:r>
                      <a:r>
                        <a:rPr lang="fi-FI" sz="1400" b="0" i="0" u="none" strike="noStrike" dirty="0" err="1">
                          <a:effectLst/>
                          <a:latin typeface="Arial"/>
                        </a:rPr>
                        <a:t>mesofiilisten</a:t>
                      </a:r>
                      <a:r>
                        <a:rPr lang="fi-FI" sz="1400" b="0" i="0" u="none" strike="noStrike" dirty="0">
                          <a:effectLst/>
                          <a:latin typeface="Arial"/>
                        </a:rPr>
                        <a:t> sieni-itiöiden ja</a:t>
                      </a:r>
                      <a:endParaRPr lang="fi-FI" sz="1400" b="1" i="0" u="none" strike="noStrike" dirty="0">
                        <a:effectLst/>
                        <a:latin typeface="Arial"/>
                      </a:endParaRPr>
                    </a:p>
                  </a:txBody>
                  <a:tcPr marL="9032" marR="9032" marT="9035" marB="0" anchor="b">
                    <a:lnL>
                      <a:noFill/>
                    </a:lnL>
                    <a:lnR>
                      <a:noFill/>
                    </a:lnR>
                    <a:lnT>
                      <a:noFill/>
                    </a:lnT>
                    <a:lnB>
                      <a:noFill/>
                    </a:lnB>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194934">
                <a:tc gridSpan="5">
                  <a:txBody>
                    <a:bodyPr/>
                    <a:lstStyle/>
                    <a:p>
                      <a:pPr algn="l" fontAlgn="b"/>
                      <a:r>
                        <a:rPr lang="fi-FI" sz="1400" b="0" i="0" u="none" strike="noStrike" dirty="0">
                          <a:effectLst/>
                          <a:latin typeface="Arial"/>
                        </a:rPr>
                        <a:t>bakteerien pitoisuudet (</a:t>
                      </a:r>
                      <a:r>
                        <a:rPr lang="fi-FI" sz="1400" b="0" i="0" u="none" strike="noStrike" dirty="0" err="1">
                          <a:effectLst/>
                          <a:latin typeface="Arial"/>
                        </a:rPr>
                        <a:t>cfu</a:t>
                      </a:r>
                      <a:r>
                        <a:rPr lang="fi-FI" sz="1400" b="0" i="0" u="none" strike="noStrike" dirty="0">
                          <a:effectLst/>
                          <a:latin typeface="Arial"/>
                        </a:rPr>
                        <a:t>/g) sekä </a:t>
                      </a:r>
                      <a:r>
                        <a:rPr lang="fi-FI" sz="1400" b="0" i="0" u="none" strike="noStrike" dirty="0" err="1" smtClean="0">
                          <a:effectLst/>
                          <a:latin typeface="Arial"/>
                        </a:rPr>
                        <a:t>sienisuvusto</a:t>
                      </a:r>
                      <a:endParaRPr lang="fi-FI" sz="1400" b="0" i="0" u="none" strike="noStrike" dirty="0">
                        <a:effectLst/>
                        <a:latin typeface="Arial"/>
                      </a:endParaRPr>
                    </a:p>
                  </a:txBody>
                  <a:tcPr marL="9032" marR="9032" marT="9035" marB="0" anchor="b">
                    <a:lnL>
                      <a:noFill/>
                    </a:lnL>
                    <a:lnR>
                      <a:noFill/>
                    </a:lnR>
                    <a:lnT>
                      <a:noFill/>
                    </a:lnT>
                    <a:lnB>
                      <a:noFill/>
                    </a:lnB>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dirty="0">
                        <a:effectLst/>
                        <a:latin typeface="Arial"/>
                      </a:endParaRPr>
                    </a:p>
                  </a:txBody>
                  <a:tcPr marL="9032" marR="9032" marT="9035" marB="0" anchor="b">
                    <a:lnL>
                      <a:noFill/>
                    </a:lnL>
                    <a:lnR>
                      <a:noFill/>
                    </a:lnR>
                    <a:lnT>
                      <a:noFill/>
                    </a:lnT>
                    <a:lnB>
                      <a:noFill/>
                    </a:lnB>
                  </a:tcPr>
                </a:tc>
              </a:tr>
              <a:tr h="168227">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r>
              <a:tr h="168227">
                <a:tc>
                  <a:txBody>
                    <a:bodyPr/>
                    <a:lstStyle/>
                    <a:p>
                      <a:pPr algn="l" fontAlgn="b"/>
                      <a:endParaRPr lang="fi-FI" sz="1000" b="0" i="0" u="none" strike="noStrike">
                        <a:effectLst/>
                        <a:latin typeface="Arial"/>
                      </a:endParaRPr>
                    </a:p>
                  </a:txBody>
                  <a:tcPr marL="9032" marR="9032" marT="9035" marB="0" anchor="b">
                    <a:lnL>
                      <a:noFill/>
                    </a:lnL>
                    <a:lnR>
                      <a:noFill/>
                    </a:lnR>
                    <a:lnT w="25400" cap="flat" cmpd="dbl" algn="ctr">
                      <a:solidFill>
                        <a:srgbClr val="000000"/>
                      </a:solidFill>
                      <a:prstDash val="solid"/>
                      <a:round/>
                      <a:headEnd type="none" w="med" len="med"/>
                      <a:tailEnd type="none" w="med" len="med"/>
                    </a:lnT>
                    <a:lnB>
                      <a:noFill/>
                    </a:lnB>
                  </a:tcPr>
                </a:tc>
                <a:tc gridSpan="3">
                  <a:txBody>
                    <a:bodyPr/>
                    <a:lstStyle/>
                    <a:p>
                      <a:pPr algn="l" fontAlgn="b"/>
                      <a:r>
                        <a:rPr lang="fi-FI" sz="1000" b="0" i="0" u="none" strike="noStrike">
                          <a:effectLst/>
                          <a:latin typeface="Arial"/>
                        </a:rPr>
                        <a:t>Mesofiiliset sienet (cfu/g)</a:t>
                      </a:r>
                    </a:p>
                  </a:txBody>
                  <a:tcPr marL="9032" marR="9032" marT="9035"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fi-FI"/>
                    </a:p>
                  </a:txBody>
                  <a:tcPr/>
                </a:tc>
                <a:tc hMerge="1">
                  <a:txBody>
                    <a:bodyPr/>
                    <a:lstStyle/>
                    <a:p>
                      <a:endParaRPr lang="fi-FI"/>
                    </a:p>
                  </a:txBody>
                  <a:tcPr/>
                </a:tc>
                <a:tc>
                  <a:txBody>
                    <a:bodyPr/>
                    <a:lstStyle/>
                    <a:p>
                      <a:pPr algn="l" fontAlgn="b"/>
                      <a:endParaRPr lang="fi-FI" sz="1000" b="0" i="0" u="none" strike="noStrike">
                        <a:effectLst/>
                        <a:latin typeface="Arial"/>
                      </a:endParaRPr>
                    </a:p>
                  </a:txBody>
                  <a:tcPr marL="9032" marR="9032" marT="903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w="25400" cap="flat" cmpd="dbl" algn="ctr">
                      <a:solidFill>
                        <a:srgbClr val="000000"/>
                      </a:solidFill>
                      <a:prstDash val="solid"/>
                      <a:round/>
                      <a:headEnd type="none" w="med" len="med"/>
                      <a:tailEnd type="none" w="med" len="med"/>
                    </a:lnT>
                    <a:lnB>
                      <a:noFill/>
                    </a:lnB>
                  </a:tcPr>
                </a:tc>
                <a:tc gridSpan="3">
                  <a:txBody>
                    <a:bodyPr/>
                    <a:lstStyle/>
                    <a:p>
                      <a:pPr algn="l" fontAlgn="b"/>
                      <a:r>
                        <a:rPr lang="fi-FI" sz="1000" b="0" i="0" u="none" strike="noStrike">
                          <a:effectLst/>
                          <a:latin typeface="Arial"/>
                        </a:rPr>
                        <a:t>Mesofiiliset bakteerit (cfu/g)</a:t>
                      </a:r>
                    </a:p>
                  </a:txBody>
                  <a:tcPr marL="9032" marR="9032" marT="9035"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fi-FI"/>
                    </a:p>
                  </a:txBody>
                  <a:tcPr/>
                </a:tc>
                <a:tc hMerge="1">
                  <a:txBody>
                    <a:bodyPr/>
                    <a:lstStyle/>
                    <a:p>
                      <a:endParaRPr lang="fi-FI"/>
                    </a:p>
                  </a:txBody>
                  <a:tcPr/>
                </a:tc>
              </a:tr>
              <a:tr h="158881">
                <a:tc>
                  <a:txBody>
                    <a:bodyPr/>
                    <a:lstStyle/>
                    <a:p>
                      <a:pPr algn="l" fontAlgn="b"/>
                      <a:r>
                        <a:rPr lang="fi-FI" sz="1000" b="0" i="0" u="none" strike="noStrike">
                          <a:effectLst/>
                          <a:latin typeface="Arial"/>
                        </a:rPr>
                        <a:t> </a:t>
                      </a:r>
                    </a:p>
                  </a:txBody>
                  <a:tcPr marL="9032" marR="9032" marT="903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fi-FI" sz="1000" b="0" i="0" u="none" strike="noStrike">
                          <a:effectLst/>
                          <a:latin typeface="Arial"/>
                        </a:rPr>
                        <a:t>2% Mallasuute</a:t>
                      </a:r>
                    </a:p>
                  </a:txBody>
                  <a:tcPr marL="9032" marR="9032" marT="903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i-FI"/>
                    </a:p>
                  </a:txBody>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DG18</a:t>
                      </a:r>
                    </a:p>
                  </a:txBody>
                  <a:tcPr marL="9032" marR="9032" marT="90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i-FI" sz="1000" b="0" i="0" u="none" strike="noStrike">
                          <a:effectLst/>
                          <a:latin typeface="Arial"/>
                        </a:rPr>
                        <a:t> </a:t>
                      </a:r>
                    </a:p>
                  </a:txBody>
                  <a:tcPr marL="9032" marR="9032" marT="90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THG</a:t>
                      </a:r>
                    </a:p>
                  </a:txBody>
                  <a:tcPr marL="9032" marR="9032" marT="90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i-FI" sz="1000" b="0" i="0" u="none" strike="noStrike">
                          <a:effectLst/>
                          <a:latin typeface="Arial"/>
                        </a:rPr>
                        <a:t> </a:t>
                      </a:r>
                    </a:p>
                  </a:txBody>
                  <a:tcPr marL="9032" marR="9032" marT="90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6350" cap="flat" cmpd="sng" algn="ctr">
                      <a:solidFill>
                        <a:srgbClr val="000000"/>
                      </a:solidFill>
                      <a:prstDash val="solid"/>
                      <a:round/>
                      <a:headEnd type="none" w="med" len="med"/>
                      <a:tailEnd type="none" w="med" len="med"/>
                    </a:lnB>
                  </a:tcPr>
                </a:tc>
              </a:tr>
              <a:tr h="158881">
                <a:tc>
                  <a:txBody>
                    <a:bodyPr/>
                    <a:lstStyle/>
                    <a:p>
                      <a:pPr algn="l" fontAlgn="b"/>
                      <a:endParaRPr lang="fi-FI" sz="1000" b="0" i="0" u="none" strike="noStrike">
                        <a:effectLst/>
                        <a:latin typeface="Arial"/>
                      </a:endParaRPr>
                    </a:p>
                  </a:txBody>
                  <a:tcPr marL="9032" marR="9032" marT="90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w="6350" cap="flat" cmpd="sng" algn="ctr">
                      <a:solidFill>
                        <a:srgbClr val="000000"/>
                      </a:solidFill>
                      <a:prstDash val="solid"/>
                      <a:round/>
                      <a:headEnd type="none" w="med" len="med"/>
                      <a:tailEnd type="none" w="med" len="med"/>
                    </a:lnT>
                    <a:lnB>
                      <a:noFill/>
                    </a:lnB>
                  </a:tcPr>
                </a:tc>
              </a:tr>
              <a:tr h="158881">
                <a:tc>
                  <a:txBody>
                    <a:bodyPr/>
                    <a:lstStyle/>
                    <a:p>
                      <a:pPr algn="l" fontAlgn="b"/>
                      <a:r>
                        <a:rPr lang="fi-FI" sz="1000" b="1" i="0" u="none" strike="noStrike">
                          <a:effectLst/>
                          <a:latin typeface="Arial"/>
                        </a:rPr>
                        <a:t>Näyte 1</a:t>
                      </a: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KOK.PIT</a:t>
                      </a:r>
                    </a:p>
                  </a:txBody>
                  <a:tcPr marL="9032" marR="9032" marT="9035" marB="0" anchor="b">
                    <a:lnL>
                      <a:noFill/>
                    </a:lnL>
                    <a:lnR>
                      <a:noFill/>
                    </a:lnR>
                    <a:lnT>
                      <a:noFill/>
                    </a:lnT>
                    <a:lnB>
                      <a:noFill/>
                    </a:lnB>
                    <a:solidFill>
                      <a:srgbClr val="FF9900"/>
                    </a:solidFill>
                  </a:tcPr>
                </a:tc>
                <a:tc>
                  <a:txBody>
                    <a:bodyPr/>
                    <a:lstStyle/>
                    <a:p>
                      <a:pPr algn="r" fontAlgn="b"/>
                      <a:r>
                        <a:rPr lang="fi-FI" sz="1000" b="0" i="0" u="none" strike="noStrike">
                          <a:effectLst/>
                          <a:latin typeface="Arial"/>
                        </a:rPr>
                        <a:t>  3 800 000</a:t>
                      </a:r>
                    </a:p>
                  </a:txBody>
                  <a:tcPr marL="9032" marR="9032" marT="9035" marB="0" anchor="b">
                    <a:lnL>
                      <a:noFill/>
                    </a:lnL>
                    <a:lnR>
                      <a:noFill/>
                    </a:lnR>
                    <a:lnT>
                      <a:noFill/>
                    </a:lnT>
                    <a:lnB>
                      <a:noFill/>
                    </a:lnB>
                    <a:solidFill>
                      <a:srgbClr val="FF9900"/>
                    </a:solidFill>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KOK.PIT</a:t>
                      </a:r>
                    </a:p>
                  </a:txBody>
                  <a:tcPr marL="9032" marR="9032" marT="9035" marB="0" anchor="b">
                    <a:lnL>
                      <a:noFill/>
                    </a:lnL>
                    <a:lnR>
                      <a:noFill/>
                    </a:lnR>
                    <a:lnT>
                      <a:noFill/>
                    </a:lnT>
                    <a:lnB>
                      <a:noFill/>
                    </a:lnB>
                    <a:solidFill>
                      <a:srgbClr val="FF9900"/>
                    </a:solidFill>
                  </a:tcPr>
                </a:tc>
                <a:tc>
                  <a:txBody>
                    <a:bodyPr/>
                    <a:lstStyle/>
                    <a:p>
                      <a:pPr algn="r" fontAlgn="b"/>
                      <a:r>
                        <a:rPr lang="fi-FI" sz="1000" b="0" i="0" u="none" strike="noStrike">
                          <a:effectLst/>
                          <a:latin typeface="Arial"/>
                        </a:rPr>
                        <a:t>  7 300 000</a:t>
                      </a:r>
                    </a:p>
                  </a:txBody>
                  <a:tcPr marL="9032" marR="9032" marT="9035" marB="0" anchor="b">
                    <a:lnL>
                      <a:noFill/>
                    </a:lnL>
                    <a:lnR>
                      <a:noFill/>
                    </a:lnR>
                    <a:lnT>
                      <a:noFill/>
                    </a:lnT>
                    <a:lnB>
                      <a:noFill/>
                    </a:lnB>
                    <a:solidFill>
                      <a:srgbClr val="FF9900"/>
                    </a:solidFill>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KOK.PIT</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280 000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r>
                        <a:rPr lang="fi-FI" sz="1000" b="0" i="0" u="none" strike="noStrike">
                          <a:effectLst/>
                          <a:latin typeface="Arial"/>
                        </a:rPr>
                        <a:t>oh:n viereinen mh,</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r>
                        <a:rPr lang="fi-FI" sz="1000" b="0" i="0" u="none" strike="noStrike">
                          <a:effectLst/>
                          <a:latin typeface="Arial"/>
                        </a:rPr>
                        <a:t>ulkoseinästä </a:t>
                      </a: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PEN</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140 000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PEN</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270 000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AKT</a:t>
                      </a:r>
                    </a:p>
                  </a:txBody>
                  <a:tcPr marL="9032" marR="9032" marT="9035" marB="0" anchor="b">
                    <a:lnL>
                      <a:noFill/>
                    </a:lnL>
                    <a:lnR>
                      <a:noFill/>
                    </a:lnR>
                    <a:lnT>
                      <a:noFill/>
                    </a:lnT>
                    <a:lnB>
                      <a:noFill/>
                    </a:lnB>
                    <a:solidFill>
                      <a:srgbClr val="FF9900"/>
                    </a:solidFill>
                  </a:tcPr>
                </a:tc>
                <a:tc>
                  <a:txBody>
                    <a:bodyPr/>
                    <a:lstStyle/>
                    <a:p>
                      <a:pPr algn="r" fontAlgn="b"/>
                      <a:r>
                        <a:rPr lang="fi-FI" sz="1000" b="0" i="0" u="none" strike="noStrike">
                          <a:effectLst/>
                          <a:latin typeface="Arial"/>
                        </a:rPr>
                        <a:t>   36 000</a:t>
                      </a:r>
                    </a:p>
                  </a:txBody>
                  <a:tcPr marL="9032" marR="9032" marT="9035" marB="0" anchor="b">
                    <a:lnL>
                      <a:noFill/>
                    </a:lnL>
                    <a:lnR>
                      <a:noFill/>
                    </a:lnR>
                    <a:lnT>
                      <a:noFill/>
                    </a:lnT>
                    <a:lnB>
                      <a:noFill/>
                    </a:lnB>
                    <a:solidFill>
                      <a:srgbClr val="FF9900"/>
                    </a:solidFill>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r>
                        <a:rPr lang="fi-FI" sz="1000" b="0" i="0" u="none" strike="noStrike">
                          <a:effectLst/>
                          <a:latin typeface="Arial"/>
                        </a:rPr>
                        <a:t>lasivillaa</a:t>
                      </a: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ASP</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140 000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ASP</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1 400 000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MUUT</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240 000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CLA</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140 000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CLA</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1 200 000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HII</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140 000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HII</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45 000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STE</a:t>
                      </a:r>
                    </a:p>
                  </a:txBody>
                  <a:tcPr marL="9032" marR="9032" marT="9035" marB="0" anchor="b">
                    <a:lnL>
                      <a:noFill/>
                    </a:lnL>
                    <a:lnR>
                      <a:noFill/>
                    </a:lnR>
                    <a:lnT>
                      <a:noFill/>
                    </a:lnT>
                    <a:lnB>
                      <a:noFill/>
                    </a:lnB>
                  </a:tcPr>
                </a:tc>
                <a:tc>
                  <a:txBody>
                    <a:bodyPr/>
                    <a:lstStyle/>
                    <a:p>
                      <a:pPr algn="r" fontAlgn="b"/>
                      <a:r>
                        <a:rPr lang="fi-FI" sz="1000" b="0" i="0" u="none" strike="noStrike" dirty="0">
                          <a:effectLst/>
                          <a:latin typeface="Arial"/>
                        </a:rPr>
                        <a:t>  1 100 000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STE</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270 000</a:t>
                      </a:r>
                    </a:p>
                  </a:txBody>
                  <a:tcPr marL="9032" marR="9032" marT="9035" marB="0" anchor="b">
                    <a:lnL>
                      <a:noFill/>
                    </a:lnL>
                    <a:lnR>
                      <a:noFill/>
                    </a:lnR>
                    <a:lnT>
                      <a:noFill/>
                    </a:lnT>
                    <a:lnB>
                      <a:noFill/>
                    </a:lnB>
                  </a:tcPr>
                </a:tc>
                <a:tc>
                  <a:txBody>
                    <a:bodyPr/>
                    <a:lstStyle/>
                    <a:p>
                      <a:pPr algn="l" fontAlgn="b"/>
                      <a:endParaRPr lang="fi-FI" sz="1000" b="0" i="0" u="none" strike="noStrike" dirty="0">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MUC</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460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SCO</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140 000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TUN</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180 000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dirty="0">
                          <a:effectLst/>
                          <a:latin typeface="Arial"/>
                        </a:rPr>
                        <a:t>TUN</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140 000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GON</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2 000 000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WAL</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91 000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AVER</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950 000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dirty="0">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GON</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2 700 000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EUR</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45 000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r>
                        <a:rPr lang="fi-FI" sz="1000" b="1" i="0" u="none" strike="noStrike">
                          <a:effectLst/>
                          <a:latin typeface="Arial"/>
                        </a:rPr>
                        <a:t>Näyte 2</a:t>
                      </a: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KOK.PIT</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2 700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KOK.PIT</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2 300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KOK.PIT</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170 000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r>
                        <a:rPr lang="fi-FI" sz="1000" b="0" i="0" u="none" strike="noStrike">
                          <a:effectLst/>
                          <a:latin typeface="Arial"/>
                        </a:rPr>
                        <a:t>käytävän viereinen </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r>
                        <a:rPr lang="fi-FI" sz="1000" b="0" i="0" u="none" strike="noStrike">
                          <a:effectLst/>
                          <a:latin typeface="Arial"/>
                        </a:rPr>
                        <a:t>mh, väliseinästä</a:t>
                      </a: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PEN</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900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CLA</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450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r>
                        <a:rPr lang="fi-FI" sz="1000" b="0" i="0" u="none" strike="noStrike">
                          <a:effectLst/>
                          <a:latin typeface="Arial"/>
                        </a:rPr>
                        <a:t>lasivillaa</a:t>
                      </a: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ASP</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450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STE</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1 400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0" i="0" u="none" strike="noStrike">
                          <a:effectLst/>
                          <a:latin typeface="Arial"/>
                        </a:rPr>
                        <a:t>STE</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1 400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r>
                        <a:rPr lang="fi-FI" sz="1000" b="1" i="0" u="none" strike="noStrike">
                          <a:effectLst/>
                          <a:latin typeface="Arial"/>
                        </a:rPr>
                        <a:t>AVER</a:t>
                      </a:r>
                    </a:p>
                  </a:txBody>
                  <a:tcPr marL="9032" marR="9032" marT="9035" marB="0" anchor="b">
                    <a:lnL>
                      <a:noFill/>
                    </a:lnL>
                    <a:lnR>
                      <a:noFill/>
                    </a:lnR>
                    <a:lnT>
                      <a:noFill/>
                    </a:lnT>
                    <a:lnB>
                      <a:noFill/>
                    </a:lnB>
                  </a:tcPr>
                </a:tc>
                <a:tc>
                  <a:txBody>
                    <a:bodyPr/>
                    <a:lstStyle/>
                    <a:p>
                      <a:pPr algn="r" fontAlgn="b"/>
                      <a:r>
                        <a:rPr lang="fi-FI" sz="1000" b="0" i="0" u="none" strike="noStrike">
                          <a:effectLst/>
                          <a:latin typeface="Arial"/>
                        </a:rPr>
                        <a:t>    450</a:t>
                      </a: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58881">
                <a:tc>
                  <a:txBody>
                    <a:bodyPr/>
                    <a:lstStyle/>
                    <a:p>
                      <a:pPr algn="l" fontAlgn="b"/>
                      <a:endParaRPr lang="fi-FI" sz="1000" b="0" i="0" u="none" strike="noStrike" dirty="0">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r" fontAlgn="b"/>
                      <a:endParaRPr lang="fi-FI" sz="1000" b="0" i="0" u="none" strike="noStrike">
                        <a:effectLst/>
                        <a:latin typeface="Arial"/>
                      </a:endParaRPr>
                    </a:p>
                  </a:txBody>
                  <a:tcPr marL="9032" marR="9032" marT="9035" marB="0" anchor="b">
                    <a:lnL>
                      <a:noFill/>
                    </a:lnL>
                    <a:lnR>
                      <a:noFill/>
                    </a:lnR>
                    <a:lnT>
                      <a:noFill/>
                    </a:lnT>
                    <a:lnB>
                      <a:noFill/>
                    </a:lnB>
                  </a:tcPr>
                </a:tc>
                <a:tc>
                  <a:txBody>
                    <a:bodyPr/>
                    <a:lstStyle/>
                    <a:p>
                      <a:pPr algn="l" fontAlgn="b"/>
                      <a:endParaRPr lang="fi-FI" sz="1000" b="0" i="0" u="none" strike="noStrike">
                        <a:effectLst/>
                        <a:latin typeface="Arial"/>
                      </a:endParaRPr>
                    </a:p>
                  </a:txBody>
                  <a:tcPr marL="9032" marR="9032" marT="9035" marB="0" anchor="b">
                    <a:lnL>
                      <a:noFill/>
                    </a:lnL>
                    <a:lnR>
                      <a:noFill/>
                    </a:lnR>
                    <a:lnT>
                      <a:noFill/>
                    </a:lnT>
                    <a:lnB>
                      <a:noFill/>
                    </a:lnB>
                  </a:tcPr>
                </a:tc>
              </a:tr>
              <a:tr h="168227">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fi-FI" sz="1000" b="0" i="0" u="none" strike="noStrike">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fi-FI" sz="1000" b="0" i="0" u="none" strike="noStrike" dirty="0">
                          <a:effectLst/>
                          <a:latin typeface="Arial"/>
                        </a:rPr>
                        <a:t> </a:t>
                      </a:r>
                    </a:p>
                  </a:txBody>
                  <a:tcPr marL="9032" marR="9032" marT="9035"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65697961"/>
              </p:ext>
            </p:extLst>
          </p:nvPr>
        </p:nvGraphicFramePr>
        <p:xfrm>
          <a:off x="7380312" y="2973288"/>
          <a:ext cx="1584325" cy="3048000"/>
        </p:xfrm>
        <a:graphic>
          <a:graphicData uri="http://schemas.openxmlformats.org/drawingml/2006/table">
            <a:tbl>
              <a:tblPr/>
              <a:tblGrid>
                <a:gridCol w="1111654"/>
                <a:gridCol w="472671"/>
              </a:tblGrid>
              <a:tr h="161925">
                <a:tc gridSpan="2">
                  <a:txBody>
                    <a:bodyPr/>
                    <a:lstStyle/>
                    <a:p>
                      <a:pPr algn="l" fontAlgn="b"/>
                      <a:r>
                        <a:rPr lang="fi-FI" sz="1000" b="0" i="0" u="none" strike="noStrike" dirty="0">
                          <a:effectLst/>
                          <a:latin typeface="Arial"/>
                        </a:rPr>
                        <a:t> </a:t>
                      </a:r>
                      <a:r>
                        <a:rPr lang="fi-FI" sz="1000" b="1" i="0" u="none" strike="noStrike" dirty="0">
                          <a:effectLst/>
                          <a:latin typeface="Arial"/>
                        </a:rPr>
                        <a:t>KÄYTETYT LYHENTEET:</a:t>
                      </a:r>
                    </a:p>
                  </a:txBody>
                  <a:tcPr marL="9524" marR="9524" marT="9525" marB="0" anchor="b">
                    <a:lnL>
                      <a:noFill/>
                    </a:lnL>
                    <a:lnR>
                      <a:noFill/>
                    </a:lnR>
                    <a:lnT>
                      <a:noFill/>
                    </a:lnT>
                    <a:lnB>
                      <a:noFill/>
                    </a:lnB>
                  </a:tcPr>
                </a:tc>
                <a:tc hMerge="1">
                  <a:txBody>
                    <a:bodyPr/>
                    <a:lstStyle/>
                    <a:p>
                      <a:endParaRPr lang="fi-FI"/>
                    </a:p>
                  </a:txBody>
                  <a:tcPr/>
                </a:tc>
              </a:tr>
              <a:tr h="161925">
                <a:tc>
                  <a:txBody>
                    <a:bodyPr/>
                    <a:lstStyle/>
                    <a:p>
                      <a:pPr algn="l" fontAlgn="b"/>
                      <a:endParaRPr lang="fi-FI" sz="1000" b="0" i="0" u="none" strike="noStrike">
                        <a:effectLst/>
                        <a:latin typeface="Arial"/>
                      </a:endParaRPr>
                    </a:p>
                  </a:txBody>
                  <a:tcPr marL="9524" marR="9524" marT="9525" marB="0" anchor="b">
                    <a:lnL>
                      <a:noFill/>
                    </a:lnL>
                    <a:lnR>
                      <a:noFill/>
                    </a:lnR>
                    <a:lnT>
                      <a:noFill/>
                    </a:lnT>
                    <a:lnB>
                      <a:noFill/>
                    </a:lnB>
                  </a:tcPr>
                </a:tc>
                <a:tc>
                  <a:txBody>
                    <a:bodyPr/>
                    <a:lstStyle/>
                    <a:p>
                      <a:pPr algn="l" fontAlgn="b"/>
                      <a:endParaRPr lang="fi-FI" sz="1000" b="0" i="0" u="none" strike="noStrike">
                        <a:effectLst/>
                        <a:latin typeface="Arial"/>
                      </a:endParaRPr>
                    </a:p>
                  </a:txBody>
                  <a:tcPr marL="9524" marR="9524" marT="9525" marB="0" anchor="b">
                    <a:lnL>
                      <a:noFill/>
                    </a:lnL>
                    <a:lnR>
                      <a:noFill/>
                    </a:lnR>
                    <a:lnT>
                      <a:noFill/>
                    </a:lnT>
                    <a:lnB>
                      <a:noFill/>
                    </a:lnB>
                  </a:tcPr>
                </a:tc>
              </a:tr>
              <a:tr h="161925">
                <a:tc gridSpan="2">
                  <a:txBody>
                    <a:bodyPr/>
                    <a:lstStyle/>
                    <a:p>
                      <a:pPr algn="l" fontAlgn="b"/>
                      <a:r>
                        <a:rPr lang="fi-FI" sz="1000" b="0" i="0" u="none" strike="noStrike">
                          <a:effectLst/>
                          <a:latin typeface="Arial"/>
                        </a:rPr>
                        <a:t> AKT = aktinomykeetit</a:t>
                      </a:r>
                    </a:p>
                  </a:txBody>
                  <a:tcPr marL="9524" marR="9524" marT="9525" marB="0" anchor="b">
                    <a:lnL>
                      <a:noFill/>
                    </a:lnL>
                    <a:lnR>
                      <a:noFill/>
                    </a:lnR>
                    <a:lnT>
                      <a:noFill/>
                    </a:lnT>
                    <a:lnB>
                      <a:noFill/>
                    </a:lnB>
                  </a:tcPr>
                </a:tc>
                <a:tc hMerge="1">
                  <a:txBody>
                    <a:bodyPr/>
                    <a:lstStyle/>
                    <a:p>
                      <a:endParaRPr lang="fi-FI"/>
                    </a:p>
                  </a:txBody>
                  <a:tcPr/>
                </a:tc>
              </a:tr>
              <a:tr h="161925">
                <a:tc>
                  <a:txBody>
                    <a:bodyPr/>
                    <a:lstStyle/>
                    <a:p>
                      <a:pPr algn="l" fontAlgn="b"/>
                      <a:r>
                        <a:rPr lang="fi-FI" sz="1000" b="0" i="0" u="none" strike="noStrike">
                          <a:effectLst/>
                          <a:latin typeface="Arial"/>
                        </a:rPr>
                        <a:t> ASP =</a:t>
                      </a:r>
                      <a:r>
                        <a:rPr lang="fi-FI" sz="1000" b="0" i="1" u="none" strike="noStrike">
                          <a:effectLst/>
                          <a:latin typeface="Arial"/>
                        </a:rPr>
                        <a:t> Aspergillus </a:t>
                      </a:r>
                      <a:endParaRPr lang="fi-FI" sz="1000" b="0" i="0" u="none" strike="noStrike">
                        <a:effectLst/>
                        <a:latin typeface="Arial"/>
                      </a:endParaRPr>
                    </a:p>
                  </a:txBody>
                  <a:tcPr marL="9524" marR="9524" marT="9525" marB="0" anchor="b">
                    <a:lnL>
                      <a:noFill/>
                    </a:lnL>
                    <a:lnR>
                      <a:noFill/>
                    </a:lnR>
                    <a:lnT>
                      <a:noFill/>
                    </a:lnT>
                    <a:lnB>
                      <a:noFill/>
                    </a:lnB>
                  </a:tcPr>
                </a:tc>
                <a:tc>
                  <a:txBody>
                    <a:bodyPr/>
                    <a:lstStyle/>
                    <a:p>
                      <a:pPr algn="l" fontAlgn="b"/>
                      <a:endParaRPr lang="fi-FI" sz="1000" b="0" i="0" u="none" strike="noStrike">
                        <a:effectLst/>
                        <a:latin typeface="Arial"/>
                      </a:endParaRPr>
                    </a:p>
                  </a:txBody>
                  <a:tcPr marL="9524" marR="9524" marT="9525" marB="0" anchor="b">
                    <a:lnL>
                      <a:noFill/>
                    </a:lnL>
                    <a:lnR>
                      <a:noFill/>
                    </a:lnR>
                    <a:lnT>
                      <a:noFill/>
                    </a:lnT>
                    <a:lnB>
                      <a:noFill/>
                    </a:lnB>
                  </a:tcPr>
                </a:tc>
              </a:tr>
              <a:tr h="161925">
                <a:tc gridSpan="2">
                  <a:txBody>
                    <a:bodyPr/>
                    <a:lstStyle/>
                    <a:p>
                      <a:pPr algn="l" fontAlgn="b"/>
                      <a:r>
                        <a:rPr lang="fi-FI" sz="1000" b="0" i="0" u="none" strike="noStrike" dirty="0">
                          <a:effectLst/>
                          <a:latin typeface="Arial"/>
                        </a:rPr>
                        <a:t> AVER =</a:t>
                      </a:r>
                      <a:r>
                        <a:rPr lang="fi-FI" sz="1000" b="0" i="1" u="none" strike="noStrike" dirty="0">
                          <a:effectLst/>
                          <a:latin typeface="Arial"/>
                        </a:rPr>
                        <a:t> </a:t>
                      </a:r>
                      <a:r>
                        <a:rPr lang="fi-FI" sz="1000" b="0" i="1" u="none" strike="noStrike" dirty="0" err="1">
                          <a:effectLst/>
                          <a:latin typeface="Arial"/>
                        </a:rPr>
                        <a:t>Aspergillus</a:t>
                      </a:r>
                      <a:r>
                        <a:rPr lang="fi-FI" sz="1000" b="0" i="1" u="none" strike="noStrike" dirty="0">
                          <a:effectLst/>
                          <a:latin typeface="Arial"/>
                        </a:rPr>
                        <a:t> </a:t>
                      </a:r>
                      <a:r>
                        <a:rPr lang="fi-FI" sz="1000" b="0" i="1" u="none" strike="noStrike" dirty="0" err="1">
                          <a:effectLst/>
                          <a:latin typeface="Arial"/>
                        </a:rPr>
                        <a:t>versicolor</a:t>
                      </a:r>
                      <a:endParaRPr lang="fi-FI" sz="1000" b="0" i="0" u="none" strike="noStrike" dirty="0">
                        <a:effectLst/>
                        <a:latin typeface="Arial"/>
                      </a:endParaRPr>
                    </a:p>
                  </a:txBody>
                  <a:tcPr marL="9524" marR="9524" marT="9525" marB="0" anchor="b">
                    <a:lnL>
                      <a:noFill/>
                    </a:lnL>
                    <a:lnR>
                      <a:noFill/>
                    </a:lnR>
                    <a:lnT>
                      <a:noFill/>
                    </a:lnT>
                    <a:lnB>
                      <a:noFill/>
                    </a:lnB>
                  </a:tcPr>
                </a:tc>
                <a:tc hMerge="1">
                  <a:txBody>
                    <a:bodyPr/>
                    <a:lstStyle/>
                    <a:p>
                      <a:endParaRPr lang="fi-FI"/>
                    </a:p>
                  </a:txBody>
                  <a:tcPr/>
                </a:tc>
              </a:tr>
              <a:tr h="161925">
                <a:tc gridSpan="2">
                  <a:txBody>
                    <a:bodyPr/>
                    <a:lstStyle/>
                    <a:p>
                      <a:pPr algn="l" fontAlgn="b"/>
                      <a:r>
                        <a:rPr lang="fi-FI" sz="1000" b="0" i="0" u="none" strike="noStrike" dirty="0">
                          <a:effectLst/>
                          <a:latin typeface="Arial"/>
                        </a:rPr>
                        <a:t> CLA =</a:t>
                      </a:r>
                      <a:r>
                        <a:rPr lang="fi-FI" sz="1000" b="0" i="1" u="none" strike="noStrike" dirty="0">
                          <a:effectLst/>
                          <a:latin typeface="Arial"/>
                        </a:rPr>
                        <a:t> </a:t>
                      </a:r>
                      <a:r>
                        <a:rPr lang="fi-FI" sz="1000" b="0" i="1" u="none" strike="noStrike" dirty="0" err="1">
                          <a:effectLst/>
                          <a:latin typeface="Arial"/>
                        </a:rPr>
                        <a:t>Cladosporium</a:t>
                      </a:r>
                      <a:r>
                        <a:rPr lang="fi-FI" sz="1000" b="0" i="1" u="none" strike="noStrike" dirty="0">
                          <a:effectLst/>
                          <a:latin typeface="Arial"/>
                        </a:rPr>
                        <a:t> </a:t>
                      </a:r>
                      <a:endParaRPr lang="fi-FI" sz="1000" b="0" i="0" u="none" strike="noStrike" dirty="0">
                        <a:effectLst/>
                        <a:latin typeface="Arial"/>
                      </a:endParaRPr>
                    </a:p>
                  </a:txBody>
                  <a:tcPr marL="9524" marR="9524" marT="9525" marB="0" anchor="b">
                    <a:lnL>
                      <a:noFill/>
                    </a:lnL>
                    <a:lnR>
                      <a:noFill/>
                    </a:lnR>
                    <a:lnT>
                      <a:noFill/>
                    </a:lnT>
                    <a:lnB>
                      <a:noFill/>
                    </a:lnB>
                  </a:tcPr>
                </a:tc>
                <a:tc hMerge="1">
                  <a:txBody>
                    <a:bodyPr/>
                    <a:lstStyle/>
                    <a:p>
                      <a:endParaRPr lang="fi-FI"/>
                    </a:p>
                  </a:txBody>
                  <a:tcPr/>
                </a:tc>
              </a:tr>
              <a:tr h="161925">
                <a:tc>
                  <a:txBody>
                    <a:bodyPr/>
                    <a:lstStyle/>
                    <a:p>
                      <a:pPr algn="l" fontAlgn="b"/>
                      <a:r>
                        <a:rPr lang="fi-FI" sz="1000" b="0" i="0" u="none" strike="noStrike">
                          <a:effectLst/>
                          <a:latin typeface="Arial"/>
                        </a:rPr>
                        <a:t> EUR =</a:t>
                      </a:r>
                      <a:r>
                        <a:rPr lang="fi-FI" sz="1000" b="0" i="1" u="none" strike="noStrike">
                          <a:effectLst/>
                          <a:latin typeface="Arial"/>
                        </a:rPr>
                        <a:t> Eurotium</a:t>
                      </a:r>
                      <a:endParaRPr lang="fi-FI" sz="1000" b="0" i="0" u="none" strike="noStrike">
                        <a:effectLst/>
                        <a:latin typeface="Arial"/>
                      </a:endParaRPr>
                    </a:p>
                  </a:txBody>
                  <a:tcPr marL="9524" marR="9524" marT="9525" marB="0" anchor="b">
                    <a:lnL>
                      <a:noFill/>
                    </a:lnL>
                    <a:lnR>
                      <a:noFill/>
                    </a:lnR>
                    <a:lnT>
                      <a:noFill/>
                    </a:lnT>
                    <a:lnB>
                      <a:noFill/>
                    </a:lnB>
                  </a:tcPr>
                </a:tc>
                <a:tc>
                  <a:txBody>
                    <a:bodyPr/>
                    <a:lstStyle/>
                    <a:p>
                      <a:pPr algn="l" fontAlgn="b"/>
                      <a:endParaRPr lang="fi-FI" sz="1000" b="0" i="0" u="none" strike="noStrike">
                        <a:effectLst/>
                        <a:latin typeface="Arial"/>
                      </a:endParaRPr>
                    </a:p>
                  </a:txBody>
                  <a:tcPr marL="9524" marR="9524" marT="9525" marB="0" anchor="b">
                    <a:lnL>
                      <a:noFill/>
                    </a:lnL>
                    <a:lnR>
                      <a:noFill/>
                    </a:lnR>
                    <a:lnT>
                      <a:noFill/>
                    </a:lnT>
                    <a:lnB>
                      <a:noFill/>
                    </a:lnB>
                  </a:tcPr>
                </a:tc>
              </a:tr>
              <a:tr h="161925">
                <a:tc gridSpan="2">
                  <a:txBody>
                    <a:bodyPr/>
                    <a:lstStyle/>
                    <a:p>
                      <a:pPr algn="l" fontAlgn="b"/>
                      <a:r>
                        <a:rPr lang="fi-FI" sz="1000" b="0" i="0" u="none" strike="noStrike">
                          <a:effectLst/>
                          <a:latin typeface="Arial"/>
                        </a:rPr>
                        <a:t> GON =</a:t>
                      </a:r>
                      <a:r>
                        <a:rPr lang="fi-FI" sz="1000" b="0" i="1" u="none" strike="noStrike">
                          <a:effectLst/>
                          <a:latin typeface="Arial"/>
                        </a:rPr>
                        <a:t> Gonatorrhodiella </a:t>
                      </a:r>
                      <a:endParaRPr lang="fi-FI" sz="1000" b="0" i="0" u="none" strike="noStrike">
                        <a:effectLst/>
                        <a:latin typeface="Arial"/>
                      </a:endParaRPr>
                    </a:p>
                  </a:txBody>
                  <a:tcPr marL="9524" marR="9524" marT="9525" marB="0" anchor="b">
                    <a:lnL>
                      <a:noFill/>
                    </a:lnL>
                    <a:lnR>
                      <a:noFill/>
                    </a:lnR>
                    <a:lnT>
                      <a:noFill/>
                    </a:lnT>
                    <a:lnB>
                      <a:noFill/>
                    </a:lnB>
                  </a:tcPr>
                </a:tc>
                <a:tc hMerge="1">
                  <a:txBody>
                    <a:bodyPr/>
                    <a:lstStyle/>
                    <a:p>
                      <a:endParaRPr lang="fi-FI"/>
                    </a:p>
                  </a:txBody>
                  <a:tcPr/>
                </a:tc>
              </a:tr>
              <a:tr h="161925">
                <a:tc>
                  <a:txBody>
                    <a:bodyPr/>
                    <a:lstStyle/>
                    <a:p>
                      <a:pPr algn="l" fontAlgn="b"/>
                      <a:r>
                        <a:rPr lang="fi-FI" sz="1000" b="0" i="0" u="none" strike="noStrike" dirty="0">
                          <a:effectLst/>
                          <a:latin typeface="Arial"/>
                        </a:rPr>
                        <a:t> HII = vaaleat hiivat</a:t>
                      </a:r>
                    </a:p>
                  </a:txBody>
                  <a:tcPr marL="9524" marR="9524" marT="9525" marB="0" anchor="b">
                    <a:lnL>
                      <a:noFill/>
                    </a:lnL>
                    <a:lnR>
                      <a:noFill/>
                    </a:lnR>
                    <a:lnT>
                      <a:noFill/>
                    </a:lnT>
                    <a:lnB>
                      <a:noFill/>
                    </a:lnB>
                  </a:tcPr>
                </a:tc>
                <a:tc>
                  <a:txBody>
                    <a:bodyPr/>
                    <a:lstStyle/>
                    <a:p>
                      <a:pPr algn="l" fontAlgn="b"/>
                      <a:endParaRPr lang="fi-FI" sz="1000" b="0" i="0" u="none" strike="noStrike">
                        <a:effectLst/>
                        <a:latin typeface="Arial"/>
                      </a:endParaRPr>
                    </a:p>
                  </a:txBody>
                  <a:tcPr marL="9524" marR="9524" marT="9525" marB="0" anchor="b">
                    <a:lnL>
                      <a:noFill/>
                    </a:lnL>
                    <a:lnR>
                      <a:noFill/>
                    </a:lnR>
                    <a:lnT>
                      <a:noFill/>
                    </a:lnT>
                    <a:lnB>
                      <a:noFill/>
                    </a:lnB>
                  </a:tcPr>
                </a:tc>
              </a:tr>
              <a:tr h="161925">
                <a:tc>
                  <a:txBody>
                    <a:bodyPr/>
                    <a:lstStyle/>
                    <a:p>
                      <a:pPr algn="l" fontAlgn="b"/>
                      <a:r>
                        <a:rPr lang="fi-FI" sz="1000" b="0" i="0" u="none" strike="noStrike">
                          <a:effectLst/>
                          <a:latin typeface="Arial"/>
                        </a:rPr>
                        <a:t> MUC =</a:t>
                      </a:r>
                      <a:r>
                        <a:rPr lang="fi-FI" sz="1000" b="0" i="1" u="none" strike="noStrike">
                          <a:effectLst/>
                          <a:latin typeface="Arial"/>
                        </a:rPr>
                        <a:t> Mucor</a:t>
                      </a:r>
                      <a:endParaRPr lang="fi-FI" sz="1000" b="0" i="0" u="none" strike="noStrike">
                        <a:effectLst/>
                        <a:latin typeface="Arial"/>
                      </a:endParaRPr>
                    </a:p>
                  </a:txBody>
                  <a:tcPr marL="9524" marR="9524" marT="9525" marB="0" anchor="b">
                    <a:lnL>
                      <a:noFill/>
                    </a:lnL>
                    <a:lnR>
                      <a:noFill/>
                    </a:lnR>
                    <a:lnT>
                      <a:noFill/>
                    </a:lnT>
                    <a:lnB>
                      <a:noFill/>
                    </a:lnB>
                  </a:tcPr>
                </a:tc>
                <a:tc>
                  <a:txBody>
                    <a:bodyPr/>
                    <a:lstStyle/>
                    <a:p>
                      <a:pPr algn="l" fontAlgn="b"/>
                      <a:endParaRPr lang="fi-FI" sz="1000" b="0" i="0" u="none" strike="noStrike">
                        <a:effectLst/>
                        <a:latin typeface="Arial"/>
                      </a:endParaRPr>
                    </a:p>
                  </a:txBody>
                  <a:tcPr marL="9524" marR="9524" marT="9525" marB="0" anchor="b">
                    <a:lnL>
                      <a:noFill/>
                    </a:lnL>
                    <a:lnR>
                      <a:noFill/>
                    </a:lnR>
                    <a:lnT>
                      <a:noFill/>
                    </a:lnT>
                    <a:lnB>
                      <a:noFill/>
                    </a:lnB>
                  </a:tcPr>
                </a:tc>
              </a:tr>
              <a:tr h="161925">
                <a:tc gridSpan="2">
                  <a:txBody>
                    <a:bodyPr/>
                    <a:lstStyle/>
                    <a:p>
                      <a:pPr algn="l" fontAlgn="b"/>
                      <a:r>
                        <a:rPr lang="fi-FI" sz="1000" b="0" i="0" u="none" strike="noStrike">
                          <a:effectLst/>
                          <a:latin typeface="Arial"/>
                        </a:rPr>
                        <a:t> MUUT = muut bakteerit</a:t>
                      </a:r>
                    </a:p>
                  </a:txBody>
                  <a:tcPr marL="9524" marR="9524" marT="9525" marB="0" anchor="b">
                    <a:lnL>
                      <a:noFill/>
                    </a:lnL>
                    <a:lnR>
                      <a:noFill/>
                    </a:lnR>
                    <a:lnT>
                      <a:noFill/>
                    </a:lnT>
                    <a:lnB>
                      <a:noFill/>
                    </a:lnB>
                  </a:tcPr>
                </a:tc>
                <a:tc hMerge="1">
                  <a:txBody>
                    <a:bodyPr/>
                    <a:lstStyle/>
                    <a:p>
                      <a:endParaRPr lang="fi-FI"/>
                    </a:p>
                  </a:txBody>
                  <a:tcPr/>
                </a:tc>
              </a:tr>
              <a:tr h="161925">
                <a:tc>
                  <a:txBody>
                    <a:bodyPr/>
                    <a:lstStyle/>
                    <a:p>
                      <a:pPr algn="l" fontAlgn="b"/>
                      <a:r>
                        <a:rPr lang="fi-FI" sz="1000" b="0" i="0" u="none" strike="noStrike">
                          <a:effectLst/>
                          <a:latin typeface="Arial"/>
                        </a:rPr>
                        <a:t> PEN =</a:t>
                      </a:r>
                      <a:r>
                        <a:rPr lang="fi-FI" sz="1000" b="0" i="1" u="none" strike="noStrike">
                          <a:effectLst/>
                          <a:latin typeface="Arial"/>
                        </a:rPr>
                        <a:t> Penicillium</a:t>
                      </a:r>
                      <a:endParaRPr lang="fi-FI" sz="1000" b="0" i="0" u="none" strike="noStrike">
                        <a:effectLst/>
                        <a:latin typeface="Arial"/>
                      </a:endParaRPr>
                    </a:p>
                  </a:txBody>
                  <a:tcPr marL="9524" marR="9524" marT="9525" marB="0" anchor="b">
                    <a:lnL>
                      <a:noFill/>
                    </a:lnL>
                    <a:lnR>
                      <a:noFill/>
                    </a:lnR>
                    <a:lnT>
                      <a:noFill/>
                    </a:lnT>
                    <a:lnB>
                      <a:noFill/>
                    </a:lnB>
                  </a:tcPr>
                </a:tc>
                <a:tc>
                  <a:txBody>
                    <a:bodyPr/>
                    <a:lstStyle/>
                    <a:p>
                      <a:pPr algn="l" fontAlgn="b"/>
                      <a:endParaRPr lang="fi-FI" sz="1000" b="0" i="0" u="none" strike="noStrike">
                        <a:effectLst/>
                        <a:latin typeface="Arial"/>
                      </a:endParaRPr>
                    </a:p>
                  </a:txBody>
                  <a:tcPr marL="9524" marR="9524" marT="9525" marB="0" anchor="b">
                    <a:lnL>
                      <a:noFill/>
                    </a:lnL>
                    <a:lnR>
                      <a:noFill/>
                    </a:lnR>
                    <a:lnT>
                      <a:noFill/>
                    </a:lnT>
                    <a:lnB>
                      <a:noFill/>
                    </a:lnB>
                  </a:tcPr>
                </a:tc>
              </a:tr>
              <a:tr h="161925">
                <a:tc gridSpan="2">
                  <a:txBody>
                    <a:bodyPr/>
                    <a:lstStyle/>
                    <a:p>
                      <a:pPr algn="l" fontAlgn="b"/>
                      <a:r>
                        <a:rPr lang="fi-FI" sz="1000" b="0" i="0" u="none" strike="noStrike" dirty="0">
                          <a:effectLst/>
                          <a:latin typeface="Arial"/>
                        </a:rPr>
                        <a:t> SCO =</a:t>
                      </a:r>
                      <a:r>
                        <a:rPr lang="fi-FI" sz="1000" b="0" i="1" u="none" strike="noStrike" dirty="0">
                          <a:effectLst/>
                          <a:latin typeface="Arial"/>
                        </a:rPr>
                        <a:t> </a:t>
                      </a:r>
                      <a:r>
                        <a:rPr lang="fi-FI" sz="1000" b="0" i="1" u="none" strike="noStrike" dirty="0" err="1">
                          <a:effectLst/>
                          <a:latin typeface="Arial"/>
                        </a:rPr>
                        <a:t>Scopulariopsis</a:t>
                      </a:r>
                      <a:endParaRPr lang="fi-FI" sz="1000" b="0" i="0" u="none" strike="noStrike" dirty="0">
                        <a:effectLst/>
                        <a:latin typeface="Arial"/>
                      </a:endParaRPr>
                    </a:p>
                  </a:txBody>
                  <a:tcPr marL="9524" marR="9524" marT="9525" marB="0" anchor="b">
                    <a:lnL>
                      <a:noFill/>
                    </a:lnL>
                    <a:lnR>
                      <a:noFill/>
                    </a:lnR>
                    <a:lnT>
                      <a:noFill/>
                    </a:lnT>
                    <a:lnB>
                      <a:noFill/>
                    </a:lnB>
                  </a:tcPr>
                </a:tc>
                <a:tc hMerge="1">
                  <a:txBody>
                    <a:bodyPr/>
                    <a:lstStyle/>
                    <a:p>
                      <a:endParaRPr lang="fi-FI"/>
                    </a:p>
                  </a:txBody>
                  <a:tcPr/>
                </a:tc>
              </a:tr>
              <a:tr h="161925">
                <a:tc gridSpan="2">
                  <a:txBody>
                    <a:bodyPr/>
                    <a:lstStyle/>
                    <a:p>
                      <a:pPr algn="l" fontAlgn="b"/>
                      <a:r>
                        <a:rPr lang="fi-FI" sz="1000" b="0" i="0" u="none" strike="noStrike" dirty="0">
                          <a:effectLst/>
                          <a:latin typeface="Arial"/>
                        </a:rPr>
                        <a:t> STE = steriilit eli sienet, </a:t>
                      </a:r>
                      <a:r>
                        <a:rPr lang="fi-FI" sz="1000" b="0" i="0" u="none" strike="noStrike" dirty="0" smtClean="0">
                          <a:effectLst/>
                          <a:latin typeface="Arial"/>
                        </a:rPr>
                        <a:t>jotka </a:t>
                      </a:r>
                      <a:r>
                        <a:rPr lang="fi-FI" sz="1000" b="0" i="0" u="none" strike="noStrike" dirty="0">
                          <a:effectLst/>
                          <a:latin typeface="Arial"/>
                        </a:rPr>
                        <a:t>eivät </a:t>
                      </a:r>
                      <a:r>
                        <a:rPr lang="fi-FI" sz="1000" b="0" i="0" u="none" strike="noStrike" dirty="0" err="1">
                          <a:effectLst/>
                          <a:latin typeface="Arial"/>
                        </a:rPr>
                        <a:t>itiöi</a:t>
                      </a:r>
                      <a:r>
                        <a:rPr lang="fi-FI" sz="1000" b="0" i="0" u="none" strike="noStrike" dirty="0">
                          <a:effectLst/>
                          <a:latin typeface="Arial"/>
                        </a:rPr>
                        <a:t> käytetyllä alustalla</a:t>
                      </a:r>
                    </a:p>
                  </a:txBody>
                  <a:tcPr marL="9524" marR="9524" marT="9525" marB="0" anchor="b">
                    <a:lnL>
                      <a:noFill/>
                    </a:lnL>
                    <a:lnR>
                      <a:noFill/>
                    </a:lnR>
                    <a:lnT>
                      <a:noFill/>
                    </a:lnT>
                    <a:lnB>
                      <a:noFill/>
                    </a:lnB>
                  </a:tcPr>
                </a:tc>
                <a:tc hMerge="1">
                  <a:txBody>
                    <a:bodyPr/>
                    <a:lstStyle/>
                    <a:p>
                      <a:endParaRPr lang="fi-FI"/>
                    </a:p>
                  </a:txBody>
                  <a:tcPr/>
                </a:tc>
              </a:tr>
              <a:tr h="161925">
                <a:tc gridSpan="2">
                  <a:txBody>
                    <a:bodyPr/>
                    <a:lstStyle/>
                    <a:p>
                      <a:pPr algn="l" fontAlgn="b"/>
                      <a:r>
                        <a:rPr lang="fi-FI" sz="1000" b="0" i="0" u="none" strike="noStrike">
                          <a:effectLst/>
                          <a:latin typeface="Arial"/>
                        </a:rPr>
                        <a:t> TUN = tunnistamaton</a:t>
                      </a:r>
                    </a:p>
                  </a:txBody>
                  <a:tcPr marL="9524" marR="9524" marT="9525" marB="0" anchor="b">
                    <a:lnL>
                      <a:noFill/>
                    </a:lnL>
                    <a:lnR>
                      <a:noFill/>
                    </a:lnR>
                    <a:lnT>
                      <a:noFill/>
                    </a:lnT>
                    <a:lnB>
                      <a:noFill/>
                    </a:lnB>
                  </a:tcPr>
                </a:tc>
                <a:tc hMerge="1">
                  <a:txBody>
                    <a:bodyPr/>
                    <a:lstStyle/>
                    <a:p>
                      <a:endParaRPr lang="fi-FI"/>
                    </a:p>
                  </a:txBody>
                  <a:tcPr/>
                </a:tc>
              </a:tr>
              <a:tr h="161925">
                <a:tc>
                  <a:txBody>
                    <a:bodyPr/>
                    <a:lstStyle/>
                    <a:p>
                      <a:pPr algn="l" fontAlgn="b"/>
                      <a:r>
                        <a:rPr lang="fi-FI" sz="1000" b="0" i="0" u="none" strike="noStrike">
                          <a:effectLst/>
                          <a:latin typeface="Arial"/>
                        </a:rPr>
                        <a:t> WAL =</a:t>
                      </a:r>
                      <a:r>
                        <a:rPr lang="fi-FI" sz="1000" b="0" i="1" u="none" strike="noStrike">
                          <a:effectLst/>
                          <a:latin typeface="Arial"/>
                        </a:rPr>
                        <a:t> Wallemia</a:t>
                      </a:r>
                      <a:endParaRPr lang="fi-FI" sz="1000" b="0" i="0" u="none" strike="noStrike">
                        <a:effectLst/>
                        <a:latin typeface="Arial"/>
                      </a:endParaRPr>
                    </a:p>
                  </a:txBody>
                  <a:tcPr marL="9524" marR="9524" marT="9525" marB="0" anchor="b">
                    <a:lnL>
                      <a:noFill/>
                    </a:lnL>
                    <a:lnR>
                      <a:noFill/>
                    </a:lnR>
                    <a:lnT>
                      <a:noFill/>
                    </a:lnT>
                    <a:lnB>
                      <a:noFill/>
                    </a:lnB>
                  </a:tcPr>
                </a:tc>
                <a:tc>
                  <a:txBody>
                    <a:bodyPr/>
                    <a:lstStyle/>
                    <a:p>
                      <a:pPr algn="l" fontAlgn="b"/>
                      <a:endParaRPr lang="fi-FI" sz="1000" b="0" i="0" u="none" strike="noStrike" dirty="0">
                        <a:effectLst/>
                        <a:latin typeface="Arial"/>
                      </a:endParaRPr>
                    </a:p>
                  </a:txBody>
                  <a:tcPr marL="9524" marR="9524" marT="9525" marB="0" anchor="b">
                    <a:lnL>
                      <a:noFill/>
                    </a:lnL>
                    <a:lnR>
                      <a:noFill/>
                    </a:lnR>
                    <a:lnT>
                      <a:noFill/>
                    </a:lnT>
                    <a:lnB>
                      <a:noFill/>
                    </a:lnB>
                  </a:tcPr>
                </a:tc>
              </a:tr>
            </a:tbl>
          </a:graphicData>
        </a:graphic>
      </p:graphicFrame>
      <p:sp>
        <p:nvSpPr>
          <p:cNvPr id="82212" name="Title 1"/>
          <p:cNvSpPr>
            <a:spLocks noGrp="1"/>
          </p:cNvSpPr>
          <p:nvPr>
            <p:ph type="title"/>
          </p:nvPr>
        </p:nvSpPr>
        <p:spPr/>
        <p:txBody>
          <a:bodyPr anchor="b"/>
          <a:lstStyle/>
          <a:p>
            <a:r>
              <a:rPr lang="fi-FI" altLang="fi-FI" sz="2800" dirty="0" smtClean="0"/>
              <a:t>Esimerkki </a:t>
            </a:r>
            <a:r>
              <a:rPr lang="fi-FI" altLang="fi-FI" sz="2800" dirty="0" smtClean="0"/>
              <a:t>1. </a:t>
            </a:r>
            <a:r>
              <a:rPr lang="fi-FI" altLang="fi-FI" sz="2800" dirty="0" smtClean="0"/>
              <a:t>Rakennusmateriaalinäyte</a:t>
            </a:r>
          </a:p>
        </p:txBody>
      </p:sp>
      <p:sp>
        <p:nvSpPr>
          <p:cNvPr id="95526" name="Date Placeholder 5"/>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6979AEAE-97E9-488F-99AB-59496A366E64}"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95524"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95525" name="Slide Number Placeholder 4"/>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CEE4DE7F-2DBC-487B-BE17-B1EED20F5D91}" type="slidenum">
              <a:rPr lang="fi-FI" altLang="fi-FI" sz="1000">
                <a:solidFill>
                  <a:schemeClr val="bg1"/>
                </a:solidFill>
              </a:rPr>
              <a:pPr eaLnBrk="1" hangingPunct="1">
                <a:lnSpc>
                  <a:spcPct val="100000"/>
                </a:lnSpc>
                <a:spcBef>
                  <a:spcPct val="0"/>
                </a:spcBef>
                <a:buClrTx/>
                <a:buFontTx/>
                <a:buNone/>
              </a:pPr>
              <a:t>26</a:t>
            </a:fld>
            <a:endParaRPr lang="fi-FI" altLang="fi-FI" sz="1000">
              <a:solidFill>
                <a:schemeClr val="bg1"/>
              </a:solidFill>
            </a:endParaRPr>
          </a:p>
        </p:txBody>
      </p:sp>
    </p:spTree>
    <p:extLst>
      <p:ext uri="{BB962C8B-B14F-4D97-AF65-F5344CB8AC3E}">
        <p14:creationId xmlns:p14="http://schemas.microsoft.com/office/powerpoint/2010/main" val="4208154133"/>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04518701"/>
              </p:ext>
            </p:extLst>
          </p:nvPr>
        </p:nvGraphicFramePr>
        <p:xfrm>
          <a:off x="323528" y="1268760"/>
          <a:ext cx="7560394" cy="4899372"/>
        </p:xfrm>
        <a:graphic>
          <a:graphicData uri="http://schemas.openxmlformats.org/drawingml/2006/table">
            <a:tbl>
              <a:tblPr/>
              <a:tblGrid>
                <a:gridCol w="1516857"/>
                <a:gridCol w="644962"/>
                <a:gridCol w="871893"/>
                <a:gridCol w="465807"/>
                <a:gridCol w="644962"/>
                <a:gridCol w="871893"/>
                <a:gridCol w="465807"/>
                <a:gridCol w="644962"/>
                <a:gridCol w="871893"/>
                <a:gridCol w="561358"/>
              </a:tblGrid>
              <a:tr h="184501">
                <a:tc gridSpan="10">
                  <a:txBody>
                    <a:bodyPr/>
                    <a:lstStyle/>
                    <a:p>
                      <a:pPr algn="l" fontAlgn="b"/>
                      <a:r>
                        <a:rPr lang="fi-FI" sz="1400" b="1" i="0" u="none" strike="noStrike" dirty="0">
                          <a:effectLst/>
                          <a:latin typeface="Arial"/>
                        </a:rPr>
                        <a:t>Taulukko 1</a:t>
                      </a:r>
                      <a:r>
                        <a:rPr lang="fi-FI" sz="1400" b="0" i="0" u="none" strike="noStrike" dirty="0">
                          <a:effectLst/>
                          <a:latin typeface="Arial"/>
                        </a:rPr>
                        <a:t>. Rakennusmateriaalinäytteissä esiintyneiden </a:t>
                      </a:r>
                      <a:r>
                        <a:rPr lang="fi-FI" sz="1400" b="0" i="0" u="none" strike="noStrike" dirty="0" err="1">
                          <a:effectLst/>
                          <a:latin typeface="Arial"/>
                        </a:rPr>
                        <a:t>mesofiilisten</a:t>
                      </a:r>
                      <a:r>
                        <a:rPr lang="fi-FI" sz="1400" b="0" i="0" u="none" strike="noStrike" dirty="0">
                          <a:effectLst/>
                          <a:latin typeface="Arial"/>
                        </a:rPr>
                        <a:t> sieni-itiöiden ja</a:t>
                      </a:r>
                      <a:endParaRPr lang="fi-FI" sz="1400" b="1" i="0" u="none" strike="noStrike" dirty="0">
                        <a:effectLst/>
                        <a:latin typeface="Arial"/>
                      </a:endParaRPr>
                    </a:p>
                  </a:txBody>
                  <a:tcPr marL="6247" marR="6247" marT="6249" marB="0" anchor="b">
                    <a:lnL>
                      <a:noFill/>
                    </a:lnL>
                    <a:lnR>
                      <a:noFill/>
                    </a:lnR>
                    <a:lnT>
                      <a:noFill/>
                    </a:lnT>
                    <a:lnB>
                      <a:noFill/>
                    </a:lnB>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184501">
                <a:tc gridSpan="5">
                  <a:txBody>
                    <a:bodyPr/>
                    <a:lstStyle/>
                    <a:p>
                      <a:pPr algn="l" fontAlgn="b"/>
                      <a:r>
                        <a:rPr lang="fi-FI" sz="1400" b="0" i="0" u="none" strike="noStrike" dirty="0">
                          <a:effectLst/>
                          <a:latin typeface="Arial"/>
                        </a:rPr>
                        <a:t>bakteerien pitoisuudet (</a:t>
                      </a:r>
                      <a:r>
                        <a:rPr lang="fi-FI" sz="1400" b="0" i="0" u="none" strike="noStrike" dirty="0" err="1">
                          <a:effectLst/>
                          <a:latin typeface="Arial"/>
                        </a:rPr>
                        <a:t>cfu/g</a:t>
                      </a:r>
                      <a:r>
                        <a:rPr lang="fi-FI" sz="1400" b="0" i="0" u="none" strike="noStrike" dirty="0">
                          <a:effectLst/>
                          <a:latin typeface="Arial"/>
                        </a:rPr>
                        <a:t>) sekä </a:t>
                      </a:r>
                      <a:r>
                        <a:rPr lang="fi-FI" sz="1400" b="0" i="0" u="none" strike="noStrike" dirty="0" err="1">
                          <a:effectLst/>
                          <a:latin typeface="Arial"/>
                        </a:rPr>
                        <a:t>sienisuvusto</a:t>
                      </a:r>
                      <a:endParaRPr lang="fi-FI" sz="1400" b="0" i="0" u="none" strike="noStrike" dirty="0">
                        <a:effectLst/>
                        <a:latin typeface="Arial"/>
                      </a:endParaRPr>
                    </a:p>
                  </a:txBody>
                  <a:tcPr marL="6247" marR="6247" marT="6249" marB="0" anchor="b">
                    <a:lnL>
                      <a:noFill/>
                    </a:lnL>
                    <a:lnR>
                      <a:noFill/>
                    </a:lnR>
                    <a:lnT>
                      <a:noFill/>
                    </a:lnT>
                    <a:lnB>
                      <a:noFill/>
                    </a:lnB>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endParaRPr lang="fi-FI" sz="1100" b="0" i="0" u="none" strike="noStrike" dirty="0">
                        <a:effectLst/>
                        <a:latin typeface="Arial"/>
                      </a:endParaRPr>
                    </a:p>
                  </a:txBody>
                  <a:tcPr marL="6247" marR="6247" marT="6249" marB="0" anchor="b">
                    <a:lnL>
                      <a:noFill/>
                    </a:lnL>
                    <a:lnR>
                      <a:noFill/>
                    </a:lnR>
                    <a:lnT w="25400" cap="flat" cmpd="dbl" algn="ctr">
                      <a:noFill/>
                      <a:prstDash val="solid"/>
                      <a:round/>
                      <a:headEnd type="none" w="med" len="med"/>
                      <a:tailEnd type="none" w="med" len="med"/>
                    </a:lnT>
                    <a:lnB>
                      <a:noFill/>
                    </a:lnB>
                    <a:solidFill>
                      <a:schemeClr val="bg1"/>
                    </a:solidFill>
                  </a:tcPr>
                </a:tc>
                <a:tc gridSpan="3">
                  <a:txBody>
                    <a:bodyPr/>
                    <a:lstStyle/>
                    <a:p>
                      <a:pPr algn="l" fontAlgn="b"/>
                      <a:r>
                        <a:rPr lang="fi-FI" sz="1100" b="0" i="0" u="none" strike="noStrike">
                          <a:effectLst/>
                          <a:latin typeface="Arial"/>
                        </a:rPr>
                        <a:t>Mesofiiliset sienet (cfu/g)</a:t>
                      </a:r>
                    </a:p>
                  </a:txBody>
                  <a:tcPr marL="6247" marR="6247" marT="6249"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hMerge="1">
                  <a:txBody>
                    <a:bodyPr/>
                    <a:lstStyle/>
                    <a:p>
                      <a:endParaRPr lang="fi-FI"/>
                    </a:p>
                  </a:txBody>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w="25400" cap="flat" cmpd="dbl" algn="ctr">
                      <a:no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w="25400" cap="flat" cmpd="dbl" algn="ctr">
                      <a:noFill/>
                      <a:prstDash val="solid"/>
                      <a:round/>
                      <a:headEnd type="none" w="med" len="med"/>
                      <a:tailEnd type="none" w="med" len="med"/>
                    </a:lnT>
                    <a:lnB>
                      <a:noFill/>
                    </a:lnB>
                    <a:solidFill>
                      <a:schemeClr val="bg1"/>
                    </a:solidFill>
                  </a:tcPr>
                </a:tc>
                <a:tc gridSpan="3">
                  <a:txBody>
                    <a:bodyPr/>
                    <a:lstStyle/>
                    <a:p>
                      <a:pPr algn="l" fontAlgn="b"/>
                      <a:r>
                        <a:rPr lang="fi-FI" sz="1100" b="0" i="0" u="none" strike="noStrike">
                          <a:effectLst/>
                          <a:latin typeface="Arial"/>
                        </a:rPr>
                        <a:t>Mesofiiliset bakteerit (cfu/g)</a:t>
                      </a:r>
                    </a:p>
                  </a:txBody>
                  <a:tcPr marL="6247" marR="6247" marT="6249" marB="0" anchor="b">
                    <a:lnL>
                      <a:noFill/>
                    </a:lnL>
                    <a:lnR>
                      <a:noFill/>
                    </a:lnR>
                    <a:lnT w="25400" cap="flat" cmpd="dbl" algn="ctr">
                      <a:noFill/>
                      <a:prstDash val="solid"/>
                      <a:round/>
                      <a:headEnd type="none" w="med" len="med"/>
                      <a:tailEnd type="none" w="med" len="med"/>
                    </a:lnT>
                    <a:lnB>
                      <a:noFill/>
                    </a:lnB>
                    <a:solidFill>
                      <a:schemeClr val="bg1"/>
                    </a:solidFill>
                  </a:tcPr>
                </a:tc>
                <a:tc hMerge="1">
                  <a:txBody>
                    <a:bodyPr/>
                    <a:lstStyle/>
                    <a:p>
                      <a:endParaRPr lang="fi-FI"/>
                    </a:p>
                  </a:txBody>
                  <a:tcPr/>
                </a:tc>
                <a:tc hMerge="1">
                  <a:txBody>
                    <a:bodyPr/>
                    <a:lstStyle/>
                    <a:p>
                      <a:endParaRPr lang="fi-FI"/>
                    </a:p>
                  </a:txBody>
                  <a:tcPr/>
                </a:tc>
              </a:tr>
              <a:tr h="146090">
                <a:tc>
                  <a:txBody>
                    <a:bodyPr/>
                    <a:lstStyle/>
                    <a:p>
                      <a:pPr algn="l" fontAlgn="b"/>
                      <a:r>
                        <a:rPr lang="fi-FI" sz="1100" b="0" i="0" u="none" strike="noStrike">
                          <a:effectLst/>
                          <a:latin typeface="Arial"/>
                        </a:rPr>
                        <a:t> </a:t>
                      </a:r>
                    </a:p>
                  </a:txBody>
                  <a:tcPr marL="6247" marR="6247" marT="6249"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2">
                  <a:txBody>
                    <a:bodyPr/>
                    <a:lstStyle/>
                    <a:p>
                      <a:pPr algn="l" fontAlgn="b"/>
                      <a:r>
                        <a:rPr lang="fi-FI" sz="1100" b="0" i="0" u="none" strike="noStrike">
                          <a:effectLst/>
                          <a:latin typeface="Arial"/>
                        </a:rPr>
                        <a:t>2% mallasuutealusta</a:t>
                      </a:r>
                    </a:p>
                  </a:txBody>
                  <a:tcPr marL="6247" marR="6247" marT="6249"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algn="l" fontAlgn="b"/>
                      <a:r>
                        <a:rPr lang="fi-FI" sz="1100" b="0" i="0" u="none" strike="noStrike">
                          <a:effectLst/>
                          <a:latin typeface="Arial"/>
                        </a:rPr>
                        <a:t> </a:t>
                      </a:r>
                    </a:p>
                  </a:txBody>
                  <a:tcPr marL="6247" marR="6247" marT="6249"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2">
                  <a:txBody>
                    <a:bodyPr/>
                    <a:lstStyle/>
                    <a:p>
                      <a:pPr algn="l" fontAlgn="b"/>
                      <a:r>
                        <a:rPr lang="fi-FI" sz="1100" b="0" i="0" u="none" strike="noStrike">
                          <a:effectLst/>
                          <a:latin typeface="Arial"/>
                        </a:rPr>
                        <a:t>DG18-alusta</a:t>
                      </a:r>
                    </a:p>
                  </a:txBody>
                  <a:tcPr marL="6247" marR="6247" marT="6249"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algn="l" fontAlgn="b"/>
                      <a:r>
                        <a:rPr lang="fi-FI" sz="1100" b="0" i="0" u="none" strike="noStrike">
                          <a:effectLst/>
                          <a:latin typeface="Arial"/>
                        </a:rPr>
                        <a:t> </a:t>
                      </a:r>
                    </a:p>
                  </a:txBody>
                  <a:tcPr marL="6247" marR="6247" marT="6249"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2">
                  <a:txBody>
                    <a:bodyPr/>
                    <a:lstStyle/>
                    <a:p>
                      <a:pPr algn="l" fontAlgn="b"/>
                      <a:r>
                        <a:rPr lang="fi-FI" sz="1100" b="0" i="0" u="none" strike="noStrike">
                          <a:effectLst/>
                          <a:latin typeface="Arial"/>
                        </a:rPr>
                        <a:t>THG-alusta</a:t>
                      </a:r>
                    </a:p>
                  </a:txBody>
                  <a:tcPr marL="6247" marR="6247" marT="6249"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algn="l" fontAlgn="b"/>
                      <a:r>
                        <a:rPr lang="fi-FI" sz="1100" b="0" i="0" u="none" strike="noStrike">
                          <a:effectLst/>
                          <a:latin typeface="Arial"/>
                        </a:rPr>
                        <a:t> </a:t>
                      </a:r>
                    </a:p>
                  </a:txBody>
                  <a:tcPr marL="6247" marR="6247" marT="6249"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r>
              <a:tr h="146090">
                <a:tc>
                  <a:txBody>
                    <a:bodyPr/>
                    <a:lstStyle/>
                    <a:p>
                      <a:pPr algn="l" fontAlgn="b"/>
                      <a:endParaRPr lang="fi-FI" sz="1100" b="0" i="0" u="none" strike="noStrike">
                        <a:effectLst/>
                        <a:latin typeface="Arial"/>
                      </a:endParaRPr>
                    </a:p>
                  </a:txBody>
                  <a:tcPr marL="6247" marR="6247" marT="6249"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r>
              <a:tr h="146090">
                <a:tc>
                  <a:txBody>
                    <a:bodyPr/>
                    <a:lstStyle/>
                    <a:p>
                      <a:pPr algn="l" fontAlgn="b"/>
                      <a:r>
                        <a:rPr lang="fi-FI" sz="1100" b="1" i="0" u="none" strike="noStrike">
                          <a:effectLst/>
                          <a:latin typeface="Arial"/>
                        </a:rPr>
                        <a:t>Näyte 1</a:t>
                      </a: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dirty="0">
                          <a:effectLst/>
                          <a:latin typeface="Arial"/>
                        </a:rPr>
                        <a:t>KOK.PIT</a:t>
                      </a:r>
                    </a:p>
                  </a:txBody>
                  <a:tcPr marL="6247" marR="6247" marT="6249" marB="0" anchor="b">
                    <a:lnL>
                      <a:noFill/>
                    </a:lnL>
                    <a:lnR>
                      <a:noFill/>
                    </a:lnR>
                    <a:lnT>
                      <a:noFill/>
                    </a:lnT>
                    <a:lnB>
                      <a:noFill/>
                    </a:lnB>
                    <a:solidFill>
                      <a:srgbClr val="FFC000"/>
                    </a:solidFill>
                  </a:tcPr>
                </a:tc>
                <a:tc>
                  <a:txBody>
                    <a:bodyPr/>
                    <a:lstStyle/>
                    <a:p>
                      <a:pPr algn="r" fontAlgn="b"/>
                      <a:r>
                        <a:rPr lang="fi-FI" sz="1100" b="0" i="0" u="none" strike="noStrike" dirty="0">
                          <a:effectLst/>
                          <a:latin typeface="Arial"/>
                        </a:rPr>
                        <a:t>   42 793</a:t>
                      </a:r>
                    </a:p>
                  </a:txBody>
                  <a:tcPr marL="6247" marR="6247" marT="6249" marB="0" anchor="b">
                    <a:lnL>
                      <a:noFill/>
                    </a:lnL>
                    <a:lnR>
                      <a:noFill/>
                    </a:lnR>
                    <a:lnT>
                      <a:noFill/>
                    </a:lnT>
                    <a:lnB>
                      <a:noFill/>
                    </a:lnB>
                    <a:solidFill>
                      <a:srgbClr val="FFC000"/>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dirty="0">
                          <a:effectLst/>
                          <a:latin typeface="Arial"/>
                        </a:rPr>
                        <a:t>KOK.PIT</a:t>
                      </a:r>
                    </a:p>
                  </a:txBody>
                  <a:tcPr marL="6247" marR="6247" marT="6249" marB="0" anchor="b">
                    <a:lnL>
                      <a:noFill/>
                    </a:lnL>
                    <a:lnR>
                      <a:noFill/>
                    </a:lnR>
                    <a:lnT>
                      <a:noFill/>
                    </a:lnT>
                    <a:lnB>
                      <a:noFill/>
                    </a:lnB>
                    <a:solidFill>
                      <a:srgbClr val="FFC000"/>
                    </a:solidFill>
                  </a:tcPr>
                </a:tc>
                <a:tc>
                  <a:txBody>
                    <a:bodyPr/>
                    <a:lstStyle/>
                    <a:p>
                      <a:pPr algn="r" fontAlgn="b"/>
                      <a:r>
                        <a:rPr lang="fi-FI" sz="1100" b="0" i="0" u="none" strike="noStrike" dirty="0">
                          <a:effectLst/>
                          <a:latin typeface="Arial"/>
                        </a:rPr>
                        <a:t>   59 856</a:t>
                      </a:r>
                    </a:p>
                  </a:txBody>
                  <a:tcPr marL="6247" marR="6247" marT="6249" marB="0" anchor="b">
                    <a:lnL>
                      <a:noFill/>
                    </a:lnL>
                    <a:lnR>
                      <a:noFill/>
                    </a:lnR>
                    <a:lnT>
                      <a:noFill/>
                    </a:lnT>
                    <a:lnB>
                      <a:noFill/>
                    </a:lnB>
                    <a:solidFill>
                      <a:srgbClr val="FFC000"/>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21 818</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a:effectLst/>
                          <a:latin typeface="Arial"/>
                        </a:rPr>
                        <a:t>kellari, kadunpuol.</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a:effectLst/>
                          <a:latin typeface="Arial"/>
                        </a:rPr>
                        <a:t>perusmuuri, </a:t>
                      </a: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STE</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9 009</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STE</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17 552</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a:effectLst/>
                          <a:latin typeface="Arial"/>
                        </a:rPr>
                        <a:t>lasivilla</a:t>
                      </a: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AVER</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33 784</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WAL</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4 050</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dirty="0">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AVER</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38 254</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1" i="0" u="none" strike="noStrike" dirty="0">
                          <a:effectLst/>
                          <a:latin typeface="Arial"/>
                        </a:rPr>
                        <a:t>Näyte 2</a:t>
                      </a: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dirty="0">
                          <a:effectLst/>
                          <a:latin typeface="Arial"/>
                        </a:rPr>
                        <a:t>KOK.PIT</a:t>
                      </a:r>
                    </a:p>
                  </a:txBody>
                  <a:tcPr marL="6247" marR="6247" marT="6249" marB="0" anchor="b">
                    <a:lnL>
                      <a:noFill/>
                    </a:lnL>
                    <a:lnR>
                      <a:noFill/>
                    </a:lnR>
                    <a:lnT>
                      <a:noFill/>
                    </a:lnT>
                    <a:lnB>
                      <a:noFill/>
                    </a:lnB>
                    <a:solidFill>
                      <a:srgbClr val="FFC000"/>
                    </a:solidFill>
                  </a:tcPr>
                </a:tc>
                <a:tc>
                  <a:txBody>
                    <a:bodyPr/>
                    <a:lstStyle/>
                    <a:p>
                      <a:pPr algn="r" fontAlgn="b"/>
                      <a:r>
                        <a:rPr lang="fi-FI" sz="1100" b="0" i="0" u="none" strike="noStrike" dirty="0">
                          <a:effectLst/>
                          <a:latin typeface="Arial"/>
                        </a:rPr>
                        <a:t>   38 704</a:t>
                      </a:r>
                    </a:p>
                  </a:txBody>
                  <a:tcPr marL="6247" marR="6247" marT="6249" marB="0" anchor="b">
                    <a:lnL>
                      <a:noFill/>
                    </a:lnL>
                    <a:lnR>
                      <a:noFill/>
                    </a:lnR>
                    <a:lnT>
                      <a:noFill/>
                    </a:lnT>
                    <a:lnB>
                      <a:noFill/>
                    </a:lnB>
                    <a:solidFill>
                      <a:srgbClr val="FFC000"/>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dirty="0">
                          <a:effectLst/>
                          <a:latin typeface="Arial"/>
                        </a:rPr>
                        <a:t>KOK.PIT</a:t>
                      </a:r>
                    </a:p>
                  </a:txBody>
                  <a:tcPr marL="6247" marR="6247" marT="6249" marB="0" anchor="b">
                    <a:lnL>
                      <a:noFill/>
                    </a:lnL>
                    <a:lnR>
                      <a:noFill/>
                    </a:lnR>
                    <a:lnT>
                      <a:noFill/>
                    </a:lnT>
                    <a:lnB>
                      <a:noFill/>
                    </a:lnB>
                    <a:solidFill>
                      <a:srgbClr val="FFC000"/>
                    </a:solidFill>
                  </a:tcPr>
                </a:tc>
                <a:tc>
                  <a:txBody>
                    <a:bodyPr/>
                    <a:lstStyle/>
                    <a:p>
                      <a:pPr algn="r" fontAlgn="b"/>
                      <a:r>
                        <a:rPr lang="fi-FI" sz="1100" b="0" i="0" u="none" strike="noStrike" dirty="0">
                          <a:effectLst/>
                          <a:latin typeface="Arial"/>
                        </a:rPr>
                        <a:t>   43 243</a:t>
                      </a:r>
                    </a:p>
                  </a:txBody>
                  <a:tcPr marL="6247" marR="6247" marT="6249" marB="0" anchor="b">
                    <a:lnL>
                      <a:noFill/>
                    </a:lnL>
                    <a:lnR>
                      <a:noFill/>
                    </a:lnR>
                    <a:lnT>
                      <a:noFill/>
                    </a:lnT>
                    <a:lnB>
                      <a:noFill/>
                    </a:lnB>
                    <a:solidFill>
                      <a:srgbClr val="FFC000"/>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290 000</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dirty="0">
                          <a:effectLst/>
                          <a:latin typeface="Arial"/>
                        </a:rPr>
                        <a:t>kellari, päätyseinä</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dirty="0">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dirty="0">
                          <a:effectLst/>
                          <a:latin typeface="Arial"/>
                        </a:rPr>
                        <a:t>lasivilla</a:t>
                      </a: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AVER</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38 704</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STE</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450</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dirty="0">
                          <a:effectLst/>
                          <a:latin typeface="Arial"/>
                        </a:rPr>
                        <a:t>AKT</a:t>
                      </a:r>
                    </a:p>
                  </a:txBody>
                  <a:tcPr marL="6247" marR="6247" marT="6249" marB="0" anchor="b">
                    <a:lnL>
                      <a:noFill/>
                    </a:lnL>
                    <a:lnR>
                      <a:noFill/>
                    </a:lnR>
                    <a:lnT>
                      <a:noFill/>
                    </a:lnT>
                    <a:lnB>
                      <a:noFill/>
                    </a:lnB>
                    <a:solidFill>
                      <a:srgbClr val="FFC000"/>
                    </a:solidFill>
                  </a:tcPr>
                </a:tc>
                <a:tc>
                  <a:txBody>
                    <a:bodyPr/>
                    <a:lstStyle/>
                    <a:p>
                      <a:pPr algn="r" fontAlgn="b"/>
                      <a:r>
                        <a:rPr lang="fi-FI" sz="1100" b="0" i="0" u="none" strike="noStrike" dirty="0">
                          <a:effectLst/>
                          <a:latin typeface="Arial"/>
                        </a:rPr>
                        <a:t>   20 000</a:t>
                      </a:r>
                    </a:p>
                  </a:txBody>
                  <a:tcPr marL="6247" marR="6247" marT="6249" marB="0" anchor="b">
                    <a:lnL>
                      <a:noFill/>
                    </a:lnL>
                    <a:lnR>
                      <a:noFill/>
                    </a:lnR>
                    <a:lnT>
                      <a:noFill/>
                    </a:lnT>
                    <a:lnB>
                      <a:noFill/>
                    </a:lnB>
                    <a:solidFill>
                      <a:srgbClr val="FFC000"/>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AVER</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42 793</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MUUT</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270 000</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1" i="0" u="none" strike="noStrike" dirty="0">
                          <a:effectLst/>
                          <a:latin typeface="Arial"/>
                        </a:rPr>
                        <a:t>Näyte 3</a:t>
                      </a: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dirty="0">
                          <a:effectLst/>
                          <a:latin typeface="Arial"/>
                        </a:rPr>
                        <a:t>    909</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455</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dirty="0">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a:effectLst/>
                          <a:latin typeface="Arial"/>
                        </a:rPr>
                        <a:t>oh lattia</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a:effectLst/>
                          <a:latin typeface="Arial"/>
                        </a:rPr>
                        <a:t>lasivillaeriste</a:t>
                      </a: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STE</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909</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alle määritysrajan</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1" i="0" u="none" strike="noStrike" dirty="0">
                          <a:effectLst/>
                          <a:latin typeface="Arial"/>
                        </a:rPr>
                        <a:t>Näyte 4</a:t>
                      </a: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a:effectLst/>
                          <a:latin typeface="Arial"/>
                        </a:rPr>
                        <a:t>oh lattia,</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a:effectLst/>
                          <a:latin typeface="Arial"/>
                        </a:rPr>
                        <a:t>kutterinlastu</a:t>
                      </a: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alle määritysrajan</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alle määritysrajan</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dirty="0">
                        <a:effectLst/>
                        <a:latin typeface="Arial"/>
                      </a:endParaRP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alle määritysrajan</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1" i="0" u="none" strike="noStrike" dirty="0">
                          <a:effectLst/>
                          <a:latin typeface="Arial"/>
                        </a:rPr>
                        <a:t>Näyte 5</a:t>
                      </a: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450</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a:effectLst/>
                          <a:latin typeface="Arial"/>
                        </a:rPr>
                        <a:t>ruokahuone lattia,</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a:effectLst/>
                          <a:latin typeface="Arial"/>
                        </a:rPr>
                        <a:t>kutterinlastu</a:t>
                      </a: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alle määritysrajan</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dirty="0">
                          <a:effectLst/>
                          <a:latin typeface="Arial"/>
                        </a:rPr>
                        <a:t>alle määritysrajan</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1" i="0" u="none" strike="noStrike" dirty="0">
                          <a:effectLst/>
                          <a:latin typeface="Arial"/>
                        </a:rPr>
                        <a:t>Näyte 6</a:t>
                      </a: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dirty="0">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KOK.PIT</a:t>
                      </a:r>
                    </a:p>
                  </a:txBody>
                  <a:tcPr marL="6247" marR="6247" marT="6249"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    450</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dirty="0">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a:effectLst/>
                          <a:latin typeface="Arial"/>
                        </a:rPr>
                        <a:t>keittiön ulkoseinä,</a:t>
                      </a: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dirty="0">
                        <a:effectLst/>
                        <a:latin typeface="Arial"/>
                      </a:endParaRPr>
                    </a:p>
                  </a:txBody>
                  <a:tcPr marL="6247" marR="6247" marT="6249" marB="0" anchor="b">
                    <a:lnL>
                      <a:noFill/>
                    </a:lnL>
                    <a:lnR>
                      <a:noFill/>
                    </a:lnR>
                    <a:lnT>
                      <a:noFill/>
                    </a:lnT>
                    <a:lnB>
                      <a:noFill/>
                    </a:lnB>
                    <a:solidFill>
                      <a:schemeClr val="bg1"/>
                    </a:solidFill>
                  </a:tcPr>
                </a:tc>
              </a:tr>
              <a:tr h="146090">
                <a:tc>
                  <a:txBody>
                    <a:bodyPr/>
                    <a:lstStyle/>
                    <a:p>
                      <a:pPr algn="l" fontAlgn="b"/>
                      <a:r>
                        <a:rPr lang="fi-FI" sz="1100" b="0" i="0" u="none" strike="noStrike">
                          <a:effectLst/>
                          <a:latin typeface="Arial"/>
                        </a:rPr>
                        <a:t>sahanpuru</a:t>
                      </a: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alle määritysrajan</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6247" marR="6247" marT="6249" marB="0" anchor="b">
                    <a:lnL>
                      <a:noFill/>
                    </a:lnL>
                    <a:lnR>
                      <a:noFill/>
                    </a:lnR>
                    <a:lnT>
                      <a:noFill/>
                    </a:lnT>
                    <a:lnB>
                      <a:noFill/>
                    </a:lnB>
                    <a:solidFill>
                      <a:schemeClr val="bg1"/>
                    </a:solidFill>
                  </a:tcPr>
                </a:tc>
                <a:tc gridSpan="2">
                  <a:txBody>
                    <a:bodyPr/>
                    <a:lstStyle/>
                    <a:p>
                      <a:pPr algn="l" fontAlgn="b"/>
                      <a:r>
                        <a:rPr lang="fi-FI" sz="1100" b="0" i="0" u="none" strike="noStrike" dirty="0">
                          <a:effectLst/>
                          <a:latin typeface="Arial"/>
                        </a:rPr>
                        <a:t>alle määritysrajan</a:t>
                      </a:r>
                    </a:p>
                  </a:txBody>
                  <a:tcPr marL="6247" marR="6247" marT="6249"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dirty="0">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dirty="0">
                        <a:effectLst/>
                        <a:latin typeface="Arial"/>
                      </a:endParaRPr>
                    </a:p>
                  </a:txBody>
                  <a:tcPr marL="6247" marR="6247" marT="6249" marB="0" anchor="b">
                    <a:lnL>
                      <a:noFill/>
                    </a:lnL>
                    <a:lnR>
                      <a:noFill/>
                    </a:lnR>
                    <a:lnT>
                      <a:noFill/>
                    </a:lnT>
                    <a:lnB>
                      <a:noFill/>
                    </a:lnB>
                    <a:solidFill>
                      <a:schemeClr val="bg1"/>
                    </a:solidFill>
                  </a:tcPr>
                </a:tc>
                <a:tc>
                  <a:txBody>
                    <a:bodyPr/>
                    <a:lstStyle/>
                    <a:p>
                      <a:pPr algn="r" fontAlgn="b"/>
                      <a:endParaRPr lang="fi-FI" sz="1100" b="0" i="0" u="none" strike="noStrike" dirty="0">
                        <a:effectLst/>
                        <a:latin typeface="Arial"/>
                      </a:endParaRPr>
                    </a:p>
                  </a:txBody>
                  <a:tcPr marL="6247" marR="6247" marT="6249" marB="0" anchor="b">
                    <a:lnL>
                      <a:noFill/>
                    </a:lnL>
                    <a:lnR>
                      <a:noFill/>
                    </a:lnR>
                    <a:lnT>
                      <a:noFill/>
                    </a:lnT>
                    <a:lnB>
                      <a:noFill/>
                    </a:lnB>
                    <a:solidFill>
                      <a:schemeClr val="bg1"/>
                    </a:solidFill>
                  </a:tcPr>
                </a:tc>
                <a:tc>
                  <a:txBody>
                    <a:bodyPr/>
                    <a:lstStyle/>
                    <a:p>
                      <a:pPr algn="l" fontAlgn="b"/>
                      <a:endParaRPr lang="fi-FI" sz="1100" b="0" i="0" u="none" strike="noStrike" dirty="0">
                        <a:effectLst/>
                        <a:latin typeface="Arial"/>
                      </a:endParaRPr>
                    </a:p>
                  </a:txBody>
                  <a:tcPr marL="6247" marR="6247" marT="6249" marB="0" anchor="b">
                    <a:lnL>
                      <a:noFill/>
                    </a:lnL>
                    <a:lnR>
                      <a:noFill/>
                    </a:lnR>
                    <a:lnT>
                      <a:noFill/>
                    </a:lnT>
                    <a:lnB>
                      <a:noFill/>
                    </a:lnB>
                    <a:solidFill>
                      <a:schemeClr val="bg1"/>
                    </a:solidFill>
                  </a:tcPr>
                </a:tc>
              </a:tr>
              <a:tr h="120483">
                <a:tc>
                  <a:txBody>
                    <a:bodyPr/>
                    <a:lstStyle/>
                    <a:p>
                      <a:pPr algn="l" fontAlgn="b"/>
                      <a:r>
                        <a:rPr lang="fi-FI" sz="900" b="0" i="0" u="none" strike="noStrike" dirty="0">
                          <a:effectLst/>
                          <a:latin typeface="Arial"/>
                        </a:rPr>
                        <a:t> </a:t>
                      </a:r>
                    </a:p>
                  </a:txBody>
                  <a:tcPr marL="6247" marR="6247" marT="6249"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fi-FI" sz="900" b="0" i="0" u="none" strike="noStrike">
                          <a:effectLst/>
                          <a:latin typeface="Arial"/>
                        </a:rPr>
                        <a:t> </a:t>
                      </a:r>
                    </a:p>
                  </a:txBody>
                  <a:tcPr marL="6247" marR="6247" marT="6249"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fi-FI" sz="900" b="0" i="0" u="none" strike="noStrike">
                          <a:effectLst/>
                          <a:latin typeface="Arial"/>
                        </a:rPr>
                        <a:t> </a:t>
                      </a:r>
                    </a:p>
                  </a:txBody>
                  <a:tcPr marL="6247" marR="6247" marT="6249"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fi-FI" sz="900" b="0" i="0" u="none" strike="noStrike">
                          <a:effectLst/>
                          <a:latin typeface="Arial"/>
                        </a:rPr>
                        <a:t> </a:t>
                      </a:r>
                    </a:p>
                  </a:txBody>
                  <a:tcPr marL="6247" marR="6247" marT="6249"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fi-FI" sz="900" b="0" i="0" u="none" strike="noStrike">
                          <a:effectLst/>
                          <a:latin typeface="Arial"/>
                        </a:rPr>
                        <a:t> </a:t>
                      </a:r>
                    </a:p>
                  </a:txBody>
                  <a:tcPr marL="6247" marR="6247" marT="6249"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fi-FI" sz="900" b="0" i="0" u="none" strike="noStrike">
                          <a:effectLst/>
                          <a:latin typeface="Arial"/>
                        </a:rPr>
                        <a:t> </a:t>
                      </a:r>
                    </a:p>
                  </a:txBody>
                  <a:tcPr marL="6247" marR="6247" marT="6249"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fi-FI" sz="900" b="0" i="0" u="none" strike="noStrike">
                          <a:effectLst/>
                          <a:latin typeface="Arial"/>
                        </a:rPr>
                        <a:t> </a:t>
                      </a:r>
                    </a:p>
                  </a:txBody>
                  <a:tcPr marL="6247" marR="6247" marT="6249"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fi-FI" sz="900" b="0" i="0" u="none" strike="noStrike">
                          <a:effectLst/>
                          <a:latin typeface="Arial"/>
                        </a:rPr>
                        <a:t> </a:t>
                      </a:r>
                    </a:p>
                  </a:txBody>
                  <a:tcPr marL="6247" marR="6247" marT="6249"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fi-FI" sz="900" b="0" i="0" u="none" strike="noStrike">
                          <a:effectLst/>
                          <a:latin typeface="Arial"/>
                        </a:rPr>
                        <a:t> </a:t>
                      </a:r>
                    </a:p>
                  </a:txBody>
                  <a:tcPr marL="6247" marR="6247" marT="6249"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fi-FI" sz="900" b="0" i="0" u="none" strike="noStrike">
                          <a:effectLst/>
                          <a:latin typeface="Arial"/>
                        </a:rPr>
                        <a:t> </a:t>
                      </a:r>
                    </a:p>
                  </a:txBody>
                  <a:tcPr marL="6247" marR="6247" marT="6249"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r>
              <a:tr h="120991">
                <a:tc gridSpan="4">
                  <a:txBody>
                    <a:bodyPr/>
                    <a:lstStyle/>
                    <a:p>
                      <a:pPr algn="l" fontAlgn="b"/>
                      <a:r>
                        <a:rPr lang="fi-FI" sz="900" b="0" i="0" u="none" strike="noStrike" dirty="0">
                          <a:effectLst/>
                          <a:latin typeface="Arial"/>
                        </a:rPr>
                        <a:t>määritysraja käytetyllä menetelmällä = 450 cfu/g</a:t>
                      </a:r>
                    </a:p>
                  </a:txBody>
                  <a:tcPr marL="6247" marR="6247" marT="6249"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l" fontAlgn="b"/>
                      <a:endParaRPr lang="fi-FI" sz="900" b="0" i="0" u="none" strike="noStrike" dirty="0">
                        <a:effectLst/>
                        <a:latin typeface="Arial"/>
                      </a:endParaRPr>
                    </a:p>
                  </a:txBody>
                  <a:tcPr marL="6247" marR="6247" marT="6249"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r" fontAlgn="b"/>
                      <a:endParaRPr lang="fi-FI" sz="900" b="0" i="0" u="none" strike="noStrike" dirty="0">
                        <a:effectLst/>
                        <a:latin typeface="Arial"/>
                      </a:endParaRPr>
                    </a:p>
                  </a:txBody>
                  <a:tcPr marL="6247" marR="6247" marT="6249"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900" b="0" i="0" u="none" strike="noStrike" dirty="0">
                        <a:effectLst/>
                        <a:latin typeface="Arial"/>
                      </a:endParaRPr>
                    </a:p>
                  </a:txBody>
                  <a:tcPr marL="6247" marR="6247" marT="6249"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900" b="0" i="0" u="none" strike="noStrike" dirty="0">
                        <a:effectLst/>
                        <a:latin typeface="Arial"/>
                      </a:endParaRPr>
                    </a:p>
                  </a:txBody>
                  <a:tcPr marL="6247" marR="6247" marT="6249"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r" fontAlgn="b"/>
                      <a:endParaRPr lang="fi-FI" sz="900" b="0" i="0" u="none" strike="noStrike" dirty="0">
                        <a:effectLst/>
                        <a:latin typeface="Arial"/>
                      </a:endParaRPr>
                    </a:p>
                  </a:txBody>
                  <a:tcPr marL="6247" marR="6247" marT="6249"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900" b="0" i="0" u="none" strike="noStrike" dirty="0">
                        <a:effectLst/>
                        <a:latin typeface="Arial"/>
                      </a:endParaRPr>
                    </a:p>
                  </a:txBody>
                  <a:tcPr marL="6247" marR="6247" marT="6249"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83132372"/>
              </p:ext>
            </p:extLst>
          </p:nvPr>
        </p:nvGraphicFramePr>
        <p:xfrm>
          <a:off x="7686737" y="4149080"/>
          <a:ext cx="1260350" cy="1736910"/>
        </p:xfrm>
        <a:graphic>
          <a:graphicData uri="http://schemas.openxmlformats.org/drawingml/2006/table">
            <a:tbl>
              <a:tblPr/>
              <a:tblGrid>
                <a:gridCol w="1260350"/>
              </a:tblGrid>
              <a:tr h="213842">
                <a:tc>
                  <a:txBody>
                    <a:bodyPr/>
                    <a:lstStyle/>
                    <a:p>
                      <a:pPr algn="l" fontAlgn="b"/>
                      <a:r>
                        <a:rPr lang="fi-FI" sz="1000" b="1" i="0" u="none" strike="noStrike" dirty="0" smtClean="0">
                          <a:effectLst/>
                          <a:latin typeface="Arial"/>
                        </a:rPr>
                        <a:t>KÄYTETYT </a:t>
                      </a:r>
                      <a:r>
                        <a:rPr lang="fi-FI" sz="1000" b="1" i="0" u="none" strike="noStrike" dirty="0">
                          <a:effectLst/>
                          <a:latin typeface="Arial"/>
                        </a:rPr>
                        <a:t>LYHENTEET:</a:t>
                      </a:r>
                    </a:p>
                  </a:txBody>
                  <a:tcPr marL="9522" marR="9522" marT="9528" marB="0" anchor="b">
                    <a:lnL>
                      <a:noFill/>
                    </a:lnL>
                    <a:lnR>
                      <a:noFill/>
                    </a:lnR>
                    <a:lnT>
                      <a:noFill/>
                    </a:lnT>
                    <a:lnB>
                      <a:noFill/>
                    </a:lnB>
                  </a:tcPr>
                </a:tc>
              </a:tr>
              <a:tr h="213842">
                <a:tc>
                  <a:txBody>
                    <a:bodyPr/>
                    <a:lstStyle/>
                    <a:p>
                      <a:pPr algn="l" fontAlgn="b"/>
                      <a:endParaRPr lang="fi-FI" sz="1000" b="0" i="0" u="none" strike="noStrike" dirty="0">
                        <a:effectLst/>
                        <a:latin typeface="Arial"/>
                      </a:endParaRPr>
                    </a:p>
                  </a:txBody>
                  <a:tcPr marL="9522" marR="9522" marT="9528" marB="0" anchor="b">
                    <a:lnL>
                      <a:noFill/>
                    </a:lnL>
                    <a:lnR>
                      <a:noFill/>
                    </a:lnR>
                    <a:lnT>
                      <a:noFill/>
                    </a:lnT>
                    <a:lnB>
                      <a:noFill/>
                    </a:lnB>
                  </a:tcPr>
                </a:tc>
              </a:tr>
              <a:tr h="213842">
                <a:tc>
                  <a:txBody>
                    <a:bodyPr/>
                    <a:lstStyle/>
                    <a:p>
                      <a:pPr algn="l" fontAlgn="b"/>
                      <a:r>
                        <a:rPr lang="fi-FI" sz="1000" b="0" i="0" u="none" strike="noStrike">
                          <a:effectLst/>
                          <a:latin typeface="Arial"/>
                        </a:rPr>
                        <a:t> AKT = aktinomykeetit</a:t>
                      </a:r>
                    </a:p>
                  </a:txBody>
                  <a:tcPr marL="9522" marR="9522" marT="9528" marB="0" anchor="b">
                    <a:lnL>
                      <a:noFill/>
                    </a:lnL>
                    <a:lnR>
                      <a:noFill/>
                    </a:lnR>
                    <a:lnT>
                      <a:noFill/>
                    </a:lnT>
                    <a:lnB>
                      <a:noFill/>
                    </a:lnB>
                  </a:tcPr>
                </a:tc>
              </a:tr>
              <a:tr h="213842">
                <a:tc>
                  <a:txBody>
                    <a:bodyPr/>
                    <a:lstStyle/>
                    <a:p>
                      <a:pPr algn="l" fontAlgn="b"/>
                      <a:r>
                        <a:rPr lang="fi-FI" sz="1000" b="0" i="0" u="none" strike="noStrike" dirty="0">
                          <a:effectLst/>
                          <a:latin typeface="Arial"/>
                        </a:rPr>
                        <a:t> AVER =</a:t>
                      </a:r>
                      <a:r>
                        <a:rPr lang="fi-FI" sz="1000" b="0" i="1" u="none" strike="noStrike" dirty="0">
                          <a:effectLst/>
                          <a:latin typeface="Arial"/>
                        </a:rPr>
                        <a:t> </a:t>
                      </a:r>
                      <a:r>
                        <a:rPr lang="fi-FI" sz="1000" b="0" i="1" u="none" strike="noStrike" dirty="0" err="1">
                          <a:effectLst/>
                          <a:latin typeface="Arial"/>
                        </a:rPr>
                        <a:t>Aspergillus</a:t>
                      </a:r>
                      <a:r>
                        <a:rPr lang="fi-FI" sz="1000" b="0" i="1" u="none" strike="noStrike" dirty="0">
                          <a:effectLst/>
                          <a:latin typeface="Arial"/>
                        </a:rPr>
                        <a:t> </a:t>
                      </a:r>
                      <a:r>
                        <a:rPr lang="fi-FI" sz="1000" b="0" i="1" u="none" strike="noStrike" dirty="0" err="1">
                          <a:effectLst/>
                          <a:latin typeface="Arial"/>
                        </a:rPr>
                        <a:t>versicolor</a:t>
                      </a:r>
                      <a:endParaRPr lang="fi-FI" sz="1000" b="0" i="0" u="none" strike="noStrike" dirty="0">
                        <a:effectLst/>
                        <a:latin typeface="Arial"/>
                      </a:endParaRPr>
                    </a:p>
                  </a:txBody>
                  <a:tcPr marL="9522" marR="9522" marT="9528" marB="0" anchor="b">
                    <a:lnL>
                      <a:noFill/>
                    </a:lnL>
                    <a:lnR>
                      <a:noFill/>
                    </a:lnR>
                    <a:lnT>
                      <a:noFill/>
                    </a:lnT>
                    <a:lnB>
                      <a:noFill/>
                    </a:lnB>
                  </a:tcPr>
                </a:tc>
              </a:tr>
              <a:tr h="415104">
                <a:tc>
                  <a:txBody>
                    <a:bodyPr/>
                    <a:lstStyle/>
                    <a:p>
                      <a:pPr algn="l" fontAlgn="b"/>
                      <a:r>
                        <a:rPr lang="fi-FI" sz="1000" b="0" i="0" u="none" strike="noStrike" dirty="0" smtClean="0">
                          <a:effectLst/>
                          <a:latin typeface="Arial"/>
                        </a:rPr>
                        <a:t>STE </a:t>
                      </a:r>
                      <a:r>
                        <a:rPr lang="fi-FI" sz="1000" b="0" i="0" u="none" strike="noStrike" dirty="0">
                          <a:effectLst/>
                          <a:latin typeface="Arial"/>
                        </a:rPr>
                        <a:t>= steriilit eli sienet, jotka eivät </a:t>
                      </a:r>
                      <a:r>
                        <a:rPr lang="fi-FI" sz="1000" b="0" i="0" u="none" strike="noStrike" dirty="0" err="1">
                          <a:effectLst/>
                          <a:latin typeface="Arial"/>
                        </a:rPr>
                        <a:t>itiöi</a:t>
                      </a:r>
                      <a:r>
                        <a:rPr lang="fi-FI" sz="1000" b="0" i="0" u="none" strike="noStrike" dirty="0">
                          <a:effectLst/>
                          <a:latin typeface="Arial"/>
                        </a:rPr>
                        <a:t> käytetyllä alustalla</a:t>
                      </a:r>
                    </a:p>
                  </a:txBody>
                  <a:tcPr marL="9522" marR="9522" marT="9528" marB="0" anchor="b">
                    <a:lnL>
                      <a:noFill/>
                    </a:lnL>
                    <a:lnR>
                      <a:noFill/>
                    </a:lnR>
                    <a:lnT>
                      <a:noFill/>
                    </a:lnT>
                    <a:lnB>
                      <a:noFill/>
                    </a:lnB>
                  </a:tcPr>
                </a:tc>
              </a:tr>
              <a:tr h="213842">
                <a:tc>
                  <a:txBody>
                    <a:bodyPr/>
                    <a:lstStyle/>
                    <a:p>
                      <a:pPr algn="l" fontAlgn="b"/>
                      <a:r>
                        <a:rPr lang="fi-FI" sz="1000" b="0" i="0" u="none" strike="noStrike" dirty="0">
                          <a:effectLst/>
                          <a:latin typeface="Arial"/>
                        </a:rPr>
                        <a:t> WAL =</a:t>
                      </a:r>
                      <a:r>
                        <a:rPr lang="fi-FI" sz="1000" b="0" i="1" u="none" strike="noStrike" dirty="0">
                          <a:effectLst/>
                          <a:latin typeface="Arial"/>
                        </a:rPr>
                        <a:t> </a:t>
                      </a:r>
                      <a:r>
                        <a:rPr lang="fi-FI" sz="1000" b="0" i="1" u="none" strike="noStrike" dirty="0" err="1">
                          <a:effectLst/>
                          <a:latin typeface="Arial"/>
                        </a:rPr>
                        <a:t>Wallemia</a:t>
                      </a:r>
                      <a:endParaRPr lang="fi-FI" sz="1000" b="0" i="0" u="none" strike="noStrike" dirty="0">
                        <a:effectLst/>
                        <a:latin typeface="Arial"/>
                      </a:endParaRPr>
                    </a:p>
                  </a:txBody>
                  <a:tcPr marL="9522" marR="9522" marT="9528" marB="0" anchor="b">
                    <a:lnL>
                      <a:noFill/>
                    </a:lnL>
                    <a:lnR>
                      <a:noFill/>
                    </a:lnR>
                    <a:lnT>
                      <a:noFill/>
                    </a:lnT>
                    <a:lnB>
                      <a:noFill/>
                    </a:lnB>
                  </a:tcPr>
                </a:tc>
              </a:tr>
            </a:tbl>
          </a:graphicData>
        </a:graphic>
      </p:graphicFrame>
      <p:sp>
        <p:nvSpPr>
          <p:cNvPr id="4" name="Otsikko 3"/>
          <p:cNvSpPr>
            <a:spLocks noGrp="1"/>
          </p:cNvSpPr>
          <p:nvPr>
            <p:ph type="title"/>
          </p:nvPr>
        </p:nvSpPr>
        <p:spPr>
          <a:xfrm>
            <a:off x="827088" y="333376"/>
            <a:ext cx="7993062" cy="1079500"/>
          </a:xfrm>
        </p:spPr>
        <p:txBody>
          <a:bodyPr anchor="ctr">
            <a:normAutofit/>
          </a:bodyPr>
          <a:lstStyle/>
          <a:p>
            <a:r>
              <a:rPr lang="fi-FI" sz="2800" kern="0" dirty="0"/>
              <a:t>Esimerkki</a:t>
            </a:r>
            <a:r>
              <a:rPr lang="fi-FI" sz="3200" kern="0" dirty="0"/>
              <a:t> </a:t>
            </a:r>
            <a:r>
              <a:rPr lang="fi-FI" sz="3200" kern="0" dirty="0" smtClean="0"/>
              <a:t>2. Rakennusmateriaalinäyte</a:t>
            </a:r>
            <a:endParaRPr lang="fi-FI" dirty="0"/>
          </a:p>
        </p:txBody>
      </p:sp>
      <p:sp>
        <p:nvSpPr>
          <p:cNvPr id="97616" name="Date Placeholder 4"/>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54BBE291-4A8D-4794-A38D-E03700B8CF95}"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97614"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97615"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64A45861-E188-436A-A178-870F22ECA8FE}" type="slidenum">
              <a:rPr lang="fi-FI" altLang="fi-FI" sz="1000">
                <a:solidFill>
                  <a:schemeClr val="bg1"/>
                </a:solidFill>
              </a:rPr>
              <a:pPr eaLnBrk="1" hangingPunct="1">
                <a:lnSpc>
                  <a:spcPct val="100000"/>
                </a:lnSpc>
                <a:spcBef>
                  <a:spcPct val="0"/>
                </a:spcBef>
                <a:buClrTx/>
                <a:buFontTx/>
                <a:buNone/>
              </a:pPr>
              <a:t>27</a:t>
            </a:fld>
            <a:endParaRPr lang="fi-FI" altLang="fi-FI" sz="1000">
              <a:solidFill>
                <a:schemeClr val="bg1"/>
              </a:solidFill>
            </a:endParaRPr>
          </a:p>
        </p:txBody>
      </p:sp>
      <p:sp>
        <p:nvSpPr>
          <p:cNvPr id="8" name="Title 1"/>
          <p:cNvSpPr txBox="1">
            <a:spLocks/>
          </p:cNvSpPr>
          <p:nvPr/>
        </p:nvSpPr>
        <p:spPr>
          <a:xfrm>
            <a:off x="468313" y="331788"/>
            <a:ext cx="8207375" cy="649287"/>
          </a:xfrm>
          <a:prstGeom prst="rect">
            <a:avLst/>
          </a:prstGeom>
        </p:spPr>
        <p:txBody>
          <a:bodyPr/>
          <a:lstStyle>
            <a:lvl1pPr algn="l" rtl="0" eaLnBrk="0" fontAlgn="base" hangingPunct="0">
              <a:lnSpc>
                <a:spcPct val="85000"/>
              </a:lnSpc>
              <a:spcBef>
                <a:spcPct val="0"/>
              </a:spcBef>
              <a:spcAft>
                <a:spcPct val="0"/>
              </a:spcAft>
              <a:defRPr sz="3400" b="1">
                <a:solidFill>
                  <a:schemeClr val="accent1"/>
                </a:solidFill>
                <a:latin typeface="+mj-lt"/>
                <a:ea typeface="+mj-ea"/>
                <a:cs typeface="+mj-cs"/>
              </a:defRPr>
            </a:lvl1pPr>
            <a:lvl2pPr algn="l" rtl="0" eaLnBrk="0" fontAlgn="base" hangingPunct="0">
              <a:lnSpc>
                <a:spcPct val="85000"/>
              </a:lnSpc>
              <a:spcBef>
                <a:spcPct val="0"/>
              </a:spcBef>
              <a:spcAft>
                <a:spcPct val="0"/>
              </a:spcAft>
              <a:defRPr sz="3400" b="1">
                <a:solidFill>
                  <a:schemeClr val="accent1"/>
                </a:solidFill>
                <a:latin typeface="Arial" charset="0"/>
              </a:defRPr>
            </a:lvl2pPr>
            <a:lvl3pPr algn="l" rtl="0" eaLnBrk="0" fontAlgn="base" hangingPunct="0">
              <a:lnSpc>
                <a:spcPct val="85000"/>
              </a:lnSpc>
              <a:spcBef>
                <a:spcPct val="0"/>
              </a:spcBef>
              <a:spcAft>
                <a:spcPct val="0"/>
              </a:spcAft>
              <a:defRPr sz="3400" b="1">
                <a:solidFill>
                  <a:schemeClr val="accent1"/>
                </a:solidFill>
                <a:latin typeface="Arial" charset="0"/>
              </a:defRPr>
            </a:lvl3pPr>
            <a:lvl4pPr algn="l" rtl="0" eaLnBrk="0" fontAlgn="base" hangingPunct="0">
              <a:lnSpc>
                <a:spcPct val="85000"/>
              </a:lnSpc>
              <a:spcBef>
                <a:spcPct val="0"/>
              </a:spcBef>
              <a:spcAft>
                <a:spcPct val="0"/>
              </a:spcAft>
              <a:defRPr sz="3400" b="1">
                <a:solidFill>
                  <a:schemeClr val="accent1"/>
                </a:solidFill>
                <a:latin typeface="Arial" charset="0"/>
              </a:defRPr>
            </a:lvl4pPr>
            <a:lvl5pPr algn="l" rtl="0" eaLnBrk="0" fontAlgn="base" hangingPunct="0">
              <a:lnSpc>
                <a:spcPct val="85000"/>
              </a:lnSpc>
              <a:spcBef>
                <a:spcPct val="0"/>
              </a:spcBef>
              <a:spcAft>
                <a:spcPct val="0"/>
              </a:spcAft>
              <a:defRPr sz="3400" b="1">
                <a:solidFill>
                  <a:schemeClr val="accent1"/>
                </a:solidFill>
                <a:latin typeface="Arial" charset="0"/>
              </a:defRPr>
            </a:lvl5pPr>
            <a:lvl6pPr marL="457200" algn="l" rtl="0" fontAlgn="base">
              <a:lnSpc>
                <a:spcPct val="85000"/>
              </a:lnSpc>
              <a:spcBef>
                <a:spcPct val="0"/>
              </a:spcBef>
              <a:spcAft>
                <a:spcPct val="0"/>
              </a:spcAft>
              <a:defRPr sz="3400" b="1">
                <a:solidFill>
                  <a:schemeClr val="accent1"/>
                </a:solidFill>
                <a:latin typeface="Arial" charset="0"/>
              </a:defRPr>
            </a:lvl6pPr>
            <a:lvl7pPr marL="914400" algn="l" rtl="0" fontAlgn="base">
              <a:lnSpc>
                <a:spcPct val="85000"/>
              </a:lnSpc>
              <a:spcBef>
                <a:spcPct val="0"/>
              </a:spcBef>
              <a:spcAft>
                <a:spcPct val="0"/>
              </a:spcAft>
              <a:defRPr sz="3400" b="1">
                <a:solidFill>
                  <a:schemeClr val="accent1"/>
                </a:solidFill>
                <a:latin typeface="Arial" charset="0"/>
              </a:defRPr>
            </a:lvl7pPr>
            <a:lvl8pPr marL="1371600" algn="l" rtl="0" fontAlgn="base">
              <a:lnSpc>
                <a:spcPct val="85000"/>
              </a:lnSpc>
              <a:spcBef>
                <a:spcPct val="0"/>
              </a:spcBef>
              <a:spcAft>
                <a:spcPct val="0"/>
              </a:spcAft>
              <a:defRPr sz="3400" b="1">
                <a:solidFill>
                  <a:schemeClr val="accent1"/>
                </a:solidFill>
                <a:latin typeface="Arial" charset="0"/>
              </a:defRPr>
            </a:lvl8pPr>
            <a:lvl9pPr marL="1828800" algn="l" rtl="0" fontAlgn="base">
              <a:lnSpc>
                <a:spcPct val="85000"/>
              </a:lnSpc>
              <a:spcBef>
                <a:spcPct val="0"/>
              </a:spcBef>
              <a:spcAft>
                <a:spcPct val="0"/>
              </a:spcAft>
              <a:defRPr sz="3400" b="1">
                <a:solidFill>
                  <a:schemeClr val="accent1"/>
                </a:solidFill>
                <a:latin typeface="Arial" charset="0"/>
              </a:defRPr>
            </a:lvl9pPr>
          </a:lstStyle>
          <a:p>
            <a:pPr>
              <a:defRPr/>
            </a:pPr>
            <a:endParaRPr lang="fi-FI" sz="2800" kern="0" dirty="0">
              <a:solidFill>
                <a:srgbClr val="519B2F"/>
              </a:solidFill>
            </a:endParaRPr>
          </a:p>
        </p:txBody>
      </p:sp>
    </p:spTree>
    <p:extLst>
      <p:ext uri="{BB962C8B-B14F-4D97-AF65-F5344CB8AC3E}">
        <p14:creationId xmlns:p14="http://schemas.microsoft.com/office/powerpoint/2010/main" val="3346964785"/>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Suoraviljely</a:t>
            </a:r>
            <a:endParaRPr lang="fi-FI" dirty="0"/>
          </a:p>
        </p:txBody>
      </p:sp>
      <p:sp>
        <p:nvSpPr>
          <p:cNvPr id="3" name="Content Placeholder 2"/>
          <p:cNvSpPr>
            <a:spLocks noGrp="1"/>
          </p:cNvSpPr>
          <p:nvPr>
            <p:ph idx="1"/>
          </p:nvPr>
        </p:nvSpPr>
        <p:spPr/>
        <p:txBody>
          <a:bodyPr>
            <a:normAutofit fontScale="92500" lnSpcReduction="10000"/>
          </a:bodyPr>
          <a:lstStyle/>
          <a:p>
            <a:r>
              <a:rPr lang="fi-FI" dirty="0"/>
              <a:t>Suoraviljelymenetelmän tulokset ilmoitetaan käyttäen + </a:t>
            </a:r>
            <a:r>
              <a:rPr lang="fi-FI" dirty="0" smtClean="0"/>
              <a:t>/-asteikkoa:</a:t>
            </a:r>
            <a:endParaRPr lang="fi-FI" dirty="0"/>
          </a:p>
          <a:p>
            <a:pPr lvl="1"/>
            <a:r>
              <a:rPr lang="fi-FI" dirty="0" smtClean="0"/>
              <a:t>- = </a:t>
            </a:r>
            <a:r>
              <a:rPr lang="fi-FI" dirty="0"/>
              <a:t>ei mikrobeja</a:t>
            </a:r>
          </a:p>
          <a:p>
            <a:pPr lvl="1"/>
            <a:r>
              <a:rPr lang="fi-FI" dirty="0" smtClean="0"/>
              <a:t>+ = </a:t>
            </a:r>
            <a:r>
              <a:rPr lang="fi-FI" dirty="0"/>
              <a:t>1-19 pesäkettä (niukasti mikrobeja)</a:t>
            </a:r>
          </a:p>
          <a:p>
            <a:pPr lvl="1"/>
            <a:r>
              <a:rPr lang="fi-FI" dirty="0" smtClean="0"/>
              <a:t>++ = </a:t>
            </a:r>
            <a:r>
              <a:rPr lang="fi-FI" dirty="0"/>
              <a:t>20-49 pesäkettä (kohtalaisesti mikrobeja)</a:t>
            </a:r>
          </a:p>
          <a:p>
            <a:pPr lvl="1"/>
            <a:r>
              <a:rPr lang="fi-FI" dirty="0" smtClean="0"/>
              <a:t>+++ = </a:t>
            </a:r>
            <a:r>
              <a:rPr lang="fi-FI" dirty="0"/>
              <a:t>50-199 pesäkettä (runsaasti mikrobeja)</a:t>
            </a:r>
          </a:p>
          <a:p>
            <a:pPr lvl="1"/>
            <a:r>
              <a:rPr lang="fi-FI" dirty="0" smtClean="0"/>
              <a:t>++++ ≥ </a:t>
            </a:r>
            <a:r>
              <a:rPr lang="fi-FI" dirty="0"/>
              <a:t>200 </a:t>
            </a:r>
            <a:r>
              <a:rPr lang="fi-FI" dirty="0" smtClean="0"/>
              <a:t>pesäkettä </a:t>
            </a:r>
            <a:r>
              <a:rPr lang="fi-FI" dirty="0"/>
              <a:t>(erittäin runsaasti mikrobeja</a:t>
            </a:r>
            <a:r>
              <a:rPr lang="fi-FI" dirty="0" smtClean="0"/>
              <a:t>)</a:t>
            </a:r>
          </a:p>
          <a:p>
            <a:pPr lvl="1"/>
            <a:r>
              <a:rPr lang="fi-FI" dirty="0" smtClean="0"/>
              <a:t>Jos </a:t>
            </a:r>
            <a:r>
              <a:rPr lang="fi-FI" dirty="0"/>
              <a:t>sienten </a:t>
            </a:r>
            <a:r>
              <a:rPr lang="fi-FI" dirty="0" smtClean="0"/>
              <a:t>ja </a:t>
            </a:r>
            <a:r>
              <a:rPr lang="fi-FI" dirty="0" err="1"/>
              <a:t>aktinomykeettien</a:t>
            </a:r>
            <a:r>
              <a:rPr lang="fi-FI" dirty="0"/>
              <a:t> kokonaismäärät ovat </a:t>
            </a:r>
            <a:r>
              <a:rPr lang="fi-FI" dirty="0" smtClean="0"/>
              <a:t>pieniä (-/+/++), ilmoitetaan </a:t>
            </a:r>
            <a:r>
              <a:rPr lang="fi-FI" dirty="0"/>
              <a:t>kosteusvaurioindikaattorien </a:t>
            </a:r>
            <a:r>
              <a:rPr lang="fi-FI" dirty="0" smtClean="0"/>
              <a:t>pesäkemäärä</a:t>
            </a:r>
          </a:p>
          <a:p>
            <a:r>
              <a:rPr lang="fi-FI" dirty="0" smtClean="0"/>
              <a:t>Tulkinta:</a:t>
            </a:r>
            <a:endParaRPr lang="fi-FI" dirty="0"/>
          </a:p>
          <a:p>
            <a:pPr lvl="1"/>
            <a:r>
              <a:rPr lang="fi-FI" dirty="0"/>
              <a:t>Rakennusmateriaalissa </a:t>
            </a:r>
            <a:r>
              <a:rPr lang="fi-FI" b="1" dirty="0"/>
              <a:t>voidaan katsoa esiintyvän </a:t>
            </a:r>
            <a:r>
              <a:rPr lang="fi-FI" b="1" dirty="0" smtClean="0"/>
              <a:t>mikrobikasvustoa</a:t>
            </a:r>
            <a:r>
              <a:rPr lang="fi-FI" dirty="0" smtClean="0"/>
              <a:t> kun näytteessä havaitaan </a:t>
            </a:r>
            <a:r>
              <a:rPr lang="fi-FI" dirty="0"/>
              <a:t>elinkykyisiä sieni-itiöitä ja/tai </a:t>
            </a:r>
            <a:r>
              <a:rPr lang="fi-FI" dirty="0" err="1"/>
              <a:t>aktinomykeettejä</a:t>
            </a:r>
            <a:r>
              <a:rPr lang="fi-FI" dirty="0"/>
              <a:t> runsaasti </a:t>
            </a:r>
            <a:r>
              <a:rPr lang="fi-FI" dirty="0" smtClean="0"/>
              <a:t>(+++/++++)</a:t>
            </a:r>
          </a:p>
          <a:p>
            <a:pPr lvl="1"/>
            <a:r>
              <a:rPr lang="fi-FI" dirty="0" smtClean="0"/>
              <a:t>Suoraviljelyn </a:t>
            </a:r>
            <a:r>
              <a:rPr lang="fi-FI" dirty="0"/>
              <a:t>tulokset </a:t>
            </a:r>
            <a:r>
              <a:rPr lang="fi-FI" b="1" dirty="0"/>
              <a:t>voivat viitata mikrobikasvustoon</a:t>
            </a:r>
            <a:r>
              <a:rPr lang="fi-FI" dirty="0"/>
              <a:t> silloin, kun mikrobeja on kohtalaisesti tai niukasti, mutta lajistossa </a:t>
            </a:r>
            <a:r>
              <a:rPr lang="fi-FI" dirty="0" smtClean="0"/>
              <a:t>on kosteusvaurioindikaattoreita</a:t>
            </a:r>
            <a:endParaRPr lang="fi-FI" dirty="0"/>
          </a:p>
        </p:txBody>
      </p:sp>
    </p:spTree>
    <p:extLst>
      <p:ext uri="{BB962C8B-B14F-4D97-AF65-F5344CB8AC3E}">
        <p14:creationId xmlns:p14="http://schemas.microsoft.com/office/powerpoint/2010/main" val="1823098670"/>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buClr>
                <a:srgbClr val="A3D47B"/>
              </a:buClr>
            </a:pPr>
            <a:r>
              <a:rPr lang="en-US" altLang="fi-FI" sz="2800" smtClean="0"/>
              <a:t>Pintanäytteen</a:t>
            </a:r>
            <a:r>
              <a:rPr lang="en-US" altLang="fi-FI" sz="2800" dirty="0" smtClean="0"/>
              <a:t> </a:t>
            </a:r>
            <a:r>
              <a:rPr lang="en-US" altLang="fi-FI" sz="2800" dirty="0" err="1" smtClean="0"/>
              <a:t>tulosten</a:t>
            </a:r>
            <a:r>
              <a:rPr lang="en-US" altLang="fi-FI" sz="2800" dirty="0" smtClean="0"/>
              <a:t> </a:t>
            </a:r>
            <a:r>
              <a:rPr lang="en-US" altLang="fi-FI" sz="2800" dirty="0" err="1" smtClean="0"/>
              <a:t>tulkinta</a:t>
            </a:r>
            <a:endParaRPr lang="en-US" altLang="fi-FI" sz="2800" dirty="0" smtClean="0"/>
          </a:p>
        </p:txBody>
      </p:sp>
      <p:sp>
        <p:nvSpPr>
          <p:cNvPr id="76803" name="Rectangle 3"/>
          <p:cNvSpPr>
            <a:spLocks noGrp="1" noChangeArrowheads="1"/>
          </p:cNvSpPr>
          <p:nvPr>
            <p:ph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fi-FI" dirty="0" err="1"/>
              <a:t>A</a:t>
            </a:r>
            <a:r>
              <a:rPr lang="en-US" altLang="fi-FI" dirty="0" err="1" smtClean="0"/>
              <a:t>ina</a:t>
            </a:r>
            <a:r>
              <a:rPr lang="en-US" altLang="fi-FI" dirty="0" smtClean="0"/>
              <a:t> </a:t>
            </a:r>
            <a:r>
              <a:rPr lang="en-US" altLang="fi-FI" dirty="0" err="1" smtClean="0"/>
              <a:t>vaurio</a:t>
            </a:r>
            <a:r>
              <a:rPr lang="en-US" altLang="fi-FI" dirty="0" smtClean="0"/>
              <a:t>- vs. </a:t>
            </a:r>
            <a:r>
              <a:rPr lang="en-US" altLang="fi-FI" dirty="0" err="1" smtClean="0"/>
              <a:t>vertailupinta</a:t>
            </a:r>
            <a:endParaRPr lang="en-US" altLang="fi-FI" dirty="0" smtClean="0"/>
          </a:p>
          <a:p>
            <a:pPr eaLnBrk="1" hangingPunct="1"/>
            <a:r>
              <a:rPr lang="en-US" altLang="fi-FI" dirty="0" err="1"/>
              <a:t>K</a:t>
            </a:r>
            <a:r>
              <a:rPr lang="en-US" altLang="fi-FI" dirty="0" err="1" smtClean="0"/>
              <a:t>uivilla</a:t>
            </a:r>
            <a:r>
              <a:rPr lang="en-US" altLang="fi-FI" dirty="0" smtClean="0"/>
              <a:t>, </a:t>
            </a:r>
            <a:r>
              <a:rPr lang="en-US" altLang="fi-FI" dirty="0" err="1" smtClean="0"/>
              <a:t>vauriottomilla</a:t>
            </a:r>
            <a:r>
              <a:rPr lang="en-US" altLang="fi-FI" dirty="0" smtClean="0"/>
              <a:t> </a:t>
            </a:r>
            <a:r>
              <a:rPr lang="en-US" altLang="fi-FI" dirty="0" err="1" smtClean="0"/>
              <a:t>pinnoilla</a:t>
            </a:r>
            <a:r>
              <a:rPr lang="en-US" altLang="fi-FI" dirty="0" smtClean="0"/>
              <a:t> </a:t>
            </a:r>
            <a:r>
              <a:rPr lang="en-US" altLang="fi-FI" dirty="0" err="1" smtClean="0"/>
              <a:t>pitoisuus</a:t>
            </a:r>
            <a:r>
              <a:rPr lang="en-US" altLang="fi-FI" dirty="0" smtClean="0"/>
              <a:t> </a:t>
            </a:r>
            <a:r>
              <a:rPr lang="en-US" altLang="fi-FI" dirty="0" err="1" smtClean="0"/>
              <a:t>yleensä</a:t>
            </a:r>
            <a:r>
              <a:rPr lang="en-US" altLang="fi-FI" dirty="0" smtClean="0"/>
              <a:t> &lt;10 </a:t>
            </a:r>
            <a:r>
              <a:rPr lang="en-US" altLang="fi-FI" dirty="0" err="1" smtClean="0"/>
              <a:t>cfu</a:t>
            </a:r>
            <a:r>
              <a:rPr lang="en-US" altLang="fi-FI" dirty="0" smtClean="0"/>
              <a:t>/cm</a:t>
            </a:r>
            <a:r>
              <a:rPr lang="en-US" altLang="fi-FI" baseline="30000" dirty="0" smtClean="0"/>
              <a:t>2</a:t>
            </a:r>
            <a:endParaRPr lang="en-US" altLang="fi-FI" dirty="0" smtClean="0"/>
          </a:p>
          <a:p>
            <a:pPr eaLnBrk="1" hangingPunct="1">
              <a:lnSpc>
                <a:spcPct val="100000"/>
              </a:lnSpc>
            </a:pPr>
            <a:r>
              <a:rPr lang="en-US" altLang="fi-FI" dirty="0"/>
              <a:t>J</a:t>
            </a:r>
            <a:r>
              <a:rPr lang="en-US" altLang="fi-FI" dirty="0" smtClean="0"/>
              <a:t>os </a:t>
            </a:r>
            <a:r>
              <a:rPr lang="en-US" altLang="fi-FI" dirty="0" err="1" smtClean="0"/>
              <a:t>sieni-itiöpitoisuus</a:t>
            </a:r>
            <a:r>
              <a:rPr lang="en-US" altLang="fi-FI" dirty="0" smtClean="0"/>
              <a:t> &gt;1000 </a:t>
            </a:r>
            <a:r>
              <a:rPr lang="en-US" altLang="fi-FI" dirty="0" err="1" smtClean="0"/>
              <a:t>cfu</a:t>
            </a:r>
            <a:r>
              <a:rPr lang="en-US" altLang="fi-FI" dirty="0" smtClean="0"/>
              <a:t>/cm</a:t>
            </a:r>
            <a:r>
              <a:rPr lang="en-US" altLang="fi-FI" baseline="30000" dirty="0" smtClean="0"/>
              <a:t>2</a:t>
            </a:r>
            <a:r>
              <a:rPr lang="en-US" altLang="fi-FI" dirty="0" smtClean="0"/>
              <a:t> ja </a:t>
            </a:r>
            <a:r>
              <a:rPr lang="en-US" altLang="fi-FI" dirty="0" err="1" smtClean="0"/>
              <a:t>vauriopinnan</a:t>
            </a:r>
            <a:r>
              <a:rPr lang="en-US" altLang="fi-FI" dirty="0" smtClean="0"/>
              <a:t> </a:t>
            </a:r>
            <a:r>
              <a:rPr lang="en-US" altLang="fi-FI" dirty="0" err="1" smtClean="0"/>
              <a:t>pitoisuus</a:t>
            </a:r>
            <a:r>
              <a:rPr lang="en-US" altLang="fi-FI" dirty="0" smtClean="0"/>
              <a:t> </a:t>
            </a:r>
            <a:r>
              <a:rPr lang="en-US" altLang="fi-FI" dirty="0" err="1" smtClean="0"/>
              <a:t>vähintään</a:t>
            </a:r>
            <a:r>
              <a:rPr lang="en-US" altLang="fi-FI" dirty="0" smtClean="0"/>
              <a:t> 100x &gt; </a:t>
            </a:r>
            <a:r>
              <a:rPr lang="en-US" altLang="fi-FI" dirty="0" err="1" smtClean="0"/>
              <a:t>kuin</a:t>
            </a:r>
            <a:r>
              <a:rPr lang="en-US" altLang="fi-FI" dirty="0" smtClean="0"/>
              <a:t> </a:t>
            </a:r>
            <a:r>
              <a:rPr lang="en-US" altLang="fi-FI" dirty="0" err="1" smtClean="0"/>
              <a:t>vertailupinnan</a:t>
            </a:r>
            <a:r>
              <a:rPr lang="en-US" altLang="fi-FI" dirty="0" smtClean="0"/>
              <a:t> </a:t>
            </a:r>
            <a:r>
              <a:rPr lang="en-US" altLang="fi-FI" dirty="0" err="1" smtClean="0"/>
              <a:t>pitoisuus</a:t>
            </a:r>
            <a:r>
              <a:rPr lang="en-US" altLang="fi-FI" dirty="0" smtClean="0"/>
              <a:t> </a:t>
            </a:r>
            <a:r>
              <a:rPr lang="en-US" altLang="fi-FI" dirty="0" smtClean="0">
                <a:cs typeface="Times New Roman" panose="02020603050405020304" pitchFamily="18" charset="0"/>
              </a:rPr>
              <a:t>→</a:t>
            </a:r>
            <a:r>
              <a:rPr lang="en-US" altLang="fi-FI" dirty="0" smtClean="0"/>
              <a:t> </a:t>
            </a:r>
            <a:r>
              <a:rPr lang="en-US" altLang="fi-FI" dirty="0" err="1" smtClean="0"/>
              <a:t>sienikasvua</a:t>
            </a:r>
            <a:endParaRPr lang="en-US" altLang="fi-FI" dirty="0" smtClean="0"/>
          </a:p>
          <a:p>
            <a:pPr eaLnBrk="1" hangingPunct="1"/>
            <a:r>
              <a:rPr lang="en-US" altLang="fi-FI" dirty="0"/>
              <a:t>J</a:t>
            </a:r>
            <a:r>
              <a:rPr lang="en-US" altLang="fi-FI" dirty="0" smtClean="0"/>
              <a:t>os </a:t>
            </a:r>
            <a:r>
              <a:rPr lang="en-US" altLang="fi-FI" dirty="0" err="1" smtClean="0"/>
              <a:t>vauriokohdan</a:t>
            </a:r>
            <a:r>
              <a:rPr lang="en-US" altLang="fi-FI" dirty="0" smtClean="0"/>
              <a:t> </a:t>
            </a:r>
            <a:r>
              <a:rPr lang="en-US" altLang="fi-FI" dirty="0" err="1" smtClean="0"/>
              <a:t>sädesienipitoisuus</a:t>
            </a:r>
            <a:r>
              <a:rPr lang="en-US" altLang="fi-FI" dirty="0" smtClean="0"/>
              <a:t> </a:t>
            </a:r>
            <a:r>
              <a:rPr lang="en-US" altLang="fi-FI" dirty="0" err="1" smtClean="0"/>
              <a:t>vähintään</a:t>
            </a:r>
            <a:r>
              <a:rPr lang="en-US" altLang="fi-FI" dirty="0" smtClean="0"/>
              <a:t> </a:t>
            </a:r>
            <a:br>
              <a:rPr lang="en-US" altLang="fi-FI" dirty="0" smtClean="0"/>
            </a:br>
            <a:r>
              <a:rPr lang="en-US" altLang="fi-FI" dirty="0" smtClean="0"/>
              <a:t>10 x &gt; </a:t>
            </a:r>
            <a:r>
              <a:rPr lang="en-US" altLang="fi-FI" dirty="0" err="1" smtClean="0"/>
              <a:t>kuin</a:t>
            </a:r>
            <a:r>
              <a:rPr lang="en-US" altLang="fi-FI" dirty="0" smtClean="0"/>
              <a:t> </a:t>
            </a:r>
            <a:r>
              <a:rPr lang="en-US" altLang="fi-FI" dirty="0" err="1" smtClean="0"/>
              <a:t>vertailukohdan</a:t>
            </a:r>
            <a:r>
              <a:rPr lang="en-US" altLang="fi-FI" dirty="0" smtClean="0"/>
              <a:t> </a:t>
            </a:r>
            <a:r>
              <a:rPr lang="en-US" altLang="fi-FI" dirty="0" err="1" smtClean="0"/>
              <a:t>pitoisuus</a:t>
            </a:r>
            <a:r>
              <a:rPr lang="en-US" altLang="fi-FI" dirty="0" smtClean="0"/>
              <a:t> </a:t>
            </a:r>
            <a:r>
              <a:rPr lang="en-US" altLang="fi-FI" dirty="0" smtClean="0">
                <a:cs typeface="Times New Roman" panose="02020603050405020304" pitchFamily="18" charset="0"/>
              </a:rPr>
              <a:t>→</a:t>
            </a:r>
            <a:r>
              <a:rPr lang="en-US" altLang="fi-FI" dirty="0" smtClean="0"/>
              <a:t> </a:t>
            </a:r>
            <a:r>
              <a:rPr lang="en-US" altLang="fi-FI" dirty="0" err="1" smtClean="0"/>
              <a:t>sädesienikasvua</a:t>
            </a:r>
            <a:endParaRPr lang="en-US" altLang="fi-FI" dirty="0" smtClean="0"/>
          </a:p>
          <a:p>
            <a:pPr eaLnBrk="1" hangingPunct="1"/>
            <a:r>
              <a:rPr lang="en-US" altLang="fi-FI" dirty="0" err="1" smtClean="0"/>
              <a:t>Tarkastellaan</a:t>
            </a:r>
            <a:r>
              <a:rPr lang="en-US" altLang="fi-FI" dirty="0" smtClean="0"/>
              <a:t> </a:t>
            </a:r>
            <a:r>
              <a:rPr lang="en-US" altLang="fi-FI" dirty="0" err="1" smtClean="0"/>
              <a:t>kokonaispitoisuuksia</a:t>
            </a:r>
            <a:r>
              <a:rPr lang="en-US" altLang="fi-FI" dirty="0" smtClean="0"/>
              <a:t> </a:t>
            </a:r>
            <a:r>
              <a:rPr lang="en-US" altLang="fi-FI" dirty="0" err="1" smtClean="0"/>
              <a:t>sekä</a:t>
            </a:r>
            <a:r>
              <a:rPr lang="en-US" altLang="fi-FI" dirty="0" smtClean="0"/>
              <a:t> </a:t>
            </a:r>
            <a:r>
              <a:rPr lang="en-US" altLang="fi-FI" dirty="0" err="1" smtClean="0"/>
              <a:t>lajistoa</a:t>
            </a:r>
            <a:endParaRPr lang="en-US" altLang="fi-FI" dirty="0" smtClean="0"/>
          </a:p>
        </p:txBody>
      </p:sp>
      <p:sp>
        <p:nvSpPr>
          <p:cNvPr id="50181" name="Date Placeholder 4"/>
          <p:cNvSpPr>
            <a:spLocks noGrp="1"/>
          </p:cNvSpPr>
          <p:nvPr>
            <p:ph type="dt" sz="half" idx="10"/>
          </p:nvPr>
        </p:nvSpPr>
        <p:spPr/>
        <p:txBody>
          <a:bodyPr/>
          <a:lstStyle>
            <a:lvl1pPr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eaLnBrk="0" hangingPunct="0">
              <a:lnSpc>
                <a:spcPct val="85000"/>
              </a:lnSpc>
              <a:spcBef>
                <a:spcPct val="25000"/>
              </a:spcBef>
              <a:buChar char="–"/>
              <a:defRPr sz="2400">
                <a:solidFill>
                  <a:schemeClr val="tx1"/>
                </a:solidFill>
                <a:latin typeface="Arial"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eaLnBrk="0" hangingPunct="0">
              <a:lnSpc>
                <a:spcPct val="85000"/>
              </a:lnSpc>
              <a:spcBef>
                <a:spcPct val="25000"/>
              </a:spcBef>
              <a:buChar char="–"/>
              <a:defRPr sz="2200">
                <a:solidFill>
                  <a:schemeClr val="tx1"/>
                </a:solidFill>
                <a:latin typeface="Arial" pitchFamily="34" charset="0"/>
              </a:defRPr>
            </a:lvl4pPr>
            <a:lvl5pPr marL="2057400" indent="-228600"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fontAlgn="base" hangingPunct="1">
              <a:lnSpc>
                <a:spcPct val="100000"/>
              </a:lnSpc>
              <a:spcBef>
                <a:spcPct val="0"/>
              </a:spcBef>
              <a:spcAft>
                <a:spcPct val="0"/>
              </a:spcAft>
              <a:buClrTx/>
              <a:buFontTx/>
              <a:buNone/>
              <a:defRPr/>
            </a:pPr>
            <a:fld id="{6186EC3F-585F-43FB-BE82-3C827868327A}" type="datetime1">
              <a:rPr lang="fi-FI" altLang="fi-FI" sz="1000" smtClean="0">
                <a:solidFill>
                  <a:srgbClr val="FFFFFF"/>
                </a:solidFill>
              </a:rPr>
              <a:pPr eaLnBrk="1" fontAlgn="base" hangingPunct="1">
                <a:lnSpc>
                  <a:spcPct val="100000"/>
                </a:lnSpc>
                <a:spcBef>
                  <a:spcPct val="0"/>
                </a:spcBef>
                <a:spcAft>
                  <a:spcPct val="0"/>
                </a:spcAft>
                <a:buClrTx/>
                <a:buFontTx/>
                <a:buNone/>
                <a:defRPr/>
              </a:pPr>
              <a:t>14.6.2016</a:t>
            </a:fld>
            <a:endParaRPr lang="fi-FI" altLang="fi-FI" sz="1000" smtClean="0">
              <a:solidFill>
                <a:srgbClr val="FFFFFF"/>
              </a:solidFill>
            </a:endParaRPr>
          </a:p>
        </p:txBody>
      </p:sp>
      <p:sp>
        <p:nvSpPr>
          <p:cNvPr id="50180"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FC671764-E614-4DEF-9126-BA3D7D5FDD61}" type="slidenum">
              <a:rPr lang="fi-FI" altLang="fi-FI" sz="1000">
                <a:solidFill>
                  <a:srgbClr val="FFFFFF"/>
                </a:solidFill>
              </a:rPr>
              <a:pPr eaLnBrk="1" hangingPunct="1">
                <a:lnSpc>
                  <a:spcPct val="100000"/>
                </a:lnSpc>
                <a:spcBef>
                  <a:spcPct val="0"/>
                </a:spcBef>
                <a:buClrTx/>
                <a:buFontTx/>
                <a:buNone/>
              </a:pPr>
              <a:t>29</a:t>
            </a:fld>
            <a:endParaRPr lang="fi-FI" altLang="fi-FI" sz="1000">
              <a:solidFill>
                <a:srgbClr val="FFFFFF"/>
              </a:solidFill>
            </a:endParaRPr>
          </a:p>
        </p:txBody>
      </p:sp>
    </p:spTree>
    <p:extLst>
      <p:ext uri="{BB962C8B-B14F-4D97-AF65-F5344CB8AC3E}">
        <p14:creationId xmlns:p14="http://schemas.microsoft.com/office/powerpoint/2010/main" val="17104539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000" dirty="0" smtClean="0"/>
              <a:t>Sisällysluettelo</a:t>
            </a:r>
            <a:endParaRPr lang="fi-FI" sz="2000" dirty="0"/>
          </a:p>
        </p:txBody>
      </p:sp>
      <p:sp>
        <p:nvSpPr>
          <p:cNvPr id="4" name="Content Placeholder 3"/>
          <p:cNvSpPr>
            <a:spLocks noGrp="1"/>
          </p:cNvSpPr>
          <p:nvPr>
            <p:ph sz="half" idx="1"/>
          </p:nvPr>
        </p:nvSpPr>
        <p:spPr/>
        <p:txBody>
          <a:bodyPr>
            <a:normAutofit fontScale="92500" lnSpcReduction="10000"/>
          </a:bodyPr>
          <a:lstStyle/>
          <a:p>
            <a:pPr marL="0" indent="0">
              <a:buNone/>
            </a:pPr>
            <a:r>
              <a:rPr lang="fi-FI" sz="1200" b="1" dirty="0" smtClean="0"/>
              <a:t>1 Biologiset epäpuhtaudet</a:t>
            </a:r>
          </a:p>
          <a:p>
            <a:pPr marL="0" indent="0">
              <a:buNone/>
            </a:pPr>
            <a:r>
              <a:rPr lang="fi-FI" sz="1200" dirty="0"/>
              <a:t>1.1 </a:t>
            </a:r>
            <a:r>
              <a:rPr lang="fi-FI" sz="1200" dirty="0" smtClean="0"/>
              <a:t>Johdanto sisäympäristökokonaisuuteen - opetussisältö</a:t>
            </a:r>
          </a:p>
          <a:p>
            <a:pPr marL="0" indent="0">
              <a:buNone/>
            </a:pPr>
            <a:r>
              <a:rPr lang="fi-FI" sz="1200" dirty="0" smtClean="0"/>
              <a:t>1.2 Mikrobiologian orientaatio</a:t>
            </a:r>
          </a:p>
          <a:p>
            <a:pPr marL="0" indent="0">
              <a:buNone/>
            </a:pPr>
            <a:r>
              <a:rPr lang="fi-FI" sz="1200" dirty="0" smtClean="0"/>
              <a:t>1.3 Mikrobiologian perusteet</a:t>
            </a:r>
          </a:p>
          <a:p>
            <a:pPr marL="0" indent="0">
              <a:buNone/>
            </a:pPr>
            <a:r>
              <a:rPr lang="fi-FI" sz="1200" dirty="0" smtClean="0"/>
              <a:t>1.4 Mikrobien elinkaari homehtuminen </a:t>
            </a:r>
            <a:r>
              <a:rPr lang="fi-FI" sz="1200" dirty="0"/>
              <a:t>ja </a:t>
            </a:r>
            <a:r>
              <a:rPr lang="fi-FI" sz="1200" dirty="0" smtClean="0"/>
              <a:t>lahoaminen</a:t>
            </a:r>
          </a:p>
          <a:p>
            <a:pPr marL="0" indent="0">
              <a:buNone/>
            </a:pPr>
            <a:r>
              <a:rPr lang="fi-FI" sz="1200" dirty="0" smtClean="0"/>
              <a:t>1.5 Materiaalien </a:t>
            </a:r>
            <a:r>
              <a:rPr lang="fi-FI" sz="1200" dirty="0"/>
              <a:t>ja pintojen </a:t>
            </a:r>
            <a:r>
              <a:rPr lang="fi-FI" sz="1200" dirty="0" smtClean="0"/>
              <a:t>mikrobisto</a:t>
            </a:r>
          </a:p>
          <a:p>
            <a:pPr marL="0" indent="0">
              <a:buNone/>
            </a:pPr>
            <a:r>
              <a:rPr lang="fi-FI" sz="1200" dirty="0"/>
              <a:t>1.6  Puun homeet ja </a:t>
            </a:r>
            <a:r>
              <a:rPr lang="fi-FI" sz="1200" dirty="0" smtClean="0"/>
              <a:t>lahot</a:t>
            </a:r>
          </a:p>
          <a:p>
            <a:pPr marL="0" indent="0">
              <a:buNone/>
            </a:pPr>
            <a:r>
              <a:rPr lang="fi-FI" sz="1200" dirty="0"/>
              <a:t>1.7 Rakenteiden vauriot ja </a:t>
            </a:r>
            <a:r>
              <a:rPr lang="fi-FI" sz="1200" dirty="0" smtClean="0"/>
              <a:t>vioittuminen</a:t>
            </a:r>
          </a:p>
          <a:p>
            <a:pPr marL="0" indent="0">
              <a:buNone/>
            </a:pPr>
            <a:r>
              <a:rPr lang="fi-FI" sz="1200" dirty="0" smtClean="0"/>
              <a:t>1.8.1 Ilman </a:t>
            </a:r>
            <a:r>
              <a:rPr lang="fi-FI" sz="1200" dirty="0"/>
              <a:t>mikrobisto asunnoissa, kouluissa ja </a:t>
            </a:r>
            <a:r>
              <a:rPr lang="fi-FI" sz="1200" dirty="0" smtClean="0"/>
              <a:t>päiväkodeissa</a:t>
            </a:r>
          </a:p>
          <a:p>
            <a:pPr marL="0" indent="0">
              <a:buNone/>
            </a:pPr>
            <a:r>
              <a:rPr lang="fi-FI" sz="1200" dirty="0" smtClean="0"/>
              <a:t>1.8.2 Ilman </a:t>
            </a:r>
            <a:r>
              <a:rPr lang="fi-FI" sz="1200" dirty="0"/>
              <a:t>mikrobisto tuotannollisissa ympäristöissä ja </a:t>
            </a:r>
            <a:r>
              <a:rPr lang="fi-FI" sz="1200" dirty="0" smtClean="0"/>
              <a:t>toimistoissa</a:t>
            </a:r>
          </a:p>
          <a:p>
            <a:pPr marL="0" indent="0">
              <a:buNone/>
            </a:pPr>
            <a:r>
              <a:rPr lang="fi-FI" sz="1200" dirty="0" smtClean="0"/>
              <a:t>1.9 Kosteusvauriorakennusten mikrobilajistoa</a:t>
            </a:r>
          </a:p>
          <a:p>
            <a:pPr marL="0" indent="0">
              <a:buNone/>
            </a:pPr>
            <a:r>
              <a:rPr lang="fi-FI" sz="1200" dirty="0"/>
              <a:t>1.10.1 </a:t>
            </a:r>
            <a:r>
              <a:rPr lang="fi-FI" sz="1200" dirty="0" err="1" smtClean="0"/>
              <a:t>Mykotoksiinit</a:t>
            </a:r>
            <a:endParaRPr lang="fi-FI" sz="1200" dirty="0" smtClean="0"/>
          </a:p>
          <a:p>
            <a:pPr marL="0" indent="0">
              <a:buNone/>
            </a:pPr>
            <a:r>
              <a:rPr lang="fi-FI" sz="1200" dirty="0" smtClean="0"/>
              <a:t>1.10.2 </a:t>
            </a:r>
            <a:r>
              <a:rPr lang="fi-FI" sz="1200" dirty="0" err="1" smtClean="0"/>
              <a:t>MVOCit</a:t>
            </a:r>
            <a:endParaRPr lang="fi-FI" sz="1200" dirty="0" smtClean="0"/>
          </a:p>
          <a:p>
            <a:pPr marL="0" indent="0">
              <a:buNone/>
            </a:pPr>
            <a:r>
              <a:rPr lang="fi-FI" sz="1200" dirty="0" smtClean="0"/>
              <a:t>1.10.3 </a:t>
            </a:r>
            <a:r>
              <a:rPr lang="fi-FI" sz="1200" dirty="0" err="1" smtClean="0"/>
              <a:t>Endotoksiinit</a:t>
            </a:r>
            <a:endParaRPr lang="fi-FI" sz="1200" dirty="0" smtClean="0"/>
          </a:p>
          <a:p>
            <a:pPr marL="0" indent="0">
              <a:buNone/>
            </a:pPr>
            <a:r>
              <a:rPr lang="fi-FI" sz="1200" dirty="0" smtClean="0"/>
              <a:t>1.10.4 Muut </a:t>
            </a:r>
            <a:r>
              <a:rPr lang="fi-FI" sz="1200" dirty="0"/>
              <a:t>mikrobien </a:t>
            </a:r>
            <a:r>
              <a:rPr lang="fi-FI" sz="1200" dirty="0" smtClean="0"/>
              <a:t>rakennekomponentit</a:t>
            </a:r>
          </a:p>
          <a:p>
            <a:pPr marL="0" indent="0">
              <a:buNone/>
            </a:pPr>
            <a:r>
              <a:rPr lang="fi-FI" sz="1200" dirty="0" smtClean="0"/>
              <a:t>1.11 Muut </a:t>
            </a:r>
            <a:r>
              <a:rPr lang="fi-FI" sz="1200" dirty="0"/>
              <a:t>sisäilman kannalta erityiset </a:t>
            </a:r>
            <a:r>
              <a:rPr lang="fi-FI" sz="1200" dirty="0" smtClean="0"/>
              <a:t>mikrobit</a:t>
            </a:r>
          </a:p>
          <a:p>
            <a:pPr marL="0" indent="0">
              <a:buNone/>
            </a:pPr>
            <a:r>
              <a:rPr lang="fi-FI" sz="1200" dirty="0" smtClean="0"/>
              <a:t>1.12 Punkit </a:t>
            </a:r>
            <a:r>
              <a:rPr lang="fi-FI" sz="1200" dirty="0"/>
              <a:t>ja </a:t>
            </a:r>
            <a:r>
              <a:rPr lang="fi-FI" sz="1200" dirty="0" smtClean="0"/>
              <a:t>allergeenit</a:t>
            </a:r>
          </a:p>
          <a:p>
            <a:pPr marL="0" indent="0">
              <a:buNone/>
            </a:pPr>
            <a:r>
              <a:rPr lang="fi-FI" sz="1200" dirty="0" smtClean="0"/>
              <a:t>1.13 Sisätilojen tuholaiset</a:t>
            </a:r>
          </a:p>
          <a:p>
            <a:pPr marL="0" indent="0">
              <a:buNone/>
            </a:pPr>
            <a:r>
              <a:rPr lang="fi-FI" sz="1200" b="1" dirty="0"/>
              <a:t>2 Kemialliset </a:t>
            </a:r>
            <a:r>
              <a:rPr lang="fi-FI" sz="1200" b="1" dirty="0" smtClean="0"/>
              <a:t>epäpuhtaudet – opetussisältö</a:t>
            </a:r>
          </a:p>
          <a:p>
            <a:pPr marL="0" indent="0">
              <a:buNone/>
            </a:pPr>
            <a:r>
              <a:rPr lang="fi-FI" sz="1200" b="1" dirty="0"/>
              <a:t>3 Terveydellisen merkityksen </a:t>
            </a:r>
            <a:r>
              <a:rPr lang="fi-FI" sz="1200" b="1" dirty="0" smtClean="0"/>
              <a:t>arviointi – opetussisältö</a:t>
            </a:r>
          </a:p>
          <a:p>
            <a:pPr marL="0" indent="0">
              <a:buNone/>
            </a:pPr>
            <a:endParaRPr lang="fi-FI" sz="1000" dirty="0" smtClean="0"/>
          </a:p>
          <a:p>
            <a:pPr marL="0" indent="0">
              <a:buNone/>
            </a:pPr>
            <a:endParaRPr lang="fi-FI" sz="1600" dirty="0"/>
          </a:p>
        </p:txBody>
      </p:sp>
      <p:sp>
        <p:nvSpPr>
          <p:cNvPr id="5" name="Content Placeholder 4"/>
          <p:cNvSpPr>
            <a:spLocks noGrp="1"/>
          </p:cNvSpPr>
          <p:nvPr>
            <p:ph sz="half" idx="2"/>
          </p:nvPr>
        </p:nvSpPr>
        <p:spPr/>
        <p:txBody>
          <a:bodyPr>
            <a:normAutofit fontScale="92500" lnSpcReduction="10000"/>
          </a:bodyPr>
          <a:lstStyle/>
          <a:p>
            <a:pPr marL="0" indent="0">
              <a:buNone/>
            </a:pPr>
            <a:r>
              <a:rPr lang="fi-FI" sz="1200" b="1" dirty="0"/>
              <a:t>4 Sisäympäristön tutkimukset ja raportointi</a:t>
            </a:r>
          </a:p>
          <a:p>
            <a:pPr marL="0" indent="0">
              <a:buNone/>
            </a:pPr>
            <a:r>
              <a:rPr lang="fi-FI" sz="1200" dirty="0"/>
              <a:t>4.1 Tutkimusstrategian laatiminen</a:t>
            </a:r>
          </a:p>
          <a:p>
            <a:pPr marL="0" indent="0">
              <a:buNone/>
            </a:pPr>
            <a:r>
              <a:rPr lang="fi-FI" sz="1200" dirty="0"/>
              <a:t>4.2 Näytteenotto mikrobiologisiin analyyseihin</a:t>
            </a:r>
          </a:p>
          <a:p>
            <a:pPr marL="0" indent="0">
              <a:buNone/>
            </a:pPr>
            <a:r>
              <a:rPr lang="fi-FI" sz="1200" dirty="0"/>
              <a:t>4.3 Mikrobien analysointi</a:t>
            </a:r>
          </a:p>
          <a:p>
            <a:pPr marL="0" indent="0">
              <a:buNone/>
            </a:pPr>
            <a:r>
              <a:rPr lang="fi-FI" sz="1200" dirty="0">
                <a:solidFill>
                  <a:srgbClr val="FF0000"/>
                </a:solidFill>
              </a:rPr>
              <a:t>4.4 Mikrobien ohjearvot ja tulosten tulkinta</a:t>
            </a:r>
          </a:p>
          <a:p>
            <a:pPr marL="0" indent="0">
              <a:buNone/>
            </a:pPr>
            <a:r>
              <a:rPr lang="fi-FI" sz="1200" dirty="0"/>
              <a:t>4.5 Riskinarviointi</a:t>
            </a:r>
          </a:p>
          <a:p>
            <a:pPr marL="0" indent="0">
              <a:buNone/>
            </a:pPr>
            <a:r>
              <a:rPr lang="fi-FI" sz="1200" dirty="0"/>
              <a:t>4.6 Sisäympäristön tutkimukset ja raportointi</a:t>
            </a:r>
          </a:p>
          <a:p>
            <a:pPr marL="0" indent="0">
              <a:buNone/>
            </a:pPr>
            <a:r>
              <a:rPr lang="fi-FI" sz="1200" b="1" dirty="0" smtClean="0"/>
              <a:t>5 </a:t>
            </a:r>
            <a:r>
              <a:rPr lang="fi-FI" sz="1200" b="1" dirty="0"/>
              <a:t>Sisäilman laadun hallinta </a:t>
            </a:r>
            <a:r>
              <a:rPr lang="fi-FI" sz="1200" b="1" dirty="0" smtClean="0"/>
              <a:t>korjausprosessissa</a:t>
            </a:r>
          </a:p>
          <a:p>
            <a:pPr marL="0" indent="0">
              <a:buNone/>
            </a:pPr>
            <a:r>
              <a:rPr lang="fi-FI" sz="1200" dirty="0"/>
              <a:t>5.1 Homekorjaustyömaan kosteuden ja puhtauden </a:t>
            </a:r>
            <a:r>
              <a:rPr lang="fi-FI" sz="1200" dirty="0" smtClean="0"/>
              <a:t>hallinta – opetussisältö</a:t>
            </a:r>
          </a:p>
          <a:p>
            <a:pPr marL="0" indent="0">
              <a:buNone/>
            </a:pPr>
            <a:r>
              <a:rPr lang="fi-FI" sz="1200" dirty="0" smtClean="0"/>
              <a:t>5.2 Homekorjauksen työsuojelunäkökohdat – opetussisältö</a:t>
            </a:r>
          </a:p>
          <a:p>
            <a:pPr marL="0" indent="0">
              <a:buNone/>
            </a:pPr>
            <a:r>
              <a:rPr lang="fi-FI" sz="1200" dirty="0" smtClean="0"/>
              <a:t>5.3 Siivous- ja homesiivous</a:t>
            </a:r>
          </a:p>
          <a:p>
            <a:pPr marL="0" indent="0">
              <a:buNone/>
            </a:pPr>
            <a:r>
              <a:rPr lang="fi-FI" sz="1200" dirty="0" smtClean="0"/>
              <a:t>5.4 Rakenteiden toimivuus</a:t>
            </a:r>
          </a:p>
          <a:p>
            <a:pPr marL="0" indent="0">
              <a:buNone/>
            </a:pPr>
            <a:r>
              <a:rPr lang="fi-FI" sz="1200" b="1" dirty="0"/>
              <a:t>6. Sisäilmasto-ongelmien hallinta </a:t>
            </a:r>
            <a:r>
              <a:rPr lang="fi-FI" sz="1200" b="1" dirty="0" smtClean="0"/>
              <a:t>yhteistyönä</a:t>
            </a:r>
          </a:p>
          <a:p>
            <a:pPr marL="0" indent="0">
              <a:buNone/>
            </a:pPr>
            <a:r>
              <a:rPr lang="fi-FI" sz="1200" dirty="0" smtClean="0"/>
              <a:t>6.1 Toimintamallit </a:t>
            </a:r>
            <a:r>
              <a:rPr lang="fi-FI" sz="1200" dirty="0"/>
              <a:t>sisäilmasto-ongelmien </a:t>
            </a:r>
            <a:r>
              <a:rPr lang="fi-FI" sz="1200" dirty="0" smtClean="0"/>
              <a:t>ratkaisemisessa – opetussisältö</a:t>
            </a:r>
          </a:p>
          <a:p>
            <a:pPr marL="0" indent="0">
              <a:buNone/>
            </a:pPr>
            <a:r>
              <a:rPr lang="fi-FI" sz="1200" dirty="0" smtClean="0"/>
              <a:t>6.2 Sisäilmaryhmätoiminta – opetussisältö</a:t>
            </a:r>
          </a:p>
          <a:p>
            <a:pPr marL="0" indent="0">
              <a:buNone/>
            </a:pPr>
            <a:r>
              <a:rPr lang="fi-FI" sz="1200" dirty="0" smtClean="0"/>
              <a:t>6.3 Viranomaistoiminta </a:t>
            </a:r>
            <a:r>
              <a:rPr lang="fi-FI" sz="1200" dirty="0"/>
              <a:t>ja </a:t>
            </a:r>
            <a:r>
              <a:rPr lang="fi-FI" sz="1200" dirty="0" smtClean="0"/>
              <a:t>yhteistyö – opetussisältö</a:t>
            </a:r>
          </a:p>
          <a:p>
            <a:pPr marL="0" indent="0">
              <a:buNone/>
            </a:pPr>
            <a:r>
              <a:rPr lang="fi-FI" sz="1200" dirty="0" smtClean="0"/>
              <a:t>6.4 Viestintä</a:t>
            </a:r>
            <a:r>
              <a:rPr lang="fi-FI" sz="1200" dirty="0"/>
              <a:t>, ml. </a:t>
            </a:r>
            <a:r>
              <a:rPr lang="fi-FI" sz="1200" dirty="0"/>
              <a:t>r</a:t>
            </a:r>
            <a:r>
              <a:rPr lang="fi-FI" sz="1200" dirty="0" smtClean="0"/>
              <a:t>iskiviestintä </a:t>
            </a:r>
            <a:r>
              <a:rPr lang="fi-FI" sz="1200" dirty="0" smtClean="0"/>
              <a:t>- opetussisältö</a:t>
            </a:r>
            <a:endParaRPr lang="fi-FI" sz="1200" dirty="0"/>
          </a:p>
        </p:txBody>
      </p:sp>
    </p:spTree>
    <p:extLst>
      <p:ext uri="{BB962C8B-B14F-4D97-AF65-F5344CB8AC3E}">
        <p14:creationId xmlns:p14="http://schemas.microsoft.com/office/powerpoint/2010/main" val="2565515683"/>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fi-FI" sz="2800" dirty="0" err="1" smtClean="0"/>
              <a:t>Materiaalin</a:t>
            </a:r>
            <a:r>
              <a:rPr lang="en-US" altLang="fi-FI" sz="2800" dirty="0" smtClean="0"/>
              <a:t> </a:t>
            </a:r>
            <a:r>
              <a:rPr lang="en-US" altLang="fi-FI" sz="2800" dirty="0" err="1" smtClean="0"/>
              <a:t>suoramikroskopointi</a:t>
            </a:r>
            <a:r>
              <a:rPr lang="en-US" altLang="fi-FI" sz="2800" dirty="0" smtClean="0"/>
              <a:t>/</a:t>
            </a:r>
            <a:br>
              <a:rPr lang="en-US" altLang="fi-FI" sz="2800" dirty="0" smtClean="0"/>
            </a:br>
            <a:r>
              <a:rPr lang="en-US" altLang="fi-FI" sz="2800" dirty="0" err="1" smtClean="0"/>
              <a:t>teippinäytteiden</a:t>
            </a:r>
            <a:r>
              <a:rPr lang="en-US" altLang="fi-FI" sz="2800" dirty="0" smtClean="0"/>
              <a:t> </a:t>
            </a:r>
            <a:r>
              <a:rPr lang="en-US" altLang="fi-FI" sz="2800" dirty="0" err="1" smtClean="0"/>
              <a:t>tulkinta</a:t>
            </a:r>
            <a:endParaRPr lang="en-US" altLang="fi-FI" sz="2800" dirty="0" smtClean="0"/>
          </a:p>
        </p:txBody>
      </p:sp>
      <p:sp>
        <p:nvSpPr>
          <p:cNvPr id="77827" name="Rectangle 3"/>
          <p:cNvSpPr>
            <a:spLocks noGrp="1" noChangeArrowheads="1"/>
          </p:cNvSpPr>
          <p:nvPr>
            <p:ph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100000"/>
              </a:lnSpc>
            </a:pPr>
            <a:r>
              <a:rPr lang="en-US" altLang="fi-FI" dirty="0" err="1"/>
              <a:t>S</a:t>
            </a:r>
            <a:r>
              <a:rPr lang="en-US" altLang="fi-FI" dirty="0" err="1" smtClean="0"/>
              <a:t>ekä</a:t>
            </a:r>
            <a:r>
              <a:rPr lang="en-US" altLang="fi-FI" dirty="0" smtClean="0"/>
              <a:t> </a:t>
            </a:r>
            <a:r>
              <a:rPr lang="en-US" altLang="fi-FI" dirty="0" err="1" smtClean="0"/>
              <a:t>itiöitä</a:t>
            </a:r>
            <a:r>
              <a:rPr lang="en-US" altLang="fi-FI" dirty="0" smtClean="0"/>
              <a:t> </a:t>
            </a:r>
            <a:r>
              <a:rPr lang="en-US" altLang="fi-FI" dirty="0" err="1" smtClean="0"/>
              <a:t>että</a:t>
            </a:r>
            <a:r>
              <a:rPr lang="en-US" altLang="fi-FI" dirty="0" smtClean="0"/>
              <a:t> </a:t>
            </a:r>
            <a:r>
              <a:rPr lang="en-US" altLang="fi-FI" dirty="0" err="1" smtClean="0"/>
              <a:t>rihmastoa</a:t>
            </a:r>
            <a:r>
              <a:rPr lang="en-US" altLang="fi-FI" dirty="0" smtClean="0"/>
              <a:t> </a:t>
            </a:r>
            <a:r>
              <a:rPr lang="en-US" altLang="fi-FI" dirty="0" smtClean="0">
                <a:cs typeface="Times New Roman" panose="02020603050405020304" pitchFamily="18" charset="0"/>
              </a:rPr>
              <a:t>→ </a:t>
            </a:r>
            <a:r>
              <a:rPr lang="en-US" altLang="fi-FI" dirty="0" err="1" smtClean="0"/>
              <a:t>mikrobikasvusto</a:t>
            </a:r>
            <a:r>
              <a:rPr lang="en-US" altLang="fi-FI" dirty="0" smtClean="0"/>
              <a:t> (ISO-16000-21) </a:t>
            </a:r>
          </a:p>
          <a:p>
            <a:pPr eaLnBrk="1" hangingPunct="1">
              <a:lnSpc>
                <a:spcPct val="100000"/>
              </a:lnSpc>
            </a:pPr>
            <a:r>
              <a:rPr lang="en-US" altLang="fi-FI" dirty="0" err="1"/>
              <a:t>Y</a:t>
            </a:r>
            <a:r>
              <a:rPr lang="en-US" altLang="fi-FI" dirty="0" err="1" smtClean="0"/>
              <a:t>ksittäisiä</a:t>
            </a:r>
            <a:r>
              <a:rPr lang="en-US" altLang="fi-FI" dirty="0" smtClean="0"/>
              <a:t> </a:t>
            </a:r>
            <a:r>
              <a:rPr lang="en-US" altLang="fi-FI" dirty="0" err="1" smtClean="0"/>
              <a:t>itiöitä</a:t>
            </a:r>
            <a:r>
              <a:rPr lang="en-US" altLang="fi-FI" dirty="0" smtClean="0"/>
              <a:t> </a:t>
            </a:r>
            <a:r>
              <a:rPr lang="en-US" altLang="fi-FI" dirty="0" err="1" smtClean="0"/>
              <a:t>voi</a:t>
            </a:r>
            <a:r>
              <a:rPr lang="en-US" altLang="fi-FI" dirty="0" smtClean="0"/>
              <a:t> olla </a:t>
            </a:r>
            <a:r>
              <a:rPr lang="en-US" altLang="fi-FI" dirty="0" err="1" smtClean="0"/>
              <a:t>kaikilla</a:t>
            </a:r>
            <a:r>
              <a:rPr lang="en-US" altLang="fi-FI" dirty="0" smtClean="0"/>
              <a:t> </a:t>
            </a:r>
            <a:r>
              <a:rPr lang="en-US" altLang="fi-FI" dirty="0" err="1" smtClean="0"/>
              <a:t>pinnoilla</a:t>
            </a:r>
            <a:endParaRPr lang="en-US" altLang="fi-FI" dirty="0" smtClean="0"/>
          </a:p>
          <a:p>
            <a:pPr eaLnBrk="1" hangingPunct="1">
              <a:lnSpc>
                <a:spcPct val="100000"/>
              </a:lnSpc>
            </a:pPr>
            <a:r>
              <a:rPr lang="en-US" altLang="fi-FI" dirty="0" err="1" smtClean="0"/>
              <a:t>VTT:n</a:t>
            </a:r>
            <a:r>
              <a:rPr lang="en-US" altLang="fi-FI" dirty="0" smtClean="0"/>
              <a:t> </a:t>
            </a:r>
            <a:r>
              <a:rPr lang="en-US" altLang="fi-FI" dirty="0" err="1" smtClean="0"/>
              <a:t>ohje</a:t>
            </a:r>
            <a:r>
              <a:rPr lang="en-US" altLang="fi-FI" dirty="0" smtClean="0"/>
              <a:t> </a:t>
            </a:r>
            <a:r>
              <a:rPr lang="en-US" altLang="fi-FI" dirty="0" err="1" smtClean="0"/>
              <a:t>mikroskopointiin</a:t>
            </a:r>
            <a:endParaRPr lang="en-US" altLang="fi-FI" dirty="0" smtClean="0"/>
          </a:p>
          <a:p>
            <a:pPr eaLnBrk="1" hangingPunct="1">
              <a:lnSpc>
                <a:spcPct val="100000"/>
              </a:lnSpc>
            </a:pPr>
            <a:r>
              <a:rPr lang="en-US" altLang="fi-FI" dirty="0" err="1" smtClean="0"/>
              <a:t>Kuntotutkimusopas</a:t>
            </a:r>
            <a:r>
              <a:rPr lang="en-US" altLang="fi-FI" dirty="0" smtClean="0"/>
              <a:t>, </a:t>
            </a:r>
            <a:r>
              <a:rPr lang="en-US" altLang="fi-FI" dirty="0" err="1" smtClean="0"/>
              <a:t>Laboratorio-opas</a:t>
            </a:r>
            <a:r>
              <a:rPr lang="en-US" altLang="fi-FI" dirty="0" smtClean="0"/>
              <a:t> (</a:t>
            </a:r>
            <a:r>
              <a:rPr lang="en-US" altLang="fi-FI" dirty="0" err="1" smtClean="0"/>
              <a:t>tulossa</a:t>
            </a:r>
            <a:r>
              <a:rPr lang="en-US" altLang="fi-FI" dirty="0" smtClean="0"/>
              <a:t>)</a:t>
            </a:r>
          </a:p>
        </p:txBody>
      </p:sp>
      <p:sp>
        <p:nvSpPr>
          <p:cNvPr id="51205" name="Date Placeholder 4"/>
          <p:cNvSpPr>
            <a:spLocks noGrp="1"/>
          </p:cNvSpPr>
          <p:nvPr>
            <p:ph type="dt" sz="half" idx="10"/>
          </p:nvPr>
        </p:nvSpPr>
        <p:spPr/>
        <p:txBody>
          <a:bodyPr/>
          <a:lstStyle>
            <a:lvl1pPr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eaLnBrk="0" hangingPunct="0">
              <a:lnSpc>
                <a:spcPct val="85000"/>
              </a:lnSpc>
              <a:spcBef>
                <a:spcPct val="25000"/>
              </a:spcBef>
              <a:buChar char="–"/>
              <a:defRPr sz="2400">
                <a:solidFill>
                  <a:schemeClr val="tx1"/>
                </a:solidFill>
                <a:latin typeface="Arial"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eaLnBrk="0" hangingPunct="0">
              <a:lnSpc>
                <a:spcPct val="85000"/>
              </a:lnSpc>
              <a:spcBef>
                <a:spcPct val="25000"/>
              </a:spcBef>
              <a:buChar char="–"/>
              <a:defRPr sz="2200">
                <a:solidFill>
                  <a:schemeClr val="tx1"/>
                </a:solidFill>
                <a:latin typeface="Arial" pitchFamily="34" charset="0"/>
              </a:defRPr>
            </a:lvl4pPr>
            <a:lvl5pPr marL="2057400" indent="-228600"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fontAlgn="base" hangingPunct="1">
              <a:lnSpc>
                <a:spcPct val="100000"/>
              </a:lnSpc>
              <a:spcBef>
                <a:spcPct val="0"/>
              </a:spcBef>
              <a:spcAft>
                <a:spcPct val="0"/>
              </a:spcAft>
              <a:buClrTx/>
              <a:buFontTx/>
              <a:buNone/>
              <a:defRPr/>
            </a:pPr>
            <a:fld id="{81809A4F-00B1-4A15-9D40-C63BCEA32237}" type="datetime1">
              <a:rPr lang="fi-FI" altLang="fi-FI" sz="1000" smtClean="0">
                <a:solidFill>
                  <a:srgbClr val="FFFFFF"/>
                </a:solidFill>
              </a:rPr>
              <a:pPr eaLnBrk="1" fontAlgn="base" hangingPunct="1">
                <a:lnSpc>
                  <a:spcPct val="100000"/>
                </a:lnSpc>
                <a:spcBef>
                  <a:spcPct val="0"/>
                </a:spcBef>
                <a:spcAft>
                  <a:spcPct val="0"/>
                </a:spcAft>
                <a:buClrTx/>
                <a:buFontTx/>
                <a:buNone/>
                <a:defRPr/>
              </a:pPr>
              <a:t>14.6.2016</a:t>
            </a:fld>
            <a:endParaRPr lang="fi-FI" altLang="fi-FI" sz="1000" smtClean="0">
              <a:solidFill>
                <a:srgbClr val="FFFFFF"/>
              </a:solidFill>
            </a:endParaRPr>
          </a:p>
        </p:txBody>
      </p:sp>
      <p:sp>
        <p:nvSpPr>
          <p:cNvPr id="51204"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30A906B2-6096-4EBC-87E6-6B9E7696A1D2}" type="slidenum">
              <a:rPr lang="fi-FI" altLang="fi-FI" sz="1000">
                <a:solidFill>
                  <a:srgbClr val="FFFFFF"/>
                </a:solidFill>
              </a:rPr>
              <a:pPr eaLnBrk="1" hangingPunct="1">
                <a:lnSpc>
                  <a:spcPct val="100000"/>
                </a:lnSpc>
                <a:spcBef>
                  <a:spcPct val="0"/>
                </a:spcBef>
                <a:buClrTx/>
                <a:buFontTx/>
                <a:buNone/>
              </a:pPr>
              <a:t>30</a:t>
            </a:fld>
            <a:endParaRPr lang="fi-FI" altLang="fi-FI" sz="1000">
              <a:solidFill>
                <a:srgbClr val="FFFFFF"/>
              </a:solidFill>
            </a:endParaRPr>
          </a:p>
        </p:txBody>
      </p:sp>
    </p:spTree>
    <p:extLst>
      <p:ext uri="{BB962C8B-B14F-4D97-AF65-F5344CB8AC3E}">
        <p14:creationId xmlns:p14="http://schemas.microsoft.com/office/powerpoint/2010/main" val="40705825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fi-FI" altLang="fi-FI" sz="2800" dirty="0" smtClean="0"/>
              <a:t>Ilmanäytteiden tulkinta </a:t>
            </a:r>
            <a:r>
              <a:rPr lang="fi-FI" altLang="fi-FI" sz="2800" dirty="0" smtClean="0"/>
              <a:t>		1/2</a:t>
            </a:r>
            <a:endParaRPr lang="fi-FI" altLang="fi-FI" sz="2800" dirty="0" smtClean="0"/>
          </a:p>
        </p:txBody>
      </p:sp>
      <p:sp>
        <p:nvSpPr>
          <p:cNvPr id="2" name="Sisällön paikkamerkki 1"/>
          <p:cNvSpPr>
            <a:spLocks noGrp="1"/>
          </p:cNvSpPr>
          <p:nvPr>
            <p:ph idx="1"/>
          </p:nvPr>
        </p:nvSpPr>
        <p:spPr/>
        <p:txBody>
          <a:bodyPr>
            <a:normAutofit/>
          </a:bodyPr>
          <a:lstStyle/>
          <a:p>
            <a:pPr marL="0" indent="0">
              <a:buNone/>
              <a:defRPr/>
            </a:pPr>
            <a:r>
              <a:rPr lang="en-US" altLang="fi-FI" kern="0" dirty="0" err="1"/>
              <a:t>Pitoisuusvaihtelut</a:t>
            </a:r>
            <a:r>
              <a:rPr lang="en-US" altLang="fi-FI" kern="0" dirty="0"/>
              <a:t> </a:t>
            </a:r>
            <a:r>
              <a:rPr lang="en-US" altLang="fi-FI" kern="0" dirty="0" err="1"/>
              <a:t>suurta</a:t>
            </a:r>
            <a:r>
              <a:rPr lang="en-US" altLang="fi-FI" kern="0" dirty="0"/>
              <a:t>, </a:t>
            </a:r>
            <a:r>
              <a:rPr lang="en-US" altLang="fi-FI" kern="0" dirty="0" err="1"/>
              <a:t>ohjearvojen</a:t>
            </a:r>
            <a:r>
              <a:rPr lang="en-US" altLang="fi-FI" kern="0" dirty="0"/>
              <a:t> </a:t>
            </a:r>
            <a:r>
              <a:rPr lang="en-US" altLang="fi-FI" kern="0" dirty="0" err="1"/>
              <a:t>antaminen</a:t>
            </a:r>
            <a:r>
              <a:rPr lang="en-US" altLang="fi-FI" kern="0" dirty="0"/>
              <a:t> </a:t>
            </a:r>
            <a:r>
              <a:rPr lang="en-US" altLang="fi-FI" kern="0" dirty="0" err="1"/>
              <a:t>haasteellista</a:t>
            </a:r>
            <a:r>
              <a:rPr lang="en-US" altLang="fi-FI" kern="0" dirty="0"/>
              <a:t> </a:t>
            </a:r>
            <a:r>
              <a:rPr lang="en-US" altLang="fi-FI" kern="0" dirty="0">
                <a:sym typeface="Wingdings" panose="05000000000000000000" pitchFamily="2" charset="2"/>
              </a:rPr>
              <a:t></a:t>
            </a:r>
          </a:p>
          <a:p>
            <a:pPr lvl="1">
              <a:defRPr/>
            </a:pPr>
            <a:r>
              <a:rPr lang="en-US" altLang="fi-FI" sz="1600" kern="0" dirty="0" err="1">
                <a:sym typeface="Wingdings" panose="05000000000000000000" pitchFamily="2" charset="2"/>
              </a:rPr>
              <a:t>Vaihtelusta</a:t>
            </a:r>
            <a:r>
              <a:rPr lang="en-US" altLang="fi-FI" sz="1600" kern="0" dirty="0">
                <a:sym typeface="Wingdings" panose="05000000000000000000" pitchFamily="2" charset="2"/>
              </a:rPr>
              <a:t> </a:t>
            </a:r>
            <a:r>
              <a:rPr lang="en-US" altLang="fi-FI" sz="1600" kern="0" dirty="0" err="1">
                <a:sym typeface="Wingdings" panose="05000000000000000000" pitchFamily="2" charset="2"/>
              </a:rPr>
              <a:t>johtuen</a:t>
            </a:r>
            <a:r>
              <a:rPr lang="en-US" altLang="fi-FI" sz="1600" kern="0" dirty="0">
                <a:sym typeface="Wingdings" panose="05000000000000000000" pitchFamily="2" charset="2"/>
              </a:rPr>
              <a:t> </a:t>
            </a:r>
            <a:r>
              <a:rPr lang="en-US" altLang="fi-FI" sz="1600" kern="0" dirty="0" err="1">
                <a:sym typeface="Wingdings" panose="05000000000000000000" pitchFamily="2" charset="2"/>
              </a:rPr>
              <a:t>useita</a:t>
            </a:r>
            <a:r>
              <a:rPr lang="en-US" altLang="fi-FI" sz="1600" kern="0" dirty="0">
                <a:sym typeface="Wingdings" panose="05000000000000000000" pitchFamily="2" charset="2"/>
              </a:rPr>
              <a:t> </a:t>
            </a:r>
            <a:r>
              <a:rPr lang="en-US" altLang="fi-FI" sz="1600" kern="0" dirty="0" err="1">
                <a:sym typeface="Wingdings" panose="05000000000000000000" pitchFamily="2" charset="2"/>
              </a:rPr>
              <a:t>näytteitä</a:t>
            </a:r>
            <a:endParaRPr lang="en-US" altLang="fi-FI" sz="1600" kern="0" dirty="0">
              <a:sym typeface="Wingdings" panose="05000000000000000000" pitchFamily="2" charset="2"/>
            </a:endParaRPr>
          </a:p>
          <a:p>
            <a:pPr lvl="1">
              <a:defRPr/>
            </a:pPr>
            <a:r>
              <a:rPr lang="en-US" altLang="fi-FI" sz="1600" kern="0" dirty="0" err="1">
                <a:sym typeface="Wingdings" panose="05000000000000000000" pitchFamily="2" charset="2"/>
              </a:rPr>
              <a:t>Voi</a:t>
            </a:r>
            <a:r>
              <a:rPr lang="en-US" altLang="fi-FI" sz="1600" kern="0" dirty="0">
                <a:sym typeface="Wingdings" panose="05000000000000000000" pitchFamily="2" charset="2"/>
              </a:rPr>
              <a:t> olla </a:t>
            </a:r>
            <a:r>
              <a:rPr lang="en-US" altLang="fi-FI" sz="1600" kern="0" dirty="0" err="1">
                <a:sym typeface="Wingdings" panose="05000000000000000000" pitchFamily="2" charset="2"/>
              </a:rPr>
              <a:t>vaurio</a:t>
            </a:r>
            <a:r>
              <a:rPr lang="en-US" altLang="fi-FI" sz="1600" kern="0" dirty="0">
                <a:sym typeface="Wingdings" panose="05000000000000000000" pitchFamily="2" charset="2"/>
              </a:rPr>
              <a:t>, </a:t>
            </a:r>
            <a:r>
              <a:rPr lang="en-US" altLang="fi-FI" sz="1600" kern="0" dirty="0" err="1">
                <a:sym typeface="Wingdings" panose="05000000000000000000" pitchFamily="2" charset="2"/>
              </a:rPr>
              <a:t>vaikka</a:t>
            </a:r>
            <a:r>
              <a:rPr lang="en-US" altLang="fi-FI" sz="1600" kern="0" dirty="0">
                <a:sym typeface="Wingdings" panose="05000000000000000000" pitchFamily="2" charset="2"/>
              </a:rPr>
              <a:t> </a:t>
            </a:r>
            <a:r>
              <a:rPr lang="en-US" altLang="fi-FI" sz="1600" kern="0" dirty="0" err="1">
                <a:sym typeface="Wingdings" panose="05000000000000000000" pitchFamily="2" charset="2"/>
              </a:rPr>
              <a:t>pitoisuudet</a:t>
            </a:r>
            <a:r>
              <a:rPr lang="en-US" altLang="fi-FI" sz="1600" kern="0" dirty="0">
                <a:sym typeface="Wingdings" panose="05000000000000000000" pitchFamily="2" charset="2"/>
              </a:rPr>
              <a:t> </a:t>
            </a:r>
            <a:r>
              <a:rPr lang="en-US" altLang="fi-FI" sz="1600" kern="0" dirty="0" err="1" smtClean="0">
                <a:sym typeface="Wingdings" panose="05000000000000000000" pitchFamily="2" charset="2"/>
              </a:rPr>
              <a:t>pieniä</a:t>
            </a:r>
            <a:endParaRPr lang="en-US" altLang="fi-FI" sz="1600" kern="0" dirty="0" smtClean="0">
              <a:sym typeface="Wingdings" panose="05000000000000000000" pitchFamily="2" charset="2"/>
            </a:endParaRPr>
          </a:p>
          <a:p>
            <a:pPr marL="266700" lvl="1" indent="0">
              <a:buNone/>
              <a:defRPr/>
            </a:pPr>
            <a:endParaRPr lang="en-US" altLang="fi-FI" kern="0" dirty="0"/>
          </a:p>
          <a:p>
            <a:pPr marL="0" indent="0">
              <a:buNone/>
              <a:defRPr/>
            </a:pPr>
            <a:r>
              <a:rPr lang="en-US" altLang="fi-FI" kern="0" dirty="0">
                <a:sym typeface="Wingdings" panose="05000000000000000000" pitchFamily="2" charset="2"/>
              </a:rPr>
              <a:t>  </a:t>
            </a:r>
            <a:r>
              <a:rPr lang="en-US" altLang="fi-FI" b="1" kern="0" dirty="0" err="1"/>
              <a:t>Tarkasteltava</a:t>
            </a:r>
            <a:r>
              <a:rPr lang="en-US" altLang="fi-FI" kern="0" dirty="0"/>
              <a:t> </a:t>
            </a:r>
            <a:r>
              <a:rPr lang="en-US" altLang="fi-FI" b="1" kern="0" dirty="0" err="1">
                <a:solidFill>
                  <a:srgbClr val="FF0000"/>
                </a:solidFill>
              </a:rPr>
              <a:t>sekä</a:t>
            </a:r>
            <a:r>
              <a:rPr lang="en-US" altLang="fi-FI" b="1" kern="0" dirty="0">
                <a:solidFill>
                  <a:srgbClr val="FF0000"/>
                </a:solidFill>
              </a:rPr>
              <a:t> </a:t>
            </a:r>
            <a:r>
              <a:rPr lang="en-US" altLang="fi-FI" b="1" kern="0" dirty="0" err="1">
                <a:solidFill>
                  <a:srgbClr val="FF0000"/>
                </a:solidFill>
              </a:rPr>
              <a:t>pitoisuutta</a:t>
            </a:r>
            <a:r>
              <a:rPr lang="en-US" altLang="fi-FI" b="1" kern="0" dirty="0">
                <a:solidFill>
                  <a:srgbClr val="FF0000"/>
                </a:solidFill>
              </a:rPr>
              <a:t> </a:t>
            </a:r>
            <a:r>
              <a:rPr lang="en-US" altLang="fi-FI" b="1" kern="0" dirty="0" err="1">
                <a:solidFill>
                  <a:srgbClr val="FF0000"/>
                </a:solidFill>
              </a:rPr>
              <a:t>että</a:t>
            </a:r>
            <a:r>
              <a:rPr lang="en-US" altLang="fi-FI" b="1" kern="0" dirty="0">
                <a:solidFill>
                  <a:srgbClr val="FF0000"/>
                </a:solidFill>
              </a:rPr>
              <a:t> </a:t>
            </a:r>
            <a:r>
              <a:rPr lang="en-US" altLang="fi-FI" b="1" kern="0" dirty="0" err="1">
                <a:solidFill>
                  <a:srgbClr val="FF0000"/>
                </a:solidFill>
              </a:rPr>
              <a:t>lajistoa</a:t>
            </a:r>
            <a:endParaRPr lang="en-US" altLang="fi-FI" b="1" kern="0" dirty="0">
              <a:solidFill>
                <a:srgbClr val="FF0000"/>
              </a:solidFill>
            </a:endParaRPr>
          </a:p>
          <a:p>
            <a:pPr marL="0" indent="0">
              <a:buNone/>
              <a:defRPr/>
            </a:pPr>
            <a:endParaRPr lang="en-US" altLang="fi-FI" kern="0" dirty="0"/>
          </a:p>
          <a:p>
            <a:pPr lvl="1">
              <a:defRPr/>
            </a:pPr>
            <a:r>
              <a:rPr lang="en-US" altLang="fi-FI" sz="1600" kern="0" dirty="0" err="1"/>
              <a:t>Kohonneet</a:t>
            </a:r>
            <a:r>
              <a:rPr lang="en-US" altLang="fi-FI" sz="1600" kern="0" dirty="0"/>
              <a:t> </a:t>
            </a:r>
            <a:r>
              <a:rPr lang="en-US" altLang="fi-FI" sz="1600" kern="0" dirty="0" err="1"/>
              <a:t>pitoisuudet</a:t>
            </a:r>
            <a:r>
              <a:rPr lang="en-US" altLang="fi-FI" sz="1600" kern="0" dirty="0"/>
              <a:t> </a:t>
            </a:r>
            <a:r>
              <a:rPr lang="en-US" altLang="fi-FI" sz="1600" kern="0" dirty="0" err="1"/>
              <a:t>viittaavat</a:t>
            </a:r>
            <a:r>
              <a:rPr lang="en-US" altLang="fi-FI" sz="1600" kern="0" dirty="0"/>
              <a:t> </a:t>
            </a:r>
            <a:r>
              <a:rPr lang="en-US" altLang="fi-FI" sz="1600" kern="0" dirty="0" err="1"/>
              <a:t>vaurioon</a:t>
            </a:r>
            <a:r>
              <a:rPr lang="en-US" altLang="fi-FI" sz="1600" kern="0" dirty="0"/>
              <a:t>, </a:t>
            </a:r>
            <a:r>
              <a:rPr lang="en-US" altLang="fi-FI" sz="1600" kern="0" dirty="0" err="1"/>
              <a:t>jos</a:t>
            </a:r>
            <a:r>
              <a:rPr lang="en-US" altLang="fi-FI" sz="1600" kern="0" dirty="0"/>
              <a:t> </a:t>
            </a:r>
            <a:r>
              <a:rPr lang="en-US" altLang="fi-FI" sz="1600" kern="0" dirty="0" err="1"/>
              <a:t>muut</a:t>
            </a:r>
            <a:r>
              <a:rPr lang="en-US" altLang="fi-FI" sz="1600" kern="0" dirty="0"/>
              <a:t> </a:t>
            </a:r>
            <a:r>
              <a:rPr lang="en-US" altLang="fi-FI" sz="1600" kern="0" dirty="0" err="1"/>
              <a:t>lähteet</a:t>
            </a:r>
            <a:r>
              <a:rPr lang="en-US" altLang="fi-FI" sz="1600" kern="0" dirty="0"/>
              <a:t> </a:t>
            </a:r>
            <a:r>
              <a:rPr lang="en-US" altLang="fi-FI" sz="1600" kern="0" dirty="0" err="1"/>
              <a:t>suljettu</a:t>
            </a:r>
            <a:r>
              <a:rPr lang="en-US" altLang="fi-FI" sz="1600" kern="0" dirty="0"/>
              <a:t> </a:t>
            </a:r>
            <a:r>
              <a:rPr lang="en-US" altLang="fi-FI" sz="1600" kern="0" dirty="0" err="1"/>
              <a:t>pois</a:t>
            </a:r>
            <a:endParaRPr lang="en-US" altLang="fi-FI" sz="1600" kern="0" dirty="0"/>
          </a:p>
          <a:p>
            <a:pPr lvl="1">
              <a:defRPr/>
            </a:pPr>
            <a:r>
              <a:rPr lang="en-US" altLang="fi-FI" sz="1600" kern="0" dirty="0" err="1"/>
              <a:t>Muissa</a:t>
            </a:r>
            <a:r>
              <a:rPr lang="en-US" altLang="fi-FI" sz="1600" kern="0" dirty="0"/>
              <a:t> </a:t>
            </a:r>
            <a:r>
              <a:rPr lang="en-US" altLang="fi-FI" sz="1600" kern="0" dirty="0" err="1"/>
              <a:t>sisätiloissa</a:t>
            </a:r>
            <a:r>
              <a:rPr lang="en-US" altLang="fi-FI" sz="1600" kern="0" dirty="0"/>
              <a:t> </a:t>
            </a:r>
            <a:r>
              <a:rPr lang="en-US" altLang="fi-FI" sz="1600" kern="0" dirty="0" err="1"/>
              <a:t>kuin</a:t>
            </a:r>
            <a:r>
              <a:rPr lang="en-US" altLang="fi-FI" sz="1600" kern="0" dirty="0"/>
              <a:t> </a:t>
            </a:r>
            <a:r>
              <a:rPr lang="en-US" altLang="fi-FI" sz="1600" kern="0" dirty="0" err="1"/>
              <a:t>asunnoissa</a:t>
            </a:r>
            <a:r>
              <a:rPr lang="en-US" altLang="fi-FI" sz="1600" kern="0" dirty="0"/>
              <a:t> </a:t>
            </a:r>
            <a:r>
              <a:rPr lang="en-US" altLang="fi-FI" sz="1600" kern="0" dirty="0" err="1"/>
              <a:t>mikrobipitoisuudet</a:t>
            </a:r>
            <a:r>
              <a:rPr lang="en-US" altLang="fi-FI" sz="1600" kern="0" dirty="0"/>
              <a:t> </a:t>
            </a:r>
            <a:r>
              <a:rPr lang="en-US" altLang="fi-FI" sz="1600" kern="0" dirty="0" err="1"/>
              <a:t>yleensä</a:t>
            </a:r>
            <a:r>
              <a:rPr lang="en-US" altLang="fi-FI" sz="1600" kern="0" dirty="0"/>
              <a:t> </a:t>
            </a:r>
            <a:r>
              <a:rPr lang="en-US" altLang="fi-FI" sz="1600" kern="0" dirty="0" err="1" smtClean="0"/>
              <a:t>pienempiä</a:t>
            </a:r>
            <a:endParaRPr lang="en-US" altLang="fi-FI" sz="1600" kern="0" dirty="0"/>
          </a:p>
        </p:txBody>
      </p:sp>
      <p:sp>
        <p:nvSpPr>
          <p:cNvPr id="92166" name="Date Placeholder 4"/>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EB1DF213-6872-44CE-B0DA-4D8631A6513F}"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92164"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92165"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EF5E3405-1858-488E-80E3-9F28A46543F4}" type="slidenum">
              <a:rPr lang="fi-FI" altLang="fi-FI" sz="1000">
                <a:solidFill>
                  <a:schemeClr val="bg1"/>
                </a:solidFill>
              </a:rPr>
              <a:pPr eaLnBrk="1" hangingPunct="1">
                <a:lnSpc>
                  <a:spcPct val="100000"/>
                </a:lnSpc>
                <a:spcBef>
                  <a:spcPct val="0"/>
                </a:spcBef>
                <a:buClrTx/>
                <a:buFontTx/>
                <a:buNone/>
              </a:pPr>
              <a:t>31</a:t>
            </a:fld>
            <a:endParaRPr lang="fi-FI" altLang="fi-FI" sz="1000">
              <a:solidFill>
                <a:schemeClr val="bg1"/>
              </a:solidFill>
            </a:endParaRPr>
          </a:p>
        </p:txBody>
      </p:sp>
    </p:spTree>
    <p:extLst>
      <p:ext uri="{BB962C8B-B14F-4D97-AF65-F5344CB8AC3E}">
        <p14:creationId xmlns:p14="http://schemas.microsoft.com/office/powerpoint/2010/main" val="1136677851"/>
      </p:ext>
    </p:extLst>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fi-FI" altLang="fi-FI" sz="2800" dirty="0" smtClean="0"/>
              <a:t>Ilmanäytteiden tulkinta </a:t>
            </a:r>
            <a:r>
              <a:rPr lang="fi-FI" altLang="fi-FI" sz="2800" dirty="0" smtClean="0"/>
              <a:t>		2/2</a:t>
            </a:r>
            <a:endParaRPr lang="fi-FI" altLang="fi-FI" sz="2800" dirty="0" smtClean="0"/>
          </a:p>
        </p:txBody>
      </p:sp>
      <p:sp>
        <p:nvSpPr>
          <p:cNvPr id="2" name="Sisällön paikkamerkki 1"/>
          <p:cNvSpPr>
            <a:spLocks noGrp="1"/>
          </p:cNvSpPr>
          <p:nvPr>
            <p:ph idx="1"/>
          </p:nvPr>
        </p:nvSpPr>
        <p:spPr/>
        <p:txBody>
          <a:bodyPr>
            <a:normAutofit/>
          </a:bodyPr>
          <a:lstStyle/>
          <a:p>
            <a:pPr marL="342900" indent="-342900">
              <a:defRPr/>
            </a:pPr>
            <a:r>
              <a:rPr lang="en-US" altLang="fi-FI" b="1" kern="0" dirty="0" err="1">
                <a:latin typeface="Arial" charset="0"/>
              </a:rPr>
              <a:t>Taajamassa</a:t>
            </a:r>
            <a:r>
              <a:rPr lang="en-US" altLang="fi-FI" b="1" kern="0" dirty="0">
                <a:latin typeface="Arial" charset="0"/>
              </a:rPr>
              <a:t> </a:t>
            </a:r>
            <a:r>
              <a:rPr lang="en-US" altLang="fi-FI" b="1" u="sng" kern="0" dirty="0" err="1">
                <a:latin typeface="Arial" charset="0"/>
              </a:rPr>
              <a:t>talviaikana</a:t>
            </a:r>
            <a:r>
              <a:rPr lang="en-US" altLang="fi-FI" kern="0" dirty="0">
                <a:latin typeface="Arial" charset="0"/>
              </a:rPr>
              <a:t>: </a:t>
            </a:r>
          </a:p>
          <a:p>
            <a:pPr marL="742950" lvl="1" indent="-285750">
              <a:defRPr/>
            </a:pPr>
            <a:r>
              <a:rPr lang="en-US" altLang="fi-FI" kern="0" dirty="0">
                <a:latin typeface="Arial" charset="0"/>
              </a:rPr>
              <a:t>100-500 </a:t>
            </a:r>
            <a:r>
              <a:rPr lang="en-US" altLang="fi-FI" kern="0" dirty="0" err="1">
                <a:latin typeface="Arial" charset="0"/>
              </a:rPr>
              <a:t>cfu</a:t>
            </a:r>
            <a:r>
              <a:rPr lang="en-US" altLang="fi-FI" kern="0" dirty="0">
                <a:latin typeface="Arial" charset="0"/>
              </a:rPr>
              <a:t>/m</a:t>
            </a:r>
            <a:r>
              <a:rPr lang="en-US" altLang="fi-FI" baseline="30000" dirty="0">
                <a:latin typeface="Arial" charset="0"/>
              </a:rPr>
              <a:t>3 </a:t>
            </a:r>
            <a:r>
              <a:rPr lang="en-US" altLang="fi-FI" kern="0" dirty="0" err="1">
                <a:latin typeface="Arial" charset="0"/>
              </a:rPr>
              <a:t>viittaa</a:t>
            </a:r>
            <a:r>
              <a:rPr lang="en-US" altLang="fi-FI" kern="0" dirty="0">
                <a:latin typeface="Arial" charset="0"/>
              </a:rPr>
              <a:t> </a:t>
            </a:r>
            <a:r>
              <a:rPr lang="en-US" altLang="fi-FI" kern="0" dirty="0" err="1">
                <a:latin typeface="Arial" charset="0"/>
              </a:rPr>
              <a:t>kohonneeseen</a:t>
            </a:r>
            <a:r>
              <a:rPr lang="en-US" altLang="fi-FI" kern="0" dirty="0">
                <a:latin typeface="Arial" charset="0"/>
              </a:rPr>
              <a:t> </a:t>
            </a:r>
            <a:r>
              <a:rPr lang="en-US" altLang="fi-FI" kern="0" dirty="0" err="1">
                <a:latin typeface="Arial" charset="0"/>
              </a:rPr>
              <a:t>sieni-itiöpitoisuuteen</a:t>
            </a:r>
            <a:r>
              <a:rPr lang="en-US" altLang="fi-FI" kern="0" dirty="0">
                <a:latin typeface="Arial" charset="0"/>
              </a:rPr>
              <a:t> ja </a:t>
            </a:r>
            <a:br>
              <a:rPr lang="en-US" altLang="fi-FI" kern="0" dirty="0">
                <a:latin typeface="Arial" charset="0"/>
              </a:rPr>
            </a:br>
            <a:r>
              <a:rPr lang="en-US" altLang="fi-FI" kern="0" dirty="0" err="1">
                <a:latin typeface="Arial" charset="0"/>
                <a:sym typeface="Wingdings" panose="05000000000000000000" pitchFamily="2" charset="2"/>
              </a:rPr>
              <a:t>jos</a:t>
            </a: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samalla</a:t>
            </a: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mikrobisuvusto</a:t>
            </a: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poikkeava</a:t>
            </a:r>
            <a:r>
              <a:rPr lang="en-US" altLang="fi-FI" kern="0" dirty="0">
                <a:latin typeface="Arial" charset="0"/>
                <a:sym typeface="Wingdings" panose="05000000000000000000" pitchFamily="2" charset="2"/>
              </a:rPr>
              <a:t>  </a:t>
            </a:r>
            <a:r>
              <a:rPr lang="en-US" altLang="fi-FI" kern="0" dirty="0" err="1">
                <a:latin typeface="Arial" charset="0"/>
                <a:sym typeface="Wingdings" panose="05000000000000000000" pitchFamily="2" charset="2"/>
              </a:rPr>
              <a:t>mikrobikasvu</a:t>
            </a: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todennäköistä</a:t>
            </a:r>
            <a:endParaRPr lang="en-US" altLang="fi-FI" kern="0" dirty="0">
              <a:latin typeface="Arial" charset="0"/>
              <a:sym typeface="Wingdings" panose="05000000000000000000" pitchFamily="2" charset="2"/>
            </a:endParaRPr>
          </a:p>
          <a:p>
            <a:pPr marL="742950" lvl="1" indent="-285750">
              <a:defRPr/>
            </a:pPr>
            <a:r>
              <a:rPr lang="en-US" altLang="fi-FI" kern="0" dirty="0">
                <a:latin typeface="Arial" charset="0"/>
                <a:sym typeface="Wingdings" panose="05000000000000000000" pitchFamily="2" charset="2"/>
              </a:rPr>
              <a:t>&gt;500 </a:t>
            </a:r>
            <a:r>
              <a:rPr lang="en-US" altLang="fi-FI" kern="0" dirty="0" err="1">
                <a:latin typeface="Arial" charset="0"/>
                <a:sym typeface="Wingdings" panose="05000000000000000000" pitchFamily="2" charset="2"/>
              </a:rPr>
              <a:t>cfu</a:t>
            </a:r>
            <a:r>
              <a:rPr lang="en-US" altLang="fi-FI" kern="0" dirty="0">
                <a:latin typeface="Arial" charset="0"/>
                <a:sym typeface="Wingdings" panose="05000000000000000000" pitchFamily="2" charset="2"/>
              </a:rPr>
              <a:t>/m</a:t>
            </a:r>
            <a:r>
              <a:rPr lang="en-US" altLang="fi-FI" baseline="30000" dirty="0">
                <a:latin typeface="Arial" charset="0"/>
              </a:rPr>
              <a:t>3 </a:t>
            </a:r>
            <a:r>
              <a:rPr lang="en-US" altLang="fi-FI" kern="0" dirty="0" err="1">
                <a:latin typeface="Arial" charset="0"/>
              </a:rPr>
              <a:t>viittaa</a:t>
            </a:r>
            <a:r>
              <a:rPr lang="en-US" altLang="fi-FI" kern="0" dirty="0">
                <a:latin typeface="Arial" charset="0"/>
              </a:rPr>
              <a:t> </a:t>
            </a:r>
            <a:r>
              <a:rPr lang="en-US" altLang="fi-FI" kern="0" dirty="0" err="1">
                <a:latin typeface="Arial" charset="0"/>
              </a:rPr>
              <a:t>mikrobikasvuun</a:t>
            </a:r>
            <a:endParaRPr lang="en-US" altLang="fi-FI" kern="0" dirty="0">
              <a:latin typeface="Arial" charset="0"/>
            </a:endParaRPr>
          </a:p>
          <a:p>
            <a:pPr marL="742950" lvl="1" indent="-285750">
              <a:defRPr/>
            </a:pPr>
            <a:r>
              <a:rPr lang="en-US" altLang="fi-FI" kern="0" dirty="0" err="1">
                <a:latin typeface="Arial" charset="0"/>
                <a:sym typeface="Wingdings" panose="05000000000000000000" pitchFamily="2" charset="2"/>
              </a:rPr>
              <a:t>Kohonnut</a:t>
            </a: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bakteeripitoisuus</a:t>
            </a:r>
            <a:r>
              <a:rPr lang="en-US" altLang="fi-FI" kern="0" dirty="0">
                <a:latin typeface="Arial" charset="0"/>
                <a:sym typeface="Wingdings" panose="05000000000000000000" pitchFamily="2" charset="2"/>
              </a:rPr>
              <a:t> (&gt;4500 </a:t>
            </a:r>
            <a:r>
              <a:rPr lang="en-US" altLang="fi-FI" kern="0" dirty="0" err="1">
                <a:latin typeface="Arial" charset="0"/>
                <a:sym typeface="Wingdings" panose="05000000000000000000" pitchFamily="2" charset="2"/>
              </a:rPr>
              <a:t>cfu</a:t>
            </a:r>
            <a:r>
              <a:rPr lang="en-US" altLang="fi-FI" kern="0" dirty="0">
                <a:latin typeface="Arial" charset="0"/>
                <a:sym typeface="Wingdings" panose="05000000000000000000" pitchFamily="2" charset="2"/>
              </a:rPr>
              <a:t>/</a:t>
            </a:r>
            <a:r>
              <a:rPr lang="en-US" altLang="fi-FI" kern="0" dirty="0">
                <a:latin typeface="Arial" charset="0"/>
              </a:rPr>
              <a:t>m</a:t>
            </a:r>
            <a:r>
              <a:rPr lang="en-US" altLang="fi-FI" baseline="30000" dirty="0">
                <a:latin typeface="Arial" charset="0"/>
              </a:rPr>
              <a:t>3</a:t>
            </a: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yksin</a:t>
            </a:r>
            <a:r>
              <a:rPr lang="en-US" altLang="fi-FI" kern="0" dirty="0">
                <a:latin typeface="Arial" charset="0"/>
                <a:sym typeface="Wingdings" panose="05000000000000000000" pitchFamily="2" charset="2"/>
              </a:rPr>
              <a:t> </a:t>
            </a:r>
            <a:br>
              <a:rPr lang="en-US" altLang="fi-FI" kern="0" dirty="0">
                <a:latin typeface="Arial" charset="0"/>
                <a:sym typeface="Wingdings" panose="05000000000000000000" pitchFamily="2" charset="2"/>
              </a:rPr>
            </a:b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ilmanvaihdossa</a:t>
            </a: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puutteita</a:t>
            </a:r>
            <a:endParaRPr lang="en-US" altLang="fi-FI" kern="0" dirty="0">
              <a:latin typeface="Arial" charset="0"/>
              <a:sym typeface="Wingdings" panose="05000000000000000000" pitchFamily="2" charset="2"/>
            </a:endParaRPr>
          </a:p>
          <a:p>
            <a:pPr marL="285750" indent="-285750">
              <a:defRPr/>
            </a:pPr>
            <a:endParaRPr lang="en-US" altLang="fi-FI" sz="1800" kern="0" dirty="0">
              <a:latin typeface="Arial" charset="0"/>
              <a:sym typeface="Wingdings" panose="05000000000000000000" pitchFamily="2" charset="2"/>
            </a:endParaRPr>
          </a:p>
          <a:p>
            <a:pPr marL="285750" indent="-285750">
              <a:defRPr/>
            </a:pPr>
            <a:r>
              <a:rPr lang="en-US" altLang="fi-FI" kern="0" dirty="0" err="1">
                <a:latin typeface="Arial" charset="0"/>
                <a:sym typeface="Wingdings" panose="05000000000000000000" pitchFamily="2" charset="2"/>
              </a:rPr>
              <a:t>Sulan</a:t>
            </a: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maan</a:t>
            </a: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aikana</a:t>
            </a: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verrataan</a:t>
            </a: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ulkoilmanäytteen</a:t>
            </a:r>
            <a:r>
              <a:rPr lang="en-US" altLang="fi-FI" kern="0" dirty="0">
                <a:latin typeface="Arial" charset="0"/>
                <a:sym typeface="Wingdings" panose="05000000000000000000" pitchFamily="2" charset="2"/>
              </a:rPr>
              <a:t>  </a:t>
            </a:r>
            <a:r>
              <a:rPr lang="en-US" altLang="fi-FI" b="1" kern="0" dirty="0" err="1">
                <a:latin typeface="Arial" charset="0"/>
                <a:sym typeface="Wingdings" panose="05000000000000000000" pitchFamily="2" charset="2"/>
              </a:rPr>
              <a:t>mikrobisuvustoon</a:t>
            </a:r>
            <a:r>
              <a:rPr lang="en-US" altLang="fi-FI" b="1" kern="0" dirty="0">
                <a:latin typeface="Arial" charset="0"/>
                <a:sym typeface="Wingdings" panose="05000000000000000000" pitchFamily="2" charset="2"/>
              </a:rPr>
              <a:t> </a:t>
            </a:r>
            <a:r>
              <a:rPr lang="en-US" altLang="fi-FI" kern="0" dirty="0">
                <a:latin typeface="Arial" charset="0"/>
                <a:sym typeface="Wingdings" panose="05000000000000000000" pitchFamily="2" charset="2"/>
              </a:rPr>
              <a:t>ja -</a:t>
            </a:r>
            <a:r>
              <a:rPr lang="en-US" altLang="fi-FI" kern="0" dirty="0" err="1">
                <a:latin typeface="Arial" charset="0"/>
                <a:sym typeface="Wingdings" panose="05000000000000000000" pitchFamily="2" charset="2"/>
              </a:rPr>
              <a:t>pitoisuuteen</a:t>
            </a:r>
            <a:r>
              <a:rPr lang="en-US" altLang="fi-FI" kern="0" dirty="0">
                <a:latin typeface="Arial" charset="0"/>
                <a:sym typeface="Wingdings" panose="05000000000000000000" pitchFamily="2" charset="2"/>
              </a:rPr>
              <a:t> (</a:t>
            </a:r>
            <a:r>
              <a:rPr lang="en-US" altLang="fi-FI" kern="0" dirty="0" err="1">
                <a:latin typeface="Arial" charset="0"/>
                <a:sym typeface="Wingdings" panose="05000000000000000000" pitchFamily="2" charset="2"/>
              </a:rPr>
              <a:t>sisä</a:t>
            </a:r>
            <a:r>
              <a:rPr lang="en-US" altLang="fi-FI" kern="0" dirty="0">
                <a:latin typeface="Arial" charset="0"/>
                <a:sym typeface="Wingdings" panose="05000000000000000000" pitchFamily="2" charset="2"/>
              </a:rPr>
              <a:t>/</a:t>
            </a:r>
            <a:r>
              <a:rPr lang="en-US" altLang="fi-FI" kern="0" dirty="0" err="1">
                <a:latin typeface="Arial" charset="0"/>
                <a:sym typeface="Wingdings" panose="05000000000000000000" pitchFamily="2" charset="2"/>
              </a:rPr>
              <a:t>ulko-suhde</a:t>
            </a:r>
            <a:r>
              <a:rPr lang="en-US" altLang="fi-FI" kern="0" dirty="0">
                <a:latin typeface="Arial" charset="0"/>
                <a:sym typeface="Wingdings" panose="05000000000000000000" pitchFamily="2" charset="2"/>
              </a:rPr>
              <a:t> &gt;1) </a:t>
            </a:r>
            <a:endParaRPr lang="en-US" altLang="fi-FI" kern="0" dirty="0">
              <a:latin typeface="Arial" charset="0"/>
            </a:endParaRPr>
          </a:p>
        </p:txBody>
      </p:sp>
      <p:sp>
        <p:nvSpPr>
          <p:cNvPr id="93187" name="Date Placeholder 2"/>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DEC6E14D-55BB-4EEA-98BD-AEB87DD10161}"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93188" name="Footer Placeholder 3"/>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93189" name="Slide Number Placeholder 4"/>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D184AEE7-8151-47A8-90BD-C45E08DAAB67}" type="slidenum">
              <a:rPr lang="fi-FI" altLang="fi-FI" sz="1000">
                <a:solidFill>
                  <a:schemeClr val="bg1"/>
                </a:solidFill>
              </a:rPr>
              <a:pPr eaLnBrk="1" hangingPunct="1">
                <a:lnSpc>
                  <a:spcPct val="100000"/>
                </a:lnSpc>
                <a:spcBef>
                  <a:spcPct val="0"/>
                </a:spcBef>
                <a:buClrTx/>
                <a:buFontTx/>
                <a:buNone/>
              </a:pPr>
              <a:t>32</a:t>
            </a:fld>
            <a:endParaRPr lang="fi-FI" altLang="fi-FI" sz="1000">
              <a:solidFill>
                <a:schemeClr val="bg1"/>
              </a:solidFill>
            </a:endParaRPr>
          </a:p>
        </p:txBody>
      </p:sp>
    </p:spTree>
    <p:extLst>
      <p:ext uri="{BB962C8B-B14F-4D97-AF65-F5344CB8AC3E}">
        <p14:creationId xmlns:p14="http://schemas.microsoft.com/office/powerpoint/2010/main" val="3032923084"/>
      </p:ext>
    </p:extLst>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p:cNvSpPr txBox="1">
            <a:spLocks noGrp="1"/>
          </p:cNvSpPr>
          <p:nvPr/>
        </p:nvSpPr>
        <p:spPr bwMode="auto">
          <a:xfrm>
            <a:off x="457200" y="6589713"/>
            <a:ext cx="1090613"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fld id="{4E14D820-3193-4C4A-B70E-42DB9387DDE7}" type="datetime1">
              <a:rPr lang="fi-FI" altLang="fi-FI" sz="1000">
                <a:solidFill>
                  <a:srgbClr val="FFFFFF"/>
                </a:solidFill>
              </a:rPr>
              <a:pPr algn="ctr" eaLnBrk="1" hangingPunct="1">
                <a:lnSpc>
                  <a:spcPct val="100000"/>
                </a:lnSpc>
                <a:spcBef>
                  <a:spcPct val="0"/>
                </a:spcBef>
                <a:buClrTx/>
                <a:buFontTx/>
                <a:buNone/>
              </a:pPr>
              <a:t>14.6.2016</a:t>
            </a:fld>
            <a:endParaRPr lang="fi-FI" altLang="fi-FI" sz="1000">
              <a:solidFill>
                <a:srgbClr val="FFFFFF"/>
              </a:solidFill>
            </a:endParaRPr>
          </a:p>
        </p:txBody>
      </p:sp>
      <p:sp>
        <p:nvSpPr>
          <p:cNvPr id="80899" name="Slide Number Placeholder 5"/>
          <p:cNvSpPr txBox="1">
            <a:spLocks noGrp="1"/>
          </p:cNvSpPr>
          <p:nvPr/>
        </p:nvSpPr>
        <p:spPr bwMode="auto">
          <a:xfrm>
            <a:off x="7596188" y="6597650"/>
            <a:ext cx="10795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r" eaLnBrk="1" hangingPunct="1">
              <a:lnSpc>
                <a:spcPct val="100000"/>
              </a:lnSpc>
              <a:spcBef>
                <a:spcPct val="0"/>
              </a:spcBef>
              <a:buClrTx/>
              <a:buFontTx/>
              <a:buNone/>
            </a:pPr>
            <a:fld id="{8E0782B0-20A4-4E15-AAEE-F9B68A48B201}" type="slidenum">
              <a:rPr lang="fi-FI" altLang="fi-FI" sz="1000">
                <a:solidFill>
                  <a:srgbClr val="FFFFFF"/>
                </a:solidFill>
              </a:rPr>
              <a:pPr algn="r" eaLnBrk="1" hangingPunct="1">
                <a:lnSpc>
                  <a:spcPct val="100000"/>
                </a:lnSpc>
                <a:spcBef>
                  <a:spcPct val="0"/>
                </a:spcBef>
                <a:buClrTx/>
                <a:buFontTx/>
                <a:buNone/>
              </a:pPr>
              <a:t>33</a:t>
            </a:fld>
            <a:endParaRPr lang="fi-FI" altLang="fi-FI" sz="1000">
              <a:solidFill>
                <a:srgbClr val="FFFFFF"/>
              </a:solidFill>
            </a:endParaRPr>
          </a:p>
        </p:txBody>
      </p:sp>
      <p:sp>
        <p:nvSpPr>
          <p:cNvPr id="80900" name="Rectangle 2"/>
          <p:cNvSpPr>
            <a:spLocks noGrp="1" noChangeArrowheads="1"/>
          </p:cNvSpPr>
          <p:nvPr>
            <p:ph type="title"/>
          </p:nvPr>
        </p:nvSpPr>
        <p:spPr>
          <a:xfrm>
            <a:off x="827088" y="333376"/>
            <a:ext cx="7848600" cy="1079500"/>
          </a:xfrm>
        </p:spPr>
        <p:txBody>
          <a:bodyPr/>
          <a:lstStyle/>
          <a:p>
            <a:pPr eaLnBrk="1" hangingPunct="1"/>
            <a:r>
              <a:rPr lang="en-US" altLang="fi-FI" sz="2800" dirty="0" err="1" smtClean="0">
                <a:ea typeface="ＭＳ Ｐゴシック" panose="020B0600070205080204" pitchFamily="34" charset="-128"/>
              </a:rPr>
              <a:t>Ilmanäytetulosten</a:t>
            </a:r>
            <a:r>
              <a:rPr lang="en-US" altLang="fi-FI" sz="2800" dirty="0" smtClean="0">
                <a:ea typeface="ＭＳ Ｐゴシック" panose="020B0600070205080204" pitchFamily="34" charset="-128"/>
              </a:rPr>
              <a:t> </a:t>
            </a:r>
            <a:r>
              <a:rPr lang="en-US" altLang="fi-FI" sz="2800" dirty="0" err="1" smtClean="0">
                <a:ea typeface="ＭＳ Ｐゴシック" panose="020B0600070205080204" pitchFamily="34" charset="-128"/>
              </a:rPr>
              <a:t>tulkinnassa</a:t>
            </a:r>
            <a:r>
              <a:rPr lang="en-US" altLang="fi-FI" sz="2800" dirty="0" smtClean="0">
                <a:ea typeface="ＭＳ Ｐゴシック" panose="020B0600070205080204" pitchFamily="34" charset="-128"/>
              </a:rPr>
              <a:t> </a:t>
            </a:r>
            <a:r>
              <a:rPr lang="en-US" altLang="fi-FI" sz="2800" dirty="0" err="1" smtClean="0">
                <a:ea typeface="ＭＳ Ｐゴシック" panose="020B0600070205080204" pitchFamily="34" charset="-128"/>
              </a:rPr>
              <a:t>huomioitavaa</a:t>
            </a:r>
            <a:r>
              <a:rPr lang="en-US" altLang="fi-FI" sz="2800" dirty="0" smtClean="0">
                <a:ea typeface="ＭＳ Ｐゴシック" panose="020B0600070205080204" pitchFamily="34" charset="-128"/>
              </a:rPr>
              <a:t> </a:t>
            </a:r>
          </a:p>
        </p:txBody>
      </p:sp>
      <p:sp>
        <p:nvSpPr>
          <p:cNvPr id="45064" name="Rectangle 3"/>
          <p:cNvSpPr>
            <a:spLocks noGrp="1" noChangeArrowheads="1"/>
          </p:cNvSpPr>
          <p:nvPr>
            <p:ph idx="1"/>
          </p:nvPr>
        </p:nvSpPr>
        <p:spPr/>
        <p:txBody>
          <a:bodyPr anchor="t">
            <a:normAutofit/>
          </a:bodyPr>
          <a:lstStyle/>
          <a:p>
            <a:pPr>
              <a:lnSpc>
                <a:spcPct val="90000"/>
              </a:lnSpc>
              <a:defRPr/>
            </a:pPr>
            <a:r>
              <a:rPr lang="fi-FI" sz="1800" dirty="0" smtClean="0"/>
              <a:t>Suuri </a:t>
            </a:r>
            <a:r>
              <a:rPr lang="fi-FI" sz="1800" dirty="0" smtClean="0"/>
              <a:t>ajallinen ja paikallinen vaihtelu</a:t>
            </a:r>
          </a:p>
          <a:p>
            <a:pPr eaLnBrk="1" hangingPunct="1">
              <a:lnSpc>
                <a:spcPct val="90000"/>
              </a:lnSpc>
              <a:defRPr/>
            </a:pPr>
            <a:r>
              <a:rPr lang="fi-FI" sz="1800" dirty="0" smtClean="0"/>
              <a:t>Saadaan helposti ”vääriä negatiivisia” tuloksia (ilmavirtaukset, painesuhteiden vaihtelu, kuivunut kasvusto) </a:t>
            </a:r>
            <a:r>
              <a:rPr lang="fi-FI" sz="1800" dirty="0" smtClean="0">
                <a:latin typeface="Times New Roman" pitchFamily="18" charset="0"/>
                <a:cs typeface="Times New Roman" pitchFamily="18" charset="0"/>
              </a:rPr>
              <a:t>	</a:t>
            </a:r>
          </a:p>
          <a:p>
            <a:pPr marL="0" indent="0" eaLnBrk="1" hangingPunct="1">
              <a:lnSpc>
                <a:spcPct val="90000"/>
              </a:lnSpc>
              <a:buFont typeface="Arial" pitchFamily="34" charset="0"/>
              <a:buNone/>
              <a:defRPr/>
            </a:pPr>
            <a:r>
              <a:rPr lang="fi-FI" sz="1800" dirty="0" smtClean="0"/>
              <a:t>	</a:t>
            </a:r>
            <a:r>
              <a:rPr lang="fi-FI" sz="1800" dirty="0" smtClean="0">
                <a:sym typeface="Wingdings" panose="05000000000000000000" pitchFamily="2" charset="2"/>
              </a:rPr>
              <a:t> </a:t>
            </a:r>
            <a:r>
              <a:rPr lang="fi-FI" sz="1800" dirty="0" smtClean="0"/>
              <a:t>tarvitaan </a:t>
            </a:r>
            <a:r>
              <a:rPr lang="fi-FI" sz="1800" dirty="0"/>
              <a:t>useita näytteitä</a:t>
            </a:r>
          </a:p>
          <a:p>
            <a:pPr eaLnBrk="1" hangingPunct="1">
              <a:lnSpc>
                <a:spcPct val="90000"/>
              </a:lnSpc>
              <a:defRPr/>
            </a:pPr>
            <a:r>
              <a:rPr lang="fi-FI" sz="1800" dirty="0"/>
              <a:t>Yksittäiset negatiiviset näytteet eivät poissulje epänormaalin lähteen olemassa oloa!!!</a:t>
            </a:r>
          </a:p>
          <a:p>
            <a:pPr eaLnBrk="1" hangingPunct="1">
              <a:lnSpc>
                <a:spcPct val="100000"/>
              </a:lnSpc>
              <a:defRPr/>
            </a:pPr>
            <a:r>
              <a:rPr lang="fi-FI" sz="1800" dirty="0"/>
              <a:t>Muutama positiivinen näyte voi viitata epätavanomaiseen lähteeseen </a:t>
            </a:r>
            <a:r>
              <a:rPr lang="fi-FI" sz="1800" dirty="0" smtClean="0">
                <a:sym typeface="Wingdings" panose="05000000000000000000" pitchFamily="2" charset="2"/>
              </a:rPr>
              <a:t> </a:t>
            </a:r>
            <a:r>
              <a:rPr lang="fi-FI" sz="1800" dirty="0" smtClean="0"/>
              <a:t>vaurion </a:t>
            </a:r>
            <a:r>
              <a:rPr lang="fi-FI" sz="1800" dirty="0"/>
              <a:t>paikallistaminen</a:t>
            </a:r>
          </a:p>
          <a:p>
            <a:pPr eaLnBrk="1" hangingPunct="1">
              <a:lnSpc>
                <a:spcPct val="90000"/>
              </a:lnSpc>
              <a:defRPr/>
            </a:pPr>
            <a:r>
              <a:rPr lang="fi-FI" sz="1800" dirty="0"/>
              <a:t>Kohonneet pitoisuudet ja/tai indikaattorilajisto </a:t>
            </a:r>
            <a:r>
              <a:rPr lang="fi-FI" sz="1800" dirty="0" smtClean="0"/>
              <a:t/>
            </a:r>
            <a:br>
              <a:rPr lang="fi-FI" sz="1800" dirty="0" smtClean="0"/>
            </a:br>
            <a:r>
              <a:rPr lang="fi-FI" sz="1800" dirty="0" smtClean="0"/>
              <a:t>viittaavat </a:t>
            </a:r>
            <a:r>
              <a:rPr lang="fi-FI" sz="1800" dirty="0"/>
              <a:t>epätavanomaiseen lähteeseen </a:t>
            </a:r>
            <a:endParaRPr lang="fi-FI" sz="1800" dirty="0" smtClean="0"/>
          </a:p>
          <a:p>
            <a:pPr eaLnBrk="1" hangingPunct="1">
              <a:lnSpc>
                <a:spcPct val="90000"/>
              </a:lnSpc>
              <a:defRPr/>
            </a:pPr>
            <a:r>
              <a:rPr lang="fi-FI" sz="1800" dirty="0" smtClean="0"/>
              <a:t>Normaalilähteiden vaikutus kontrolloitava </a:t>
            </a:r>
            <a:r>
              <a:rPr lang="fi-FI" sz="1800" dirty="0" smtClean="0"/>
              <a:t/>
            </a:r>
            <a:br>
              <a:rPr lang="fi-FI" sz="1800" dirty="0" smtClean="0"/>
            </a:br>
            <a:r>
              <a:rPr lang="fi-FI" sz="1800" dirty="0" smtClean="0"/>
              <a:t>ennakkoon </a:t>
            </a:r>
            <a:r>
              <a:rPr lang="fi-FI" sz="1800" dirty="0" smtClean="0"/>
              <a:t>tai huomioitava</a:t>
            </a:r>
            <a:endParaRPr lang="fi-FI" sz="1800" dirty="0"/>
          </a:p>
          <a:p>
            <a:pPr marL="0" indent="0" eaLnBrk="1" hangingPunct="1">
              <a:lnSpc>
                <a:spcPct val="90000"/>
              </a:lnSpc>
              <a:buFont typeface="Wingdings" pitchFamily="2" charset="2"/>
              <a:buNone/>
              <a:defRPr/>
            </a:pPr>
            <a:endParaRPr lang="en-US" sz="1800" dirty="0" smtClean="0"/>
          </a:p>
        </p:txBody>
      </p:sp>
      <p:sp>
        <p:nvSpPr>
          <p:cNvPr id="53256" name="Date Placeholder 4"/>
          <p:cNvSpPr>
            <a:spLocks noGrp="1"/>
          </p:cNvSpPr>
          <p:nvPr>
            <p:ph type="dt" sz="half" idx="10"/>
          </p:nvPr>
        </p:nvSpPr>
        <p:spPr/>
        <p:txBody>
          <a:bodyPr/>
          <a:lstStyle>
            <a:lvl1pPr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eaLnBrk="0" hangingPunct="0">
              <a:lnSpc>
                <a:spcPct val="85000"/>
              </a:lnSpc>
              <a:spcBef>
                <a:spcPct val="25000"/>
              </a:spcBef>
              <a:buChar char="–"/>
              <a:defRPr sz="2400">
                <a:solidFill>
                  <a:schemeClr val="tx1"/>
                </a:solidFill>
                <a:latin typeface="Arial"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eaLnBrk="0" hangingPunct="0">
              <a:lnSpc>
                <a:spcPct val="85000"/>
              </a:lnSpc>
              <a:spcBef>
                <a:spcPct val="25000"/>
              </a:spcBef>
              <a:buChar char="–"/>
              <a:defRPr sz="2200">
                <a:solidFill>
                  <a:schemeClr val="tx1"/>
                </a:solidFill>
                <a:latin typeface="Arial" pitchFamily="34" charset="0"/>
              </a:defRPr>
            </a:lvl4pPr>
            <a:lvl5pPr marL="2057400" indent="-228600"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fontAlgn="base" hangingPunct="1">
              <a:lnSpc>
                <a:spcPct val="100000"/>
              </a:lnSpc>
              <a:spcBef>
                <a:spcPct val="0"/>
              </a:spcBef>
              <a:spcAft>
                <a:spcPct val="0"/>
              </a:spcAft>
              <a:buClrTx/>
              <a:buFontTx/>
              <a:buNone/>
              <a:defRPr/>
            </a:pPr>
            <a:fld id="{0CACE418-293E-42F4-9E42-6687D781009C}" type="datetime1">
              <a:rPr lang="fi-FI" altLang="fi-FI" sz="1000" smtClean="0">
                <a:solidFill>
                  <a:srgbClr val="FFFFFF"/>
                </a:solidFill>
              </a:rPr>
              <a:pPr eaLnBrk="1" fontAlgn="base" hangingPunct="1">
                <a:lnSpc>
                  <a:spcPct val="100000"/>
                </a:lnSpc>
                <a:spcBef>
                  <a:spcPct val="0"/>
                </a:spcBef>
                <a:spcAft>
                  <a:spcPct val="0"/>
                </a:spcAft>
                <a:buClrTx/>
                <a:buFontTx/>
                <a:buNone/>
                <a:defRPr/>
              </a:pPr>
              <a:t>14.6.2016</a:t>
            </a:fld>
            <a:endParaRPr lang="fi-FI" altLang="fi-FI" sz="1000" smtClean="0">
              <a:solidFill>
                <a:srgbClr val="FFFFFF"/>
              </a:solidFill>
            </a:endParaRPr>
          </a:p>
        </p:txBody>
      </p:sp>
      <p:sp>
        <p:nvSpPr>
          <p:cNvPr id="53255"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32FFCF87-2BD1-4C71-99A7-537EB85026C7}" type="slidenum">
              <a:rPr lang="fi-FI" altLang="fi-FI" sz="1000">
                <a:solidFill>
                  <a:srgbClr val="FFFFFF"/>
                </a:solidFill>
              </a:rPr>
              <a:pPr eaLnBrk="1" hangingPunct="1">
                <a:lnSpc>
                  <a:spcPct val="100000"/>
                </a:lnSpc>
                <a:spcBef>
                  <a:spcPct val="0"/>
                </a:spcBef>
                <a:buClrTx/>
                <a:buFontTx/>
                <a:buNone/>
              </a:pPr>
              <a:t>33</a:t>
            </a:fld>
            <a:endParaRPr lang="fi-FI" altLang="fi-FI" sz="1000">
              <a:solidFill>
                <a:srgbClr val="FFFFFF"/>
              </a:solidFill>
            </a:endParaRPr>
          </a:p>
        </p:txBody>
      </p:sp>
      <p:pic>
        <p:nvPicPr>
          <p:cNvPr id="809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1965" y="4209965"/>
            <a:ext cx="2566566" cy="192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668657"/>
      </p:ext>
    </p:extLst>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nchor="ctr"/>
          <a:lstStyle/>
          <a:p>
            <a:r>
              <a:rPr lang="fi-FI" altLang="fi-FI" sz="2800" smtClean="0"/>
              <a:t>Elinkykyiset sienet ilmassa</a:t>
            </a:r>
            <a:endParaRPr lang="en-US" altLang="fi-FI" sz="2800" dirty="0" smtClean="0"/>
          </a:p>
        </p:txBody>
      </p:sp>
      <p:graphicFrame>
        <p:nvGraphicFramePr>
          <p:cNvPr id="86022" name="Object 4"/>
          <p:cNvGraphicFramePr>
            <a:graphicFrameLocks noGrp="1" noChangeAspect="1"/>
          </p:cNvGraphicFramePr>
          <p:nvPr>
            <p:ph type="pic" idx="1"/>
            <p:extLst>
              <p:ext uri="{D42A27DB-BD31-4B8C-83A1-F6EECF244321}">
                <p14:modId xmlns:p14="http://schemas.microsoft.com/office/powerpoint/2010/main" val="30194687"/>
              </p:ext>
            </p:extLst>
          </p:nvPr>
        </p:nvGraphicFramePr>
        <p:xfrm>
          <a:off x="1763688" y="1340768"/>
          <a:ext cx="5472608" cy="4074453"/>
        </p:xfrm>
        <a:graphic>
          <a:graphicData uri="http://schemas.openxmlformats.org/presentationml/2006/ole">
            <mc:AlternateContent xmlns:mc="http://schemas.openxmlformats.org/markup-compatibility/2006">
              <mc:Choice xmlns:v="urn:schemas-microsoft-com:vml" Requires="v">
                <p:oleObj spid="_x0000_s3099" name="Graph" r:id="rId3" imgW="3807562" imgH="2834640" progId="Origin50.Graph">
                  <p:embed/>
                </p:oleObj>
              </mc:Choice>
              <mc:Fallback>
                <p:oleObj name="Graph" r:id="rId3" imgW="3807562" imgH="2834640" progId="Origin50.Grap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340768"/>
                        <a:ext cx="5472608" cy="4074453"/>
                      </a:xfrm>
                      <a:prstGeom prst="rect">
                        <a:avLst/>
                      </a:prstGeom>
                      <a:noFill/>
                      <a:ln>
                        <a:noFill/>
                      </a:ln>
                      <a:effectLst/>
                      <a:extLst/>
                    </p:spPr>
                  </p:pic>
                </p:oleObj>
              </mc:Fallback>
            </mc:AlternateContent>
          </a:graphicData>
        </a:graphic>
      </p:graphicFrame>
      <p:sp>
        <p:nvSpPr>
          <p:cNvPr id="99330" name="Date Placeholder 4"/>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15D27158-7C29-415B-B7D3-9A99D7396808}"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99335"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99331" name="Slide Number Placeholder 6"/>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DCCEECC4-31B8-4018-8E80-59DC2006EAE8}" type="slidenum">
              <a:rPr lang="fi-FI" altLang="fi-FI" sz="1000">
                <a:solidFill>
                  <a:schemeClr val="bg1"/>
                </a:solidFill>
              </a:rPr>
              <a:pPr eaLnBrk="1" hangingPunct="1">
                <a:lnSpc>
                  <a:spcPct val="100000"/>
                </a:lnSpc>
                <a:spcBef>
                  <a:spcPct val="0"/>
                </a:spcBef>
                <a:buClrTx/>
                <a:buFontTx/>
                <a:buNone/>
              </a:pPr>
              <a:t>34</a:t>
            </a:fld>
            <a:endParaRPr lang="fi-FI" altLang="fi-FI" sz="1000">
              <a:solidFill>
                <a:schemeClr val="bg1"/>
              </a:solidFill>
            </a:endParaRPr>
          </a:p>
        </p:txBody>
      </p:sp>
      <p:sp>
        <p:nvSpPr>
          <p:cNvPr id="206851" name="Rectangle 3"/>
          <p:cNvSpPr>
            <a:spLocks noGrp="1" noChangeArrowheads="1"/>
          </p:cNvSpPr>
          <p:nvPr>
            <p:ph type="body" sz="quarter" idx="13"/>
          </p:nvPr>
        </p:nvSpPr>
        <p:spPr>
          <a:xfrm>
            <a:off x="1078706" y="5249429"/>
            <a:ext cx="7489825" cy="1131967"/>
          </a:xfrm>
        </p:spPr>
        <p:txBody>
          <a:bodyPr>
            <a:normAutofit/>
          </a:bodyPr>
          <a:lstStyle/>
          <a:p>
            <a:pPr>
              <a:lnSpc>
                <a:spcPct val="80000"/>
              </a:lnSpc>
              <a:defRPr/>
            </a:pPr>
            <a:r>
              <a:rPr lang="fi-FI" sz="1600" dirty="0"/>
              <a:t>Sieni-itiötasot keskimäärin korkeampia vauriokodeissa</a:t>
            </a:r>
          </a:p>
          <a:p>
            <a:pPr>
              <a:lnSpc>
                <a:spcPct val="80000"/>
              </a:lnSpc>
              <a:defRPr/>
            </a:pPr>
            <a:r>
              <a:rPr lang="fi-FI" sz="1600" dirty="0"/>
              <a:t>Lyhytaikaisissa näytteissä vaihtelu suurta </a:t>
            </a:r>
            <a:r>
              <a:rPr lang="fi-FI" sz="1100" dirty="0"/>
              <a:t>(Hyvärinen ym. 2001)</a:t>
            </a:r>
          </a:p>
          <a:p>
            <a:pPr>
              <a:lnSpc>
                <a:spcPct val="80000"/>
              </a:lnSpc>
              <a:defRPr/>
            </a:pPr>
            <a:r>
              <a:rPr lang="fi-FI" sz="1600" dirty="0"/>
              <a:t>Yksittäinen ilmanäyte ei yleensä riitä</a:t>
            </a:r>
          </a:p>
          <a:p>
            <a:pPr marL="0" indent="0">
              <a:lnSpc>
                <a:spcPct val="80000"/>
              </a:lnSpc>
              <a:buFontTx/>
              <a:buNone/>
              <a:defRPr/>
            </a:pPr>
            <a:endParaRPr lang="en-US" sz="1600" dirty="0"/>
          </a:p>
        </p:txBody>
      </p:sp>
    </p:spTree>
    <p:extLst>
      <p:ext uri="{BB962C8B-B14F-4D97-AF65-F5344CB8AC3E}">
        <p14:creationId xmlns:p14="http://schemas.microsoft.com/office/powerpoint/2010/main" val="4187453121"/>
      </p:ext>
    </p:extLst>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62846592"/>
              </p:ext>
            </p:extLst>
          </p:nvPr>
        </p:nvGraphicFramePr>
        <p:xfrm>
          <a:off x="395288" y="1627476"/>
          <a:ext cx="7056438" cy="4321804"/>
        </p:xfrm>
        <a:graphic>
          <a:graphicData uri="http://schemas.openxmlformats.org/drawingml/2006/table">
            <a:tbl>
              <a:tblPr/>
              <a:tblGrid>
                <a:gridCol w="1529640"/>
                <a:gridCol w="681080"/>
                <a:gridCol w="513601"/>
                <a:gridCol w="647585"/>
                <a:gridCol w="681080"/>
                <a:gridCol w="513601"/>
                <a:gridCol w="647585"/>
                <a:gridCol w="681080"/>
                <a:gridCol w="513601"/>
                <a:gridCol w="647585"/>
              </a:tblGrid>
              <a:tr h="497209">
                <a:tc gridSpan="10">
                  <a:txBody>
                    <a:bodyPr/>
                    <a:lstStyle/>
                    <a:p>
                      <a:pPr algn="l" fontAlgn="b"/>
                      <a:r>
                        <a:rPr lang="fi-FI" sz="1600" b="1" i="0" u="none" strike="noStrike" dirty="0">
                          <a:effectLst/>
                          <a:latin typeface="Arial"/>
                        </a:rPr>
                        <a:t>Taulukko 2.</a:t>
                      </a:r>
                      <a:r>
                        <a:rPr lang="fi-FI" sz="1100" b="0" i="0" u="none" strike="noStrike" dirty="0">
                          <a:effectLst/>
                          <a:latin typeface="Arial"/>
                        </a:rPr>
                        <a:t> </a:t>
                      </a:r>
                      <a:r>
                        <a:rPr lang="fi-FI" sz="1600" b="0" i="0" u="none" strike="noStrike" dirty="0">
                          <a:effectLst/>
                          <a:latin typeface="Arial"/>
                        </a:rPr>
                        <a:t>Ilmanäytteissä esiintyneiden </a:t>
                      </a:r>
                      <a:r>
                        <a:rPr lang="fi-FI" sz="1600" b="0" i="0" u="none" strike="noStrike" dirty="0" err="1">
                          <a:effectLst/>
                          <a:latin typeface="Arial"/>
                        </a:rPr>
                        <a:t>mesofiilisten</a:t>
                      </a:r>
                      <a:r>
                        <a:rPr lang="fi-FI" sz="1600" b="0" i="0" u="none" strike="noStrike" dirty="0">
                          <a:effectLst/>
                          <a:latin typeface="Arial"/>
                        </a:rPr>
                        <a:t> sieni-itiöiden ja bakteerien </a:t>
                      </a:r>
                      <a:r>
                        <a:rPr lang="fi-FI" sz="1600" b="0" i="0" u="none" strike="noStrike" dirty="0" smtClean="0">
                          <a:effectLst/>
                          <a:latin typeface="Arial"/>
                        </a:rPr>
                        <a:t>pitoisuudet (cfu/m</a:t>
                      </a:r>
                      <a:r>
                        <a:rPr lang="fi-FI" sz="1600" b="0" i="0" u="none" strike="noStrike" baseline="30000" dirty="0" smtClean="0">
                          <a:effectLst/>
                          <a:latin typeface="Arial"/>
                        </a:rPr>
                        <a:t>3</a:t>
                      </a:r>
                      <a:r>
                        <a:rPr lang="fi-FI" sz="1600" b="0" i="0" u="none" strike="noStrike" baseline="0" dirty="0" smtClean="0">
                          <a:effectLst/>
                          <a:latin typeface="Arial"/>
                        </a:rPr>
                        <a:t>) sekä </a:t>
                      </a:r>
                      <a:r>
                        <a:rPr lang="fi-FI" sz="1600" b="0" i="0" u="none" strike="noStrike" baseline="0" dirty="0" err="1" smtClean="0">
                          <a:effectLst/>
                          <a:latin typeface="Arial"/>
                        </a:rPr>
                        <a:t>sienisuvusto</a:t>
                      </a:r>
                      <a:endParaRPr lang="fi-FI" sz="1600" b="1" i="0" u="none" strike="noStrike" dirty="0">
                        <a:effectLst/>
                        <a:latin typeface="Arial"/>
                      </a:endParaRPr>
                    </a:p>
                  </a:txBody>
                  <a:tcPr marL="9526" marR="9526" marT="9525" marB="0" anchor="b">
                    <a:lnL>
                      <a:noFill/>
                    </a:lnL>
                    <a:lnR>
                      <a:noFill/>
                    </a:lnR>
                    <a:lnT>
                      <a:noFill/>
                    </a:lnT>
                    <a:lnB>
                      <a:noFill/>
                    </a:lnB>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189422">
                <a:tc>
                  <a:txBody>
                    <a:bodyPr/>
                    <a:lstStyle/>
                    <a:p>
                      <a:pPr algn="l" fontAlgn="b"/>
                      <a:r>
                        <a:rPr lang="fi-FI" sz="1100" b="0" i="0" u="none" strike="noStrike" dirty="0">
                          <a:effectLst/>
                          <a:latin typeface="Arial"/>
                        </a:rPr>
                        <a:t> </a:t>
                      </a:r>
                    </a:p>
                  </a:txBody>
                  <a:tcPr marL="9526" marR="9526" marT="9525"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fi-FI" sz="1100" b="0" i="0" u="none" strike="noStrike">
                          <a:effectLst/>
                          <a:latin typeface="Arial"/>
                        </a:rPr>
                        <a:t> </a:t>
                      </a:r>
                    </a:p>
                  </a:txBody>
                  <a:tcPr marL="9526" marR="9526" marT="9525"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fi-FI" sz="1100" b="0" i="0" u="none" strike="noStrike">
                          <a:effectLst/>
                          <a:latin typeface="Arial"/>
                        </a:rPr>
                        <a:t> </a:t>
                      </a:r>
                    </a:p>
                  </a:txBody>
                  <a:tcPr marL="9526" marR="9526" marT="9525"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fi-FI" sz="1100" b="0" i="0" u="none" strike="noStrike">
                          <a:effectLst/>
                          <a:latin typeface="Arial"/>
                        </a:rPr>
                        <a:t> </a:t>
                      </a:r>
                    </a:p>
                  </a:txBody>
                  <a:tcPr marL="9526" marR="9526" marT="9525"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fi-FI" sz="1100" b="0" i="0" u="none" strike="noStrike">
                          <a:effectLst/>
                          <a:latin typeface="Arial"/>
                        </a:rPr>
                        <a:t> </a:t>
                      </a:r>
                    </a:p>
                  </a:txBody>
                  <a:tcPr marL="9526" marR="9526" marT="9525"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fi-FI" sz="1100" b="0" i="0" u="none" strike="noStrike">
                          <a:effectLst/>
                          <a:latin typeface="Arial"/>
                        </a:rPr>
                        <a:t> </a:t>
                      </a:r>
                    </a:p>
                  </a:txBody>
                  <a:tcPr marL="9526" marR="9526" marT="9525"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fi-FI" sz="1100" b="0" i="0" u="none" strike="noStrike">
                          <a:effectLst/>
                          <a:latin typeface="Arial"/>
                        </a:rPr>
                        <a:t> </a:t>
                      </a:r>
                    </a:p>
                  </a:txBody>
                  <a:tcPr marL="9526" marR="9526" marT="9525"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fi-FI" sz="1100" b="0" i="0" u="none" strike="noStrike">
                          <a:effectLst/>
                          <a:latin typeface="Arial"/>
                        </a:rPr>
                        <a:t> </a:t>
                      </a:r>
                    </a:p>
                  </a:txBody>
                  <a:tcPr marL="9526" marR="9526" marT="9525"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fi-FI" sz="1100" b="0" i="0" u="none" strike="noStrike">
                          <a:effectLst/>
                          <a:latin typeface="Arial"/>
                        </a:rPr>
                        <a:t> </a:t>
                      </a:r>
                    </a:p>
                  </a:txBody>
                  <a:tcPr marL="9526" marR="9526" marT="9525"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c>
                  <a:txBody>
                    <a:bodyPr/>
                    <a:lstStyle/>
                    <a:p>
                      <a:pPr algn="l" fontAlgn="b"/>
                      <a:r>
                        <a:rPr lang="fi-FI" sz="1100" b="0" i="0" u="none" strike="noStrike" dirty="0">
                          <a:effectLst/>
                          <a:latin typeface="Arial"/>
                        </a:rPr>
                        <a:t> </a:t>
                      </a:r>
                    </a:p>
                  </a:txBody>
                  <a:tcPr marL="9526" marR="9526" marT="9525" marB="0" anchor="b">
                    <a:lnL>
                      <a:noFill/>
                    </a:lnL>
                    <a:lnR>
                      <a:noFill/>
                    </a:lnR>
                    <a:lnT>
                      <a:noFill/>
                    </a:lnT>
                    <a:lnB w="25400" cap="flat" cmpd="dbl" algn="ctr">
                      <a:solidFill>
                        <a:srgbClr val="000000"/>
                      </a:solidFill>
                      <a:prstDash val="solid"/>
                      <a:round/>
                      <a:headEnd type="none" w="med" len="med"/>
                      <a:tailEnd type="none" w="med" len="med"/>
                    </a:lnB>
                    <a:solidFill>
                      <a:schemeClr val="bg1"/>
                    </a:solidFill>
                  </a:tcPr>
                </a:tc>
              </a:tr>
              <a:tr h="347276">
                <a:tc>
                  <a:txBody>
                    <a:bodyPr/>
                    <a:lstStyle/>
                    <a:p>
                      <a:pPr algn="l" fontAlgn="b"/>
                      <a:endParaRPr lang="fi-FI" sz="1100" b="0" i="0" u="none" strike="noStrike" dirty="0">
                        <a:effectLst/>
                        <a:latin typeface="Arial"/>
                      </a:endParaRPr>
                    </a:p>
                  </a:txBody>
                  <a:tcPr marL="9526" marR="9526" marT="9525"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gridSpan="3">
                  <a:txBody>
                    <a:bodyPr/>
                    <a:lstStyle/>
                    <a:p>
                      <a:pPr algn="l" fontAlgn="b"/>
                      <a:r>
                        <a:rPr lang="fi-FI" sz="1100" b="0" i="0" u="none" strike="noStrike">
                          <a:effectLst/>
                          <a:latin typeface="Arial"/>
                        </a:rPr>
                        <a:t>Mesofiiliset sienet (cfu/m</a:t>
                      </a:r>
                      <a:r>
                        <a:rPr lang="fi-FI" sz="1100" b="0" i="0" u="none" strike="noStrike" baseline="30000">
                          <a:effectLst/>
                          <a:latin typeface="Arial"/>
                        </a:rPr>
                        <a:t>3</a:t>
                      </a:r>
                      <a:r>
                        <a:rPr lang="fi-FI" sz="1100" b="0" i="0" u="none" strike="noStrike">
                          <a:effectLst/>
                          <a:latin typeface="Arial"/>
                        </a:rPr>
                        <a:t>)</a:t>
                      </a:r>
                    </a:p>
                  </a:txBody>
                  <a:tcPr marL="9526" marR="9526" marT="9525"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hMerge="1">
                  <a:txBody>
                    <a:bodyPr/>
                    <a:lstStyle/>
                    <a:p>
                      <a:endParaRPr lang="fi-FI"/>
                    </a:p>
                  </a:txBody>
                  <a:tcPr/>
                </a:tc>
                <a:tc hMerge="1">
                  <a:txBody>
                    <a:bodyPr/>
                    <a:lstStyle/>
                    <a:p>
                      <a:endParaRPr lang="fi-FI"/>
                    </a:p>
                  </a:txBody>
                  <a:tcPr/>
                </a:tc>
                <a:tc>
                  <a:txBody>
                    <a:bodyPr/>
                    <a:lstStyle/>
                    <a:p>
                      <a:pPr algn="l" fontAlgn="b"/>
                      <a:endParaRPr lang="fi-FI" sz="1100" b="0" i="0" u="none" strike="noStrike">
                        <a:effectLst/>
                        <a:latin typeface="Arial"/>
                      </a:endParaRPr>
                    </a:p>
                  </a:txBody>
                  <a:tcPr marL="9526" marR="9526" marT="9525"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gridSpan="3">
                  <a:txBody>
                    <a:bodyPr/>
                    <a:lstStyle/>
                    <a:p>
                      <a:pPr algn="l" fontAlgn="b"/>
                      <a:r>
                        <a:rPr lang="fi-FI" sz="1100" b="0" i="0" u="none" strike="noStrike">
                          <a:effectLst/>
                          <a:latin typeface="Arial"/>
                        </a:rPr>
                        <a:t>Mesofiiliset bakteerit (cfu/m</a:t>
                      </a:r>
                      <a:r>
                        <a:rPr lang="fi-FI" sz="1100" b="0" i="0" u="none" strike="noStrike" baseline="30000">
                          <a:effectLst/>
                          <a:latin typeface="Arial"/>
                        </a:rPr>
                        <a:t>3</a:t>
                      </a:r>
                      <a:r>
                        <a:rPr lang="fi-FI" sz="1100" b="0" i="0" u="none" strike="noStrike">
                          <a:effectLst/>
                          <a:latin typeface="Arial"/>
                        </a:rPr>
                        <a:t>)</a:t>
                      </a:r>
                    </a:p>
                  </a:txBody>
                  <a:tcPr marL="9526" marR="9526" marT="9525" marB="0" anchor="b">
                    <a:lnL>
                      <a:noFill/>
                    </a:lnL>
                    <a:lnR>
                      <a:noFill/>
                    </a:lnR>
                    <a:lnT w="25400" cap="flat" cmpd="dbl" algn="ctr">
                      <a:solidFill>
                        <a:srgbClr val="000000"/>
                      </a:solidFill>
                      <a:prstDash val="solid"/>
                      <a:round/>
                      <a:headEnd type="none" w="med" len="med"/>
                      <a:tailEnd type="none" w="med" len="med"/>
                    </a:lnT>
                    <a:lnB>
                      <a:noFill/>
                    </a:lnB>
                    <a:solidFill>
                      <a:schemeClr val="bg1"/>
                    </a:solidFill>
                  </a:tcPr>
                </a:tc>
                <a:tc hMerge="1">
                  <a:txBody>
                    <a:bodyPr/>
                    <a:lstStyle/>
                    <a:p>
                      <a:endParaRPr lang="fi-FI"/>
                    </a:p>
                  </a:txBody>
                  <a:tcPr/>
                </a:tc>
                <a:tc hMerge="1">
                  <a:txBody>
                    <a:bodyPr/>
                    <a:lstStyle/>
                    <a:p>
                      <a:endParaRPr lang="fi-FI"/>
                    </a:p>
                  </a:txBody>
                  <a:tcPr/>
                </a:tc>
              </a:tr>
              <a:tr h="178900">
                <a:tc>
                  <a:txBody>
                    <a:bodyPr/>
                    <a:lstStyle/>
                    <a:p>
                      <a:pPr algn="l" fontAlgn="b"/>
                      <a:r>
                        <a:rPr lang="fi-FI" sz="1100" b="0" i="0" u="none" strike="noStrike">
                          <a:effectLst/>
                          <a:latin typeface="Arial"/>
                        </a:rPr>
                        <a:t> </a:t>
                      </a: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3">
                  <a:txBody>
                    <a:bodyPr/>
                    <a:lstStyle/>
                    <a:p>
                      <a:pPr algn="l" fontAlgn="b"/>
                      <a:r>
                        <a:rPr lang="fi-FI" sz="1100" b="0" i="0" u="none" strike="noStrike">
                          <a:effectLst/>
                          <a:latin typeface="Arial"/>
                        </a:rPr>
                        <a:t>2% mallasuutealusta</a:t>
                      </a: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hMerge="1">
                  <a:txBody>
                    <a:bodyPr/>
                    <a:lstStyle/>
                    <a:p>
                      <a:endParaRPr lang="fi-FI"/>
                    </a:p>
                  </a:txBody>
                  <a:tcPr/>
                </a:tc>
                <a:tc gridSpan="2">
                  <a:txBody>
                    <a:bodyPr/>
                    <a:lstStyle/>
                    <a:p>
                      <a:pPr algn="l" fontAlgn="b"/>
                      <a:r>
                        <a:rPr lang="fi-FI" sz="1100" b="0" i="0" u="none" strike="noStrike">
                          <a:effectLst/>
                          <a:latin typeface="Arial"/>
                        </a:rPr>
                        <a:t>DG18-alusta</a:t>
                      </a: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algn="l" fontAlgn="b"/>
                      <a:r>
                        <a:rPr lang="fi-FI" sz="1100" b="0" i="0" u="none" strike="noStrike">
                          <a:effectLst/>
                          <a:latin typeface="Arial"/>
                        </a:rPr>
                        <a:t> </a:t>
                      </a: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2">
                  <a:txBody>
                    <a:bodyPr/>
                    <a:lstStyle/>
                    <a:p>
                      <a:pPr algn="l" fontAlgn="b"/>
                      <a:r>
                        <a:rPr lang="fi-FI" sz="1100" b="0" i="0" u="none" strike="noStrike">
                          <a:effectLst/>
                          <a:latin typeface="Arial"/>
                        </a:rPr>
                        <a:t>THG-alusta</a:t>
                      </a: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algn="l" fontAlgn="b"/>
                      <a:r>
                        <a:rPr lang="fi-FI" sz="1100" b="0" i="0" u="none" strike="noStrike">
                          <a:effectLst/>
                          <a:latin typeface="Arial"/>
                        </a:rPr>
                        <a:t> </a:t>
                      </a: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r>
              <a:tr h="178900">
                <a:tc>
                  <a:txBody>
                    <a:bodyPr/>
                    <a:lstStyle/>
                    <a:p>
                      <a:pPr algn="l" fontAlgn="b"/>
                      <a:endParaRPr lang="fi-FI" sz="1100" b="0" i="0" u="none" strike="noStrike">
                        <a:effectLst/>
                        <a:latin typeface="Arial"/>
                      </a:endParaRPr>
                    </a:p>
                  </a:txBody>
                  <a:tcPr marL="9526" marR="9526"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r>
              <a:tr h="178900">
                <a:tc>
                  <a:txBody>
                    <a:bodyPr/>
                    <a:lstStyle/>
                    <a:p>
                      <a:pPr algn="l" fontAlgn="b"/>
                      <a:r>
                        <a:rPr lang="fi-FI" sz="1100" b="1" i="0" u="none" strike="noStrike">
                          <a:effectLst/>
                          <a:latin typeface="Arial"/>
                        </a:rPr>
                        <a:t>Näyte 1</a:t>
                      </a: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KOK.PIT</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180</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KOK.PIT</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11</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KOK.PIT</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500</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r>
                        <a:rPr lang="fi-FI" sz="1100" b="0" i="0" u="none" strike="noStrike" dirty="0">
                          <a:effectLst/>
                          <a:latin typeface="Arial"/>
                        </a:rPr>
                        <a:t>alakerran</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r>
                        <a:rPr lang="fi-FI" sz="1100" b="0" i="0" u="none" strike="noStrike">
                          <a:effectLst/>
                          <a:latin typeface="Arial"/>
                        </a:rPr>
                        <a:t>takkahuone</a:t>
                      </a: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PEN</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dirty="0">
                          <a:effectLst/>
                          <a:latin typeface="Arial"/>
                        </a:rPr>
                        <a:t>82</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PEN</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7</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AKT</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34</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endParaRPr lang="fi-FI" sz="1100" b="0" i="0" u="none" strike="noStrike" dirty="0">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ASP</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11</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EUR</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4</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MUUT</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470</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CLA</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7</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STE</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dirty="0">
                          <a:effectLst/>
                          <a:latin typeface="Arial"/>
                        </a:rPr>
                        <a:t>15</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endParaRPr lang="fi-FI" sz="1100" b="0" i="0" u="none" strike="noStrike" dirty="0">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TRI</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4</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dirty="0">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TUN</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45</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AVER</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15</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dirty="0">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HIIT</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4</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dirty="0">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r>
                        <a:rPr lang="fi-FI" sz="1100" b="1" i="0" u="none" strike="noStrike">
                          <a:effectLst/>
                          <a:latin typeface="Arial"/>
                        </a:rPr>
                        <a:t>Näyte 2</a:t>
                      </a: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KOK.PIT</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14</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KOK.PIT</a:t>
                      </a: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KOK.PIT</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1000</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r>
                        <a:rPr lang="fi-FI" sz="1100" b="0" i="0" u="none" strike="noStrike">
                          <a:effectLst/>
                          <a:latin typeface="Arial"/>
                        </a:rPr>
                        <a:t>ulkoilma</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dirty="0">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178900">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dirty="0">
                          <a:effectLst/>
                          <a:latin typeface="Arial"/>
                        </a:rPr>
                        <a:t>PEN</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14</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gridSpan="2">
                  <a:txBody>
                    <a:bodyPr/>
                    <a:lstStyle/>
                    <a:p>
                      <a:pPr algn="l" fontAlgn="b"/>
                      <a:r>
                        <a:rPr lang="fi-FI" sz="1100" b="0" i="0" u="none" strike="noStrike">
                          <a:effectLst/>
                          <a:latin typeface="Arial"/>
                        </a:rPr>
                        <a:t>alle määritysrajan</a:t>
                      </a:r>
                    </a:p>
                  </a:txBody>
                  <a:tcPr marL="9526" marR="9526" marT="9525" marB="0" anchor="b">
                    <a:lnL>
                      <a:noFill/>
                    </a:lnL>
                    <a:lnR>
                      <a:noFill/>
                    </a:lnR>
                    <a:lnT>
                      <a:noFill/>
                    </a:lnT>
                    <a:lnB>
                      <a:noFill/>
                    </a:lnB>
                    <a:solidFill>
                      <a:schemeClr val="bg1"/>
                    </a:solidFill>
                  </a:tcPr>
                </a:tc>
                <a:tc hMerge="1">
                  <a:txBody>
                    <a:bodyPr/>
                    <a:lstStyle/>
                    <a:p>
                      <a:endParaRPr lang="fi-FI"/>
                    </a:p>
                  </a:txBody>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AKT</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22</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215026">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c>
                  <a:txBody>
                    <a:bodyPr/>
                    <a:lstStyle/>
                    <a:p>
                      <a:pPr algn="l" fontAlgn="b"/>
                      <a:r>
                        <a:rPr lang="fi-FI" sz="1100" b="0" i="0" u="none" strike="noStrike">
                          <a:effectLst/>
                          <a:latin typeface="Arial"/>
                        </a:rPr>
                        <a:t>MUUT</a:t>
                      </a:r>
                    </a:p>
                  </a:txBody>
                  <a:tcPr marL="9526" marR="9526" marT="9525" marB="0" anchor="b">
                    <a:lnL>
                      <a:noFill/>
                    </a:lnL>
                    <a:lnR>
                      <a:noFill/>
                    </a:lnR>
                    <a:lnT>
                      <a:noFill/>
                    </a:lnT>
                    <a:lnB>
                      <a:noFill/>
                    </a:lnB>
                    <a:solidFill>
                      <a:schemeClr val="bg1"/>
                    </a:solidFill>
                  </a:tcPr>
                </a:tc>
                <a:tc>
                  <a:txBody>
                    <a:bodyPr/>
                    <a:lstStyle/>
                    <a:p>
                      <a:pPr algn="r" fontAlgn="b"/>
                      <a:r>
                        <a:rPr lang="fi-FI" sz="1100" b="0" i="0" u="none" strike="noStrike">
                          <a:effectLst/>
                          <a:latin typeface="Arial"/>
                        </a:rPr>
                        <a:t>1000</a:t>
                      </a:r>
                    </a:p>
                  </a:txBody>
                  <a:tcPr marL="9526" marR="9526" marT="9525" marB="0" anchor="b">
                    <a:lnL>
                      <a:noFill/>
                    </a:lnL>
                    <a:lnR>
                      <a:noFill/>
                    </a:lnR>
                    <a:lnT>
                      <a:noFill/>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a:noFill/>
                    </a:lnT>
                    <a:lnB>
                      <a:noFill/>
                    </a:lnB>
                    <a:solidFill>
                      <a:schemeClr val="bg1"/>
                    </a:solidFill>
                  </a:tcPr>
                </a:tc>
              </a:tr>
              <a:tr h="210471">
                <a:tc gridSpan="4">
                  <a:txBody>
                    <a:bodyPr/>
                    <a:lstStyle/>
                    <a:p>
                      <a:pPr algn="l" fontAlgn="b"/>
                      <a:r>
                        <a:rPr lang="fi-FI" sz="1100" b="0" i="0" u="none" strike="noStrike" dirty="0" smtClean="0">
                          <a:effectLst/>
                          <a:latin typeface="Arial"/>
                        </a:rPr>
                        <a:t>määritysraja käytetyllä menetelmällä = 4 cfu/m</a:t>
                      </a:r>
                      <a:r>
                        <a:rPr lang="fi-FI" sz="1100" b="0" i="0" u="none" strike="noStrike" baseline="30000" dirty="0" smtClean="0">
                          <a:effectLst/>
                          <a:latin typeface="Arial"/>
                        </a:rPr>
                        <a:t>3</a:t>
                      </a:r>
                      <a:endParaRPr lang="fi-FI" sz="1100" b="0" i="0" u="none" strike="noStrike" dirty="0">
                        <a:effectLst/>
                        <a:latin typeface="Arial"/>
                      </a:endParaRPr>
                    </a:p>
                  </a:txBody>
                  <a:tcPr marL="9526" marR="9526" marT="9525" marB="0" anchor="b">
                    <a:lnL>
                      <a:noFill/>
                    </a:lnL>
                    <a:lnR>
                      <a:noFill/>
                    </a:lnR>
                    <a:lnT w="25400" cap="flat" cmpd="dbl" algn="ctr">
                      <a:noFill/>
                      <a:prstDash val="solid"/>
                      <a:round/>
                      <a:headEnd type="none" w="med" len="med"/>
                      <a:tailEnd type="none" w="med" len="med"/>
                    </a:lnT>
                    <a:lnB>
                      <a:noFill/>
                    </a:lnB>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l" fontAlgn="b"/>
                      <a:endParaRPr lang="fi-FI" sz="1100" b="0" i="0" u="none" strike="noStrike">
                        <a:effectLst/>
                        <a:latin typeface="Arial"/>
                      </a:endParaRPr>
                    </a:p>
                  </a:txBody>
                  <a:tcPr marL="9526" marR="9526" marT="9525" marB="0" anchor="b">
                    <a:lnL>
                      <a:noFill/>
                    </a:lnL>
                    <a:lnR>
                      <a:noFill/>
                    </a:lnR>
                    <a:lnT w="25400" cap="flat" cmpd="dbl" algn="ctr">
                      <a:noFill/>
                      <a:prstDash val="solid"/>
                      <a:round/>
                      <a:headEnd type="none" w="med" len="med"/>
                      <a:tailEnd type="none" w="med" len="med"/>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w="25400" cap="flat" cmpd="dbl" algn="ctr">
                      <a:no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w="25400" cap="flat" cmpd="dbl" algn="ctr">
                      <a:noFill/>
                      <a:prstDash val="solid"/>
                      <a:round/>
                      <a:headEnd type="none" w="med" len="med"/>
                      <a:tailEnd type="none" w="med" len="med"/>
                    </a:lnT>
                    <a:lnB>
                      <a:noFill/>
                    </a:lnB>
                    <a:solidFill>
                      <a:schemeClr val="bg1"/>
                    </a:solidFill>
                  </a:tcPr>
                </a:tc>
                <a:tc>
                  <a:txBody>
                    <a:bodyPr/>
                    <a:lstStyle/>
                    <a:p>
                      <a:pPr algn="l" fontAlgn="b"/>
                      <a:endParaRPr lang="fi-FI" sz="1100" b="0" i="0" u="none" strike="noStrike">
                        <a:effectLst/>
                        <a:latin typeface="Arial"/>
                      </a:endParaRPr>
                    </a:p>
                  </a:txBody>
                  <a:tcPr marL="9526" marR="9526" marT="9525" marB="0" anchor="b">
                    <a:lnL>
                      <a:noFill/>
                    </a:lnL>
                    <a:lnR>
                      <a:noFill/>
                    </a:lnR>
                    <a:lnT w="25400" cap="flat" cmpd="dbl" algn="ctr">
                      <a:noFill/>
                      <a:prstDash val="solid"/>
                      <a:round/>
                      <a:headEnd type="none" w="med" len="med"/>
                      <a:tailEnd type="none" w="med" len="med"/>
                    </a:lnT>
                    <a:lnB>
                      <a:noFill/>
                    </a:lnB>
                    <a:solidFill>
                      <a:schemeClr val="bg1"/>
                    </a:solidFill>
                  </a:tcPr>
                </a:tc>
                <a:tc>
                  <a:txBody>
                    <a:bodyPr/>
                    <a:lstStyle/>
                    <a:p>
                      <a:pPr algn="r" fontAlgn="b"/>
                      <a:endParaRPr lang="fi-FI" sz="1100" b="0" i="0" u="none" strike="noStrike">
                        <a:effectLst/>
                        <a:latin typeface="Arial"/>
                      </a:endParaRPr>
                    </a:p>
                  </a:txBody>
                  <a:tcPr marL="9526" marR="9526" marT="9525" marB="0" anchor="b">
                    <a:lnL>
                      <a:noFill/>
                    </a:lnL>
                    <a:lnR>
                      <a:noFill/>
                    </a:lnR>
                    <a:lnT w="25400" cap="flat" cmpd="dbl" algn="ctr">
                      <a:noFill/>
                      <a:prstDash val="solid"/>
                      <a:round/>
                      <a:headEnd type="none" w="med" len="med"/>
                      <a:tailEnd type="none" w="med" len="med"/>
                    </a:lnT>
                    <a:lnB>
                      <a:noFill/>
                    </a:lnB>
                    <a:solidFill>
                      <a:schemeClr val="bg1"/>
                    </a:solidFill>
                  </a:tcPr>
                </a:tc>
                <a:tc>
                  <a:txBody>
                    <a:bodyPr/>
                    <a:lstStyle/>
                    <a:p>
                      <a:pPr algn="l" fontAlgn="b"/>
                      <a:endParaRPr lang="fi-FI" sz="1100" b="0" i="0" u="none" strike="noStrike" dirty="0">
                        <a:effectLst/>
                        <a:latin typeface="Arial"/>
                      </a:endParaRPr>
                    </a:p>
                  </a:txBody>
                  <a:tcPr marL="9526" marR="9526" marT="9525" marB="0" anchor="b">
                    <a:lnL>
                      <a:noFill/>
                    </a:lnL>
                    <a:lnR>
                      <a:noFill/>
                    </a:lnR>
                    <a:lnT w="25400" cap="flat" cmpd="dbl" algn="ctr">
                      <a:noFill/>
                      <a:prstDash val="solid"/>
                      <a:round/>
                      <a:headEnd type="none" w="med" len="med"/>
                      <a:tailEnd type="none" w="med" len="med"/>
                    </a:lnT>
                    <a:lnB>
                      <a:noFill/>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32130010"/>
              </p:ext>
            </p:extLst>
          </p:nvPr>
        </p:nvGraphicFramePr>
        <p:xfrm>
          <a:off x="7338950" y="3347275"/>
          <a:ext cx="1620837" cy="2560994"/>
        </p:xfrm>
        <a:graphic>
          <a:graphicData uri="http://schemas.openxmlformats.org/drawingml/2006/table">
            <a:tbl>
              <a:tblPr/>
              <a:tblGrid>
                <a:gridCol w="1620837"/>
              </a:tblGrid>
              <a:tr h="177995">
                <a:tc>
                  <a:txBody>
                    <a:bodyPr/>
                    <a:lstStyle/>
                    <a:p>
                      <a:pPr algn="l" fontAlgn="b"/>
                      <a:r>
                        <a:rPr lang="fi-FI" sz="1000" b="0" i="0" u="none" strike="noStrike" dirty="0">
                          <a:effectLst/>
                          <a:latin typeface="Arial"/>
                        </a:rPr>
                        <a:t> </a:t>
                      </a:r>
                      <a:r>
                        <a:rPr lang="fi-FI" sz="1000" b="1" i="0" u="none" strike="noStrike" dirty="0">
                          <a:effectLst/>
                          <a:latin typeface="Arial"/>
                        </a:rPr>
                        <a:t>KÄYTETYT LYHENTEET:</a:t>
                      </a:r>
                    </a:p>
                  </a:txBody>
                  <a:tcPr marL="9526" marR="9526" marT="9522" marB="0" anchor="b">
                    <a:lnL>
                      <a:noFill/>
                    </a:lnL>
                    <a:lnR>
                      <a:noFill/>
                    </a:lnR>
                    <a:lnT>
                      <a:noFill/>
                    </a:lnT>
                    <a:lnB>
                      <a:noFill/>
                    </a:lnB>
                  </a:tcPr>
                </a:tc>
              </a:tr>
              <a:tr h="177995">
                <a:tc>
                  <a:txBody>
                    <a:bodyPr/>
                    <a:lstStyle/>
                    <a:p>
                      <a:pPr algn="l" fontAlgn="b"/>
                      <a:endParaRPr lang="fi-FI" sz="1000" b="0" i="0" u="none" strike="noStrike" dirty="0">
                        <a:effectLst/>
                        <a:latin typeface="Arial"/>
                      </a:endParaRPr>
                    </a:p>
                  </a:txBody>
                  <a:tcPr marL="9526" marR="9526" marT="9522" marB="0" anchor="b">
                    <a:lnL>
                      <a:noFill/>
                    </a:lnL>
                    <a:lnR>
                      <a:noFill/>
                    </a:lnR>
                    <a:lnT>
                      <a:noFill/>
                    </a:lnT>
                    <a:lnB>
                      <a:noFill/>
                    </a:lnB>
                  </a:tcPr>
                </a:tc>
              </a:tr>
              <a:tr h="177995">
                <a:tc>
                  <a:txBody>
                    <a:bodyPr/>
                    <a:lstStyle/>
                    <a:p>
                      <a:pPr algn="l" fontAlgn="b"/>
                      <a:r>
                        <a:rPr lang="fi-FI" sz="1000" b="0" i="0" u="none" strike="noStrike" dirty="0">
                          <a:effectLst/>
                          <a:latin typeface="Arial"/>
                        </a:rPr>
                        <a:t> AKT = </a:t>
                      </a:r>
                      <a:r>
                        <a:rPr lang="fi-FI" sz="1000" b="0" i="0" u="none" strike="noStrike" dirty="0" err="1">
                          <a:effectLst/>
                          <a:latin typeface="Arial"/>
                        </a:rPr>
                        <a:t>aktinomykeetit</a:t>
                      </a:r>
                      <a:endParaRPr lang="fi-FI" sz="1000" b="0" i="0" u="none" strike="noStrike" dirty="0">
                        <a:effectLst/>
                        <a:latin typeface="Arial"/>
                      </a:endParaRPr>
                    </a:p>
                  </a:txBody>
                  <a:tcPr marL="9526" marR="9526" marT="9522" marB="0" anchor="b">
                    <a:lnL>
                      <a:noFill/>
                    </a:lnL>
                    <a:lnR>
                      <a:noFill/>
                    </a:lnR>
                    <a:lnT>
                      <a:noFill/>
                    </a:lnT>
                    <a:lnB>
                      <a:noFill/>
                    </a:lnB>
                  </a:tcPr>
                </a:tc>
              </a:tr>
              <a:tr h="177995">
                <a:tc>
                  <a:txBody>
                    <a:bodyPr/>
                    <a:lstStyle/>
                    <a:p>
                      <a:pPr algn="l" fontAlgn="b"/>
                      <a:r>
                        <a:rPr lang="fi-FI" sz="1000" b="0" i="0" u="none" strike="noStrike" dirty="0">
                          <a:effectLst/>
                          <a:latin typeface="Arial"/>
                        </a:rPr>
                        <a:t> ASP =</a:t>
                      </a:r>
                      <a:r>
                        <a:rPr lang="fi-FI" sz="1000" b="0" i="1" u="none" strike="noStrike" dirty="0">
                          <a:effectLst/>
                          <a:latin typeface="Arial"/>
                        </a:rPr>
                        <a:t> </a:t>
                      </a:r>
                      <a:r>
                        <a:rPr lang="fi-FI" sz="1000" b="0" i="1" u="none" strike="noStrike" dirty="0" err="1">
                          <a:effectLst/>
                          <a:latin typeface="Arial"/>
                        </a:rPr>
                        <a:t>Aspergillus</a:t>
                      </a:r>
                      <a:r>
                        <a:rPr lang="fi-FI" sz="1000" b="0" i="1" u="none" strike="noStrike" dirty="0">
                          <a:effectLst/>
                          <a:latin typeface="Arial"/>
                        </a:rPr>
                        <a:t> </a:t>
                      </a:r>
                      <a:endParaRPr lang="fi-FI" sz="1000" b="0" i="0" u="none" strike="noStrike" dirty="0">
                        <a:effectLst/>
                        <a:latin typeface="Arial"/>
                      </a:endParaRPr>
                    </a:p>
                  </a:txBody>
                  <a:tcPr marL="9526" marR="9526" marT="9522" marB="0" anchor="b">
                    <a:lnL>
                      <a:noFill/>
                    </a:lnL>
                    <a:lnR>
                      <a:noFill/>
                    </a:lnR>
                    <a:lnT>
                      <a:noFill/>
                    </a:lnT>
                    <a:lnB>
                      <a:noFill/>
                    </a:lnB>
                  </a:tcPr>
                </a:tc>
              </a:tr>
              <a:tr h="177995">
                <a:tc>
                  <a:txBody>
                    <a:bodyPr/>
                    <a:lstStyle/>
                    <a:p>
                      <a:pPr algn="l" fontAlgn="b"/>
                      <a:r>
                        <a:rPr lang="fi-FI" sz="1000" b="0" i="0" u="none" strike="noStrike">
                          <a:effectLst/>
                          <a:latin typeface="Arial"/>
                        </a:rPr>
                        <a:t> AVER =</a:t>
                      </a:r>
                      <a:r>
                        <a:rPr lang="fi-FI" sz="1000" b="0" i="1" u="none" strike="noStrike">
                          <a:effectLst/>
                          <a:latin typeface="Arial"/>
                        </a:rPr>
                        <a:t> Aspergillus versicolor</a:t>
                      </a:r>
                      <a:endParaRPr lang="fi-FI" sz="1000" b="0" i="0" u="none" strike="noStrike">
                        <a:effectLst/>
                        <a:latin typeface="Arial"/>
                      </a:endParaRPr>
                    </a:p>
                  </a:txBody>
                  <a:tcPr marL="9526" marR="9526" marT="9522" marB="0" anchor="b">
                    <a:lnL>
                      <a:noFill/>
                    </a:lnL>
                    <a:lnR>
                      <a:noFill/>
                    </a:lnR>
                    <a:lnT>
                      <a:noFill/>
                    </a:lnT>
                    <a:lnB>
                      <a:noFill/>
                    </a:lnB>
                  </a:tcPr>
                </a:tc>
              </a:tr>
              <a:tr h="177995">
                <a:tc>
                  <a:txBody>
                    <a:bodyPr/>
                    <a:lstStyle/>
                    <a:p>
                      <a:pPr algn="l" fontAlgn="b"/>
                      <a:r>
                        <a:rPr lang="fi-FI" sz="1000" b="0" i="0" u="none" strike="noStrike">
                          <a:effectLst/>
                          <a:latin typeface="Arial"/>
                        </a:rPr>
                        <a:t> CLA =</a:t>
                      </a:r>
                      <a:r>
                        <a:rPr lang="fi-FI" sz="1000" b="0" i="1" u="none" strike="noStrike">
                          <a:effectLst/>
                          <a:latin typeface="Arial"/>
                        </a:rPr>
                        <a:t> Cladosporium </a:t>
                      </a:r>
                      <a:endParaRPr lang="fi-FI" sz="1000" b="0" i="0" u="none" strike="noStrike">
                        <a:effectLst/>
                        <a:latin typeface="Arial"/>
                      </a:endParaRPr>
                    </a:p>
                  </a:txBody>
                  <a:tcPr marL="9526" marR="9526" marT="9522" marB="0" anchor="b">
                    <a:lnL>
                      <a:noFill/>
                    </a:lnL>
                    <a:lnR>
                      <a:noFill/>
                    </a:lnR>
                    <a:lnT>
                      <a:noFill/>
                    </a:lnT>
                    <a:lnB>
                      <a:noFill/>
                    </a:lnB>
                  </a:tcPr>
                </a:tc>
              </a:tr>
              <a:tr h="177995">
                <a:tc>
                  <a:txBody>
                    <a:bodyPr/>
                    <a:lstStyle/>
                    <a:p>
                      <a:pPr algn="l" fontAlgn="b"/>
                      <a:r>
                        <a:rPr lang="fi-FI" sz="1000" b="0" i="0" u="none" strike="noStrike">
                          <a:effectLst/>
                          <a:latin typeface="Arial"/>
                        </a:rPr>
                        <a:t> EUR =</a:t>
                      </a:r>
                      <a:r>
                        <a:rPr lang="fi-FI" sz="1000" b="0" i="1" u="none" strike="noStrike">
                          <a:effectLst/>
                          <a:latin typeface="Arial"/>
                        </a:rPr>
                        <a:t> Eurotium</a:t>
                      </a:r>
                      <a:endParaRPr lang="fi-FI" sz="1000" b="0" i="0" u="none" strike="noStrike">
                        <a:effectLst/>
                        <a:latin typeface="Arial"/>
                      </a:endParaRPr>
                    </a:p>
                  </a:txBody>
                  <a:tcPr marL="9526" marR="9526" marT="9522" marB="0" anchor="b">
                    <a:lnL>
                      <a:noFill/>
                    </a:lnL>
                    <a:lnR>
                      <a:noFill/>
                    </a:lnR>
                    <a:lnT>
                      <a:noFill/>
                    </a:lnT>
                    <a:lnB>
                      <a:noFill/>
                    </a:lnB>
                  </a:tcPr>
                </a:tc>
              </a:tr>
              <a:tr h="177995">
                <a:tc>
                  <a:txBody>
                    <a:bodyPr/>
                    <a:lstStyle/>
                    <a:p>
                      <a:pPr algn="l" fontAlgn="b"/>
                      <a:r>
                        <a:rPr lang="fi-FI" sz="1000" b="0" i="0" u="none" strike="noStrike">
                          <a:effectLst/>
                          <a:latin typeface="Arial"/>
                        </a:rPr>
                        <a:t> PEN =</a:t>
                      </a:r>
                      <a:r>
                        <a:rPr lang="fi-FI" sz="1000" b="0" i="1" u="none" strike="noStrike">
                          <a:effectLst/>
                          <a:latin typeface="Arial"/>
                        </a:rPr>
                        <a:t> Penicillium</a:t>
                      </a:r>
                      <a:endParaRPr lang="fi-FI" sz="1000" b="0" i="0" u="none" strike="noStrike">
                        <a:effectLst/>
                        <a:latin typeface="Arial"/>
                      </a:endParaRPr>
                    </a:p>
                  </a:txBody>
                  <a:tcPr marL="9526" marR="9526" marT="9522" marB="0" anchor="b">
                    <a:lnL>
                      <a:noFill/>
                    </a:lnL>
                    <a:lnR>
                      <a:noFill/>
                    </a:lnR>
                    <a:lnT>
                      <a:noFill/>
                    </a:lnT>
                    <a:lnB>
                      <a:noFill/>
                    </a:lnB>
                  </a:tcPr>
                </a:tc>
              </a:tr>
              <a:tr h="345519">
                <a:tc>
                  <a:txBody>
                    <a:bodyPr/>
                    <a:lstStyle/>
                    <a:p>
                      <a:pPr algn="l" fontAlgn="b"/>
                      <a:r>
                        <a:rPr lang="fi-FI" sz="1000" b="0" i="0" u="none" strike="noStrike">
                          <a:effectLst/>
                          <a:latin typeface="Arial"/>
                        </a:rPr>
                        <a:t> STE = steriilit eli sienet, jotka eivät itiöi käytetylllä alustalla</a:t>
                      </a:r>
                    </a:p>
                  </a:txBody>
                  <a:tcPr marL="9526" marR="9526" marT="9522" marB="0" anchor="b">
                    <a:lnL>
                      <a:noFill/>
                    </a:lnL>
                    <a:lnR>
                      <a:noFill/>
                    </a:lnR>
                    <a:lnT>
                      <a:noFill/>
                    </a:lnT>
                    <a:lnB>
                      <a:noFill/>
                    </a:lnB>
                  </a:tcPr>
                </a:tc>
              </a:tr>
              <a:tr h="177995">
                <a:tc>
                  <a:txBody>
                    <a:bodyPr/>
                    <a:lstStyle/>
                    <a:p>
                      <a:pPr algn="l" fontAlgn="b"/>
                      <a:r>
                        <a:rPr lang="fi-FI" sz="1000" b="0" i="0" u="none" strike="noStrike">
                          <a:effectLst/>
                          <a:latin typeface="Arial"/>
                        </a:rPr>
                        <a:t> TRI =</a:t>
                      </a:r>
                      <a:r>
                        <a:rPr lang="fi-FI" sz="1000" b="0" i="1" u="none" strike="noStrike">
                          <a:effectLst/>
                          <a:latin typeface="Arial"/>
                        </a:rPr>
                        <a:t> Trichoderma</a:t>
                      </a:r>
                      <a:endParaRPr lang="fi-FI" sz="1000" b="0" i="0" u="none" strike="noStrike">
                        <a:effectLst/>
                        <a:latin typeface="Arial"/>
                      </a:endParaRPr>
                    </a:p>
                  </a:txBody>
                  <a:tcPr marL="9526" marR="9526" marT="9522" marB="0" anchor="b">
                    <a:lnL>
                      <a:noFill/>
                    </a:lnL>
                    <a:lnR>
                      <a:noFill/>
                    </a:lnR>
                    <a:lnT>
                      <a:noFill/>
                    </a:lnT>
                    <a:lnB>
                      <a:noFill/>
                    </a:lnB>
                  </a:tcPr>
                </a:tc>
              </a:tr>
              <a:tr h="177995">
                <a:tc>
                  <a:txBody>
                    <a:bodyPr/>
                    <a:lstStyle/>
                    <a:p>
                      <a:pPr algn="l" fontAlgn="b"/>
                      <a:r>
                        <a:rPr lang="fi-FI" sz="1000" b="0" i="0" u="none" strike="noStrike">
                          <a:effectLst/>
                          <a:latin typeface="Arial"/>
                        </a:rPr>
                        <a:t> TUN = tunnistamaton</a:t>
                      </a:r>
                    </a:p>
                  </a:txBody>
                  <a:tcPr marL="9526" marR="9526" marT="9522" marB="0" anchor="b">
                    <a:lnL>
                      <a:noFill/>
                    </a:lnL>
                    <a:lnR>
                      <a:noFill/>
                    </a:lnR>
                    <a:lnT>
                      <a:noFill/>
                    </a:lnT>
                    <a:lnB>
                      <a:noFill/>
                    </a:lnB>
                  </a:tcPr>
                </a:tc>
              </a:tr>
              <a:tr h="177995">
                <a:tc>
                  <a:txBody>
                    <a:bodyPr/>
                    <a:lstStyle/>
                    <a:p>
                      <a:pPr algn="l" fontAlgn="b"/>
                      <a:r>
                        <a:rPr lang="fi-FI" sz="1000" b="0" i="0" u="none" strike="noStrike" dirty="0">
                          <a:effectLst/>
                          <a:latin typeface="Arial"/>
                        </a:rPr>
                        <a:t> HIIT = tummat hiivat</a:t>
                      </a:r>
                    </a:p>
                  </a:txBody>
                  <a:tcPr marL="9526" marR="9526" marT="9522" marB="0" anchor="b">
                    <a:lnL>
                      <a:noFill/>
                    </a:lnL>
                    <a:lnR>
                      <a:noFill/>
                    </a:lnR>
                    <a:lnT>
                      <a:noFill/>
                    </a:lnT>
                    <a:lnB>
                      <a:noFill/>
                    </a:lnB>
                  </a:tcPr>
                </a:tc>
              </a:tr>
            </a:tbl>
          </a:graphicData>
        </a:graphic>
      </p:graphicFrame>
      <p:sp>
        <p:nvSpPr>
          <p:cNvPr id="12" name="Otsikko 11"/>
          <p:cNvSpPr>
            <a:spLocks noGrp="1"/>
          </p:cNvSpPr>
          <p:nvPr>
            <p:ph type="title"/>
          </p:nvPr>
        </p:nvSpPr>
        <p:spPr/>
        <p:txBody>
          <a:bodyPr/>
          <a:lstStyle/>
          <a:p>
            <a:r>
              <a:rPr lang="fi-FI" sz="3200" kern="0"/>
              <a:t>Esimerkki </a:t>
            </a:r>
            <a:r>
              <a:rPr lang="fi-FI" sz="3200" kern="0" smtClean="0"/>
              <a:t>3</a:t>
            </a:r>
            <a:r>
              <a:rPr lang="fi-FI" sz="3200" kern="0" smtClean="0"/>
              <a:t>.</a:t>
            </a:r>
            <a:r>
              <a:rPr lang="fi-FI" sz="3200" kern="0" smtClean="0"/>
              <a:t> </a:t>
            </a:r>
            <a:r>
              <a:rPr lang="fi-FI" sz="3200" kern="0" dirty="0" smtClean="0"/>
              <a:t>Ilmanäyte</a:t>
            </a:r>
            <a:endParaRPr lang="fi-FI" dirty="0"/>
          </a:p>
        </p:txBody>
      </p:sp>
      <p:sp>
        <p:nvSpPr>
          <p:cNvPr id="96495" name="Date Placeholder 6"/>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8AC5464D-0661-4386-BE41-839B41ECF99E}"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96493"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96494"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D1F89C5B-13B3-44A0-BB86-521D7C4D7921}" type="slidenum">
              <a:rPr lang="fi-FI" altLang="fi-FI" sz="1000">
                <a:solidFill>
                  <a:schemeClr val="bg1"/>
                </a:solidFill>
              </a:rPr>
              <a:pPr eaLnBrk="1" hangingPunct="1">
                <a:lnSpc>
                  <a:spcPct val="100000"/>
                </a:lnSpc>
                <a:spcBef>
                  <a:spcPct val="0"/>
                </a:spcBef>
                <a:buClrTx/>
                <a:buFontTx/>
                <a:buNone/>
              </a:pPr>
              <a:t>35</a:t>
            </a:fld>
            <a:endParaRPr lang="fi-FI" altLang="fi-FI" sz="1000">
              <a:solidFill>
                <a:schemeClr val="bg1"/>
              </a:solidFill>
            </a:endParaRPr>
          </a:p>
        </p:txBody>
      </p:sp>
      <p:sp>
        <p:nvSpPr>
          <p:cNvPr id="2" name="Rectangle 1"/>
          <p:cNvSpPr>
            <a:spLocks noChangeArrowheads="1"/>
          </p:cNvSpPr>
          <p:nvPr/>
        </p:nvSpPr>
        <p:spPr bwMode="auto">
          <a:xfrm>
            <a:off x="1692275" y="3357563"/>
            <a:ext cx="1223963" cy="358775"/>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fi-FI" altLang="fi-FI" sz="1800"/>
          </a:p>
        </p:txBody>
      </p:sp>
      <p:sp>
        <p:nvSpPr>
          <p:cNvPr id="3" name="Oval 2"/>
          <p:cNvSpPr>
            <a:spLocks noChangeArrowheads="1"/>
          </p:cNvSpPr>
          <p:nvPr/>
        </p:nvSpPr>
        <p:spPr bwMode="auto">
          <a:xfrm>
            <a:off x="1621110" y="3861048"/>
            <a:ext cx="1582738" cy="790575"/>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fi-FI" altLang="fi-FI" sz="1800"/>
          </a:p>
        </p:txBody>
      </p:sp>
      <p:sp>
        <p:nvSpPr>
          <p:cNvPr id="9" name="Rectangle 8"/>
          <p:cNvSpPr/>
          <p:nvPr/>
        </p:nvSpPr>
        <p:spPr bwMode="auto">
          <a:xfrm>
            <a:off x="1692275" y="2924175"/>
            <a:ext cx="1223963" cy="311150"/>
          </a:xfrm>
          <a:prstGeom prst="rect">
            <a:avLst/>
          </a:prstGeom>
          <a:noFill/>
          <a:ln w="19050" cap="flat" cmpd="sng" algn="ctr">
            <a:solidFill>
              <a:schemeClr val="accent1">
                <a:lumMod val="75000"/>
              </a:schemeClr>
            </a:solidFill>
            <a:prstDash val="solid"/>
            <a:round/>
            <a:headEnd type="none" w="med" len="med"/>
            <a:tailEnd type="none" w="med" len="med"/>
          </a:ln>
          <a:effectLst/>
          <a:extLst/>
        </p:spPr>
        <p:txBody>
          <a:bodyPr/>
          <a:lstStyle/>
          <a:p>
            <a:pPr>
              <a:defRPr/>
            </a:pPr>
            <a:endParaRPr lang="fi-FI">
              <a:latin typeface="Arial" charset="0"/>
            </a:endParaRPr>
          </a:p>
        </p:txBody>
      </p:sp>
      <p:sp>
        <p:nvSpPr>
          <p:cNvPr id="10" name="Rectangle 9"/>
          <p:cNvSpPr/>
          <p:nvPr/>
        </p:nvSpPr>
        <p:spPr bwMode="auto">
          <a:xfrm>
            <a:off x="1692275" y="4941888"/>
            <a:ext cx="1223963" cy="309562"/>
          </a:xfrm>
          <a:prstGeom prst="rect">
            <a:avLst/>
          </a:prstGeom>
          <a:noFill/>
          <a:ln w="19050" cap="flat" cmpd="sng" algn="ctr">
            <a:solidFill>
              <a:schemeClr val="accent1">
                <a:lumMod val="75000"/>
              </a:schemeClr>
            </a:solidFill>
            <a:prstDash val="solid"/>
            <a:round/>
            <a:headEnd type="none" w="med" len="med"/>
            <a:tailEnd type="none" w="med" len="med"/>
          </a:ln>
          <a:effectLst/>
          <a:extLst/>
        </p:spPr>
        <p:txBody>
          <a:bodyPr/>
          <a:lstStyle/>
          <a:p>
            <a:pPr>
              <a:defRPr/>
            </a:pPr>
            <a:endParaRPr lang="fi-FI">
              <a:latin typeface="Arial" charset="0"/>
            </a:endParaRPr>
          </a:p>
        </p:txBody>
      </p:sp>
    </p:spTree>
    <p:extLst>
      <p:ext uri="{BB962C8B-B14F-4D97-AF65-F5344CB8AC3E}">
        <p14:creationId xmlns:p14="http://schemas.microsoft.com/office/powerpoint/2010/main" val="293544270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71854206"/>
              </p:ext>
            </p:extLst>
          </p:nvPr>
        </p:nvGraphicFramePr>
        <p:xfrm>
          <a:off x="539552" y="1210825"/>
          <a:ext cx="6553424" cy="4988009"/>
        </p:xfrm>
        <a:graphic>
          <a:graphicData uri="http://schemas.openxmlformats.org/drawingml/2006/table">
            <a:tbl>
              <a:tblPr/>
              <a:tblGrid>
                <a:gridCol w="1374914"/>
                <a:gridCol w="612189"/>
                <a:gridCol w="461650"/>
                <a:gridCol w="582081"/>
                <a:gridCol w="893191"/>
                <a:gridCol w="391398"/>
                <a:gridCol w="582081"/>
                <a:gridCol w="612189"/>
                <a:gridCol w="461650"/>
                <a:gridCol w="582081"/>
              </a:tblGrid>
              <a:tr h="588360">
                <a:tc gridSpan="10">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b="1" i="0" u="none" strike="noStrike" dirty="0">
                          <a:effectLst/>
                          <a:latin typeface="Arial"/>
                        </a:rPr>
                        <a:t>Taulukko 1.</a:t>
                      </a:r>
                      <a:r>
                        <a:rPr lang="fi-FI" sz="1100" b="0" i="0" u="none" strike="noStrike" dirty="0">
                          <a:effectLst/>
                          <a:latin typeface="Arial"/>
                        </a:rPr>
                        <a:t> </a:t>
                      </a:r>
                      <a:r>
                        <a:rPr lang="fi-FI" sz="1400" b="0" i="0" u="none" strike="noStrike" dirty="0">
                          <a:effectLst/>
                          <a:latin typeface="Arial"/>
                        </a:rPr>
                        <a:t>Ilmanäytteissä esiintyneiden </a:t>
                      </a:r>
                      <a:r>
                        <a:rPr lang="fi-FI" sz="1400" b="0" i="0" u="none" strike="noStrike" dirty="0" err="1">
                          <a:effectLst/>
                          <a:latin typeface="Arial"/>
                        </a:rPr>
                        <a:t>mesofiilisten</a:t>
                      </a:r>
                      <a:r>
                        <a:rPr lang="fi-FI" sz="1400" b="0" i="0" u="none" strike="noStrike" dirty="0">
                          <a:effectLst/>
                          <a:latin typeface="Arial"/>
                        </a:rPr>
                        <a:t> sieni-itiöiden ja bakteerien </a:t>
                      </a:r>
                      <a:r>
                        <a:rPr lang="fi-FI" sz="1400" b="0" i="0" u="none" strike="noStrike" dirty="0" smtClean="0">
                          <a:effectLst/>
                          <a:latin typeface="+mn-lt"/>
                        </a:rPr>
                        <a:t>pitoisuudet (cfu/m</a:t>
                      </a:r>
                      <a:r>
                        <a:rPr lang="fi-FI" sz="1400" b="0" i="0" u="none" strike="noStrike" baseline="30000" dirty="0" smtClean="0">
                          <a:effectLst/>
                          <a:latin typeface="+mn-lt"/>
                        </a:rPr>
                        <a:t>3</a:t>
                      </a:r>
                      <a:r>
                        <a:rPr lang="fi-FI" sz="1400" b="0" i="0" u="none" strike="noStrike" dirty="0" smtClean="0">
                          <a:effectLst/>
                          <a:latin typeface="+mn-lt"/>
                        </a:rPr>
                        <a:t>) sekä </a:t>
                      </a:r>
                      <a:r>
                        <a:rPr lang="fi-FI" sz="1400" b="0" i="0" u="none" strike="noStrike" dirty="0" err="1" smtClean="0">
                          <a:effectLst/>
                          <a:latin typeface="+mn-lt"/>
                        </a:rPr>
                        <a:t>sienisuvusto</a:t>
                      </a:r>
                      <a:endParaRPr lang="fi-FI" sz="1400" b="0" i="0" u="none" strike="noStrike" dirty="0" smtClean="0">
                        <a:effectLst/>
                        <a:latin typeface="+mn-lt"/>
                      </a:endParaRPr>
                    </a:p>
                    <a:p>
                      <a:pPr algn="l" fontAlgn="b"/>
                      <a:endParaRPr lang="fi-FI" sz="1400" b="1" i="0" u="none" strike="noStrike" dirty="0">
                        <a:effectLst/>
                        <a:latin typeface="Arial"/>
                      </a:endParaRPr>
                    </a:p>
                  </a:txBody>
                  <a:tcPr marL="6822" marR="6822" marT="6823" marB="0" anchor="b">
                    <a:lnL>
                      <a:noFill/>
                    </a:lnL>
                    <a:lnR>
                      <a:noFill/>
                    </a:lnR>
                    <a:lnT>
                      <a:noFill/>
                    </a:lnT>
                    <a:lnB>
                      <a:noFill/>
                    </a:lnB>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311179">
                <a:tc>
                  <a:txBody>
                    <a:bodyPr/>
                    <a:lstStyle/>
                    <a:p>
                      <a:pPr algn="l" fontAlgn="b"/>
                      <a:endParaRPr lang="fi-FI" sz="1100" b="0" i="0" u="none" strike="noStrike" dirty="0">
                        <a:effectLst/>
                        <a:latin typeface="Arial"/>
                      </a:endParaRPr>
                    </a:p>
                  </a:txBody>
                  <a:tcPr marL="6822" marR="6822" marT="6823" marB="0" anchor="b">
                    <a:lnL>
                      <a:noFill/>
                    </a:lnL>
                    <a:lnR>
                      <a:noFill/>
                    </a:lnR>
                    <a:lnT w="25400" cap="flat" cmpd="dbl" algn="ctr">
                      <a:noFill/>
                      <a:prstDash val="solid"/>
                      <a:round/>
                      <a:headEnd type="none" w="med" len="med"/>
                      <a:tailEnd type="none" w="med" len="med"/>
                    </a:lnT>
                    <a:lnB>
                      <a:noFill/>
                    </a:lnB>
                  </a:tcPr>
                </a:tc>
                <a:tc gridSpan="3">
                  <a:txBody>
                    <a:bodyPr/>
                    <a:lstStyle/>
                    <a:p>
                      <a:pPr algn="l" fontAlgn="b"/>
                      <a:r>
                        <a:rPr lang="fi-FI" sz="1100" b="0" i="0" u="none" strike="noStrike" dirty="0" err="1">
                          <a:effectLst/>
                          <a:latin typeface="Arial"/>
                        </a:rPr>
                        <a:t>Mesofiiliset</a:t>
                      </a:r>
                      <a:r>
                        <a:rPr lang="fi-FI" sz="1100" b="0" i="0" u="none" strike="noStrike" dirty="0">
                          <a:effectLst/>
                          <a:latin typeface="Arial"/>
                        </a:rPr>
                        <a:t> sienet (cfu/m</a:t>
                      </a:r>
                      <a:r>
                        <a:rPr lang="fi-FI" sz="1100" b="0" i="0" u="none" strike="noStrike" baseline="30000" dirty="0">
                          <a:effectLst/>
                          <a:latin typeface="Arial"/>
                        </a:rPr>
                        <a:t>3</a:t>
                      </a:r>
                      <a:r>
                        <a:rPr lang="fi-FI" sz="1100" b="0" i="0" u="none" strike="noStrike" dirty="0">
                          <a:effectLst/>
                          <a:latin typeface="Arial"/>
                        </a:rPr>
                        <a:t>)</a:t>
                      </a:r>
                    </a:p>
                  </a:txBody>
                  <a:tcPr marL="6822" marR="6822" marT="6823"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fi-FI"/>
                    </a:p>
                  </a:txBody>
                  <a:tcPr/>
                </a:tc>
                <a:tc hMerge="1">
                  <a:txBody>
                    <a:bodyPr/>
                    <a:lstStyle/>
                    <a:p>
                      <a:endParaRPr lang="fi-FI"/>
                    </a:p>
                  </a:txBody>
                  <a:tcPr/>
                </a:tc>
                <a:tc>
                  <a:txBody>
                    <a:bodyPr/>
                    <a:lstStyle/>
                    <a:p>
                      <a:pPr algn="l" fontAlgn="b"/>
                      <a:endParaRPr lang="fi-FI" sz="1100" b="0" i="0" u="none" strike="noStrike" dirty="0">
                        <a:effectLst/>
                        <a:latin typeface="Arial"/>
                      </a:endParaRPr>
                    </a:p>
                  </a:txBody>
                  <a:tcPr marL="6822" marR="6822" marT="682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b"/>
                      <a:endParaRPr lang="fi-FI" sz="1100" b="0" i="0" u="none" strike="noStrike" dirty="0">
                        <a:effectLst/>
                        <a:latin typeface="Arial"/>
                      </a:endParaRPr>
                    </a:p>
                  </a:txBody>
                  <a:tcPr marL="6822" marR="6822" marT="682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w="25400" cap="flat" cmpd="dbl" algn="ctr">
                      <a:solidFill>
                        <a:srgbClr val="000000"/>
                      </a:solidFill>
                      <a:prstDash val="solid"/>
                      <a:round/>
                      <a:headEnd type="none" w="med" len="med"/>
                      <a:tailEnd type="none" w="med" len="med"/>
                    </a:lnT>
                    <a:lnB>
                      <a:noFill/>
                    </a:lnB>
                  </a:tcPr>
                </a:tc>
                <a:tc gridSpan="3">
                  <a:txBody>
                    <a:bodyPr/>
                    <a:lstStyle/>
                    <a:p>
                      <a:pPr algn="l" fontAlgn="b"/>
                      <a:r>
                        <a:rPr lang="fi-FI" sz="1100" b="0" i="0" u="none" strike="noStrike">
                          <a:effectLst/>
                          <a:latin typeface="Arial"/>
                        </a:rPr>
                        <a:t>Mesofiiliset bakteerit (cfu/m</a:t>
                      </a:r>
                      <a:r>
                        <a:rPr lang="fi-FI" sz="1100" b="0" i="0" u="none" strike="noStrike" baseline="30000">
                          <a:effectLst/>
                          <a:latin typeface="Arial"/>
                        </a:rPr>
                        <a:t>3</a:t>
                      </a:r>
                      <a:r>
                        <a:rPr lang="fi-FI" sz="1100" b="0" i="0" u="none" strike="noStrike">
                          <a:effectLst/>
                          <a:latin typeface="Arial"/>
                        </a:rPr>
                        <a:t>)</a:t>
                      </a:r>
                    </a:p>
                  </a:txBody>
                  <a:tcPr marL="6822" marR="6822" marT="6823"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fi-FI"/>
                    </a:p>
                  </a:txBody>
                  <a:tcPr/>
                </a:tc>
                <a:tc hMerge="1">
                  <a:txBody>
                    <a:bodyPr/>
                    <a:lstStyle/>
                    <a:p>
                      <a:endParaRPr lang="fi-FI"/>
                    </a:p>
                  </a:txBody>
                  <a:tcPr/>
                </a:tc>
              </a:tr>
              <a:tr h="158692">
                <a:tc>
                  <a:txBody>
                    <a:bodyPr/>
                    <a:lstStyle/>
                    <a:p>
                      <a:pPr algn="l" fontAlgn="b"/>
                      <a:r>
                        <a:rPr lang="fi-FI" sz="1100" b="0" i="0" u="none" strike="noStrike">
                          <a:effectLst/>
                          <a:latin typeface="Arial"/>
                        </a:rPr>
                        <a:t> </a:t>
                      </a:r>
                    </a:p>
                  </a:txBody>
                  <a:tcPr marL="6822" marR="6822" marT="6823"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b"/>
                      <a:r>
                        <a:rPr lang="fi-FI" sz="1100" b="0" i="0" u="none" strike="noStrike">
                          <a:effectLst/>
                          <a:latin typeface="Arial"/>
                        </a:rPr>
                        <a:t>2% mallasuutealusta</a:t>
                      </a:r>
                    </a:p>
                  </a:txBody>
                  <a:tcPr marL="6822" marR="6822" marT="682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tc>
                  <a:txBody>
                    <a:bodyPr/>
                    <a:lstStyle/>
                    <a:p>
                      <a:pPr algn="l" fontAlgn="b"/>
                      <a:r>
                        <a:rPr lang="fi-FI" sz="1100" b="0" i="0" u="none" strike="noStrike">
                          <a:effectLst/>
                          <a:latin typeface="Arial"/>
                        </a:rPr>
                        <a:t>DG18-alusta</a:t>
                      </a:r>
                    </a:p>
                  </a:txBody>
                  <a:tcPr marL="6822" marR="6822" marT="68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i-FI" sz="1100" b="0" i="0" u="none" strike="noStrike">
                          <a:effectLst/>
                          <a:latin typeface="Arial"/>
                        </a:rPr>
                        <a:t> </a:t>
                      </a:r>
                    </a:p>
                  </a:txBody>
                  <a:tcPr marL="6822" marR="6822" marT="68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effectLst/>
                          <a:latin typeface="Arial"/>
                        </a:rPr>
                        <a:t> </a:t>
                      </a:r>
                    </a:p>
                  </a:txBody>
                  <a:tcPr marL="6822" marR="6822" marT="6823"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fi-FI" sz="1100" b="0" i="0" u="none" strike="noStrike">
                          <a:effectLst/>
                          <a:latin typeface="Arial"/>
                        </a:rPr>
                        <a:t>THG-alusta</a:t>
                      </a:r>
                    </a:p>
                  </a:txBody>
                  <a:tcPr marL="6822" marR="6822" marT="682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i-FI"/>
                    </a:p>
                  </a:txBody>
                  <a:tcPr/>
                </a:tc>
                <a:tc>
                  <a:txBody>
                    <a:bodyPr/>
                    <a:lstStyle/>
                    <a:p>
                      <a:pPr algn="l" fontAlgn="b"/>
                      <a:r>
                        <a:rPr lang="fi-FI" sz="1100" b="0" i="0" u="none" strike="noStrike">
                          <a:effectLst/>
                          <a:latin typeface="Arial"/>
                        </a:rPr>
                        <a:t> </a:t>
                      </a:r>
                    </a:p>
                  </a:txBody>
                  <a:tcPr marL="6822" marR="6822" marT="6823" marB="0" anchor="b">
                    <a:lnL>
                      <a:noFill/>
                    </a:lnL>
                    <a:lnR>
                      <a:noFill/>
                    </a:lnR>
                    <a:lnT>
                      <a:noFill/>
                    </a:lnT>
                    <a:lnB w="6350" cap="flat" cmpd="sng" algn="ctr">
                      <a:solidFill>
                        <a:srgbClr val="000000"/>
                      </a:solidFill>
                      <a:prstDash val="solid"/>
                      <a:round/>
                      <a:headEnd type="none" w="med" len="med"/>
                      <a:tailEnd type="none" w="med" len="med"/>
                    </a:lnB>
                  </a:tcPr>
                </a:tc>
              </a:tr>
              <a:tr h="158692">
                <a:tc>
                  <a:txBody>
                    <a:bodyPr/>
                    <a:lstStyle/>
                    <a:p>
                      <a:pPr algn="l" fontAlgn="b"/>
                      <a:endParaRPr lang="fi-FI" sz="1100" b="0" i="0" u="none" strike="noStrike">
                        <a:effectLst/>
                        <a:latin typeface="Arial"/>
                      </a:endParaRPr>
                    </a:p>
                  </a:txBody>
                  <a:tcPr marL="6822" marR="6822" marT="68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w="6350" cap="flat" cmpd="sng" algn="ctr">
                      <a:solidFill>
                        <a:srgbClr val="000000"/>
                      </a:solidFill>
                      <a:prstDash val="solid"/>
                      <a:round/>
                      <a:headEnd type="none" w="med" len="med"/>
                      <a:tailEnd type="none" w="med" len="med"/>
                    </a:lnT>
                    <a:lnB>
                      <a:noFill/>
                    </a:lnB>
                  </a:tcPr>
                </a:tc>
              </a:tr>
              <a:tr h="158692">
                <a:tc>
                  <a:txBody>
                    <a:bodyPr/>
                    <a:lstStyle/>
                    <a:p>
                      <a:pPr algn="l" fontAlgn="b"/>
                      <a:r>
                        <a:rPr lang="fi-FI" sz="1100" b="1" i="0" u="none" strike="noStrike">
                          <a:effectLst/>
                          <a:latin typeface="Arial"/>
                        </a:rPr>
                        <a:t>Näyte 1</a:t>
                      </a: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KOK.PIT</a:t>
                      </a: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KOK.PIT</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KOK.PIT</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354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r>
                        <a:rPr lang="fi-FI" sz="1100" b="0" i="0" u="none" strike="noStrike">
                          <a:effectLst/>
                          <a:latin typeface="Arial"/>
                        </a:rPr>
                        <a:t>yläkerta</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311179">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gridSpan="2">
                  <a:txBody>
                    <a:bodyPr/>
                    <a:lstStyle/>
                    <a:p>
                      <a:pPr algn="l" fontAlgn="b"/>
                      <a:r>
                        <a:rPr lang="fi-FI" sz="1100" b="0" i="0" u="none" strike="noStrike">
                          <a:effectLst/>
                          <a:latin typeface="Arial"/>
                        </a:rPr>
                        <a:t>alle määritysrajan</a:t>
                      </a:r>
                    </a:p>
                  </a:txBody>
                  <a:tcPr marL="6822" marR="6822" marT="6823" marB="0" anchor="b">
                    <a:lnL>
                      <a:noFill/>
                    </a:lnL>
                    <a:lnR>
                      <a:noFill/>
                    </a:lnR>
                    <a:lnT>
                      <a:noFill/>
                    </a:lnT>
                    <a:lnB>
                      <a:noFill/>
                    </a:lnB>
                  </a:tcPr>
                </a:tc>
                <a:tc hMerge="1">
                  <a:txBody>
                    <a:bodyPr/>
                    <a:lstStyle/>
                    <a:p>
                      <a:endParaRPr lang="fi-FI"/>
                    </a:p>
                  </a:txBody>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1" i="0" u="none" strike="noStrike">
                          <a:effectLst/>
                          <a:latin typeface="Arial"/>
                        </a:rPr>
                        <a:t>WAL</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r>
                        <a:rPr lang="fi-FI" sz="1100" b="1" i="0" u="none" strike="noStrike" dirty="0">
                          <a:effectLst/>
                          <a:latin typeface="Arial"/>
                        </a:rPr>
                        <a:t>Näyte 2</a:t>
                      </a: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KOK.PIT</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11</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KOK.PIT</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KOK.PIT</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704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r>
                        <a:rPr lang="fi-FI" sz="1100" b="0" i="0" u="none" strike="noStrike">
                          <a:effectLst/>
                          <a:latin typeface="Arial"/>
                        </a:rPr>
                        <a:t>keskikerros</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311179">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PEN</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7</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1" i="0" u="none" strike="noStrike">
                          <a:effectLst/>
                          <a:latin typeface="Arial"/>
                        </a:rPr>
                        <a:t>APEN/AREST</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STE</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r>
                        <a:rPr lang="fi-FI" sz="1100" b="1" i="0" u="none" strike="noStrike">
                          <a:effectLst/>
                          <a:latin typeface="Arial"/>
                        </a:rPr>
                        <a:t>Näyte 3</a:t>
                      </a: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KOK.PIT</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18</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KOK.PIT</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14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KOK.PIT</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654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r>
                        <a:rPr lang="fi-FI" sz="1100" b="0" i="0" u="none" strike="noStrike">
                          <a:effectLst/>
                          <a:latin typeface="Arial"/>
                        </a:rPr>
                        <a:t>kellari</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PEN</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11</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PEN</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STE</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STE</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7</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dirty="0">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TUN</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1" i="0" u="none" strike="noStrike">
                          <a:effectLst/>
                          <a:latin typeface="Arial"/>
                        </a:rPr>
                        <a:t>AVER</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4</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r>
                        <a:rPr lang="fi-FI" sz="1100" b="1" i="0" u="none" strike="noStrike">
                          <a:effectLst/>
                          <a:latin typeface="Arial"/>
                        </a:rPr>
                        <a:t>Näyte 4</a:t>
                      </a: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KOK.PIT</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7</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KOK.PIT</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7</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KOK.PIT</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79</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r>
                        <a:rPr lang="fi-FI" sz="1100" b="0" i="0" u="none" strike="noStrike">
                          <a:effectLst/>
                          <a:latin typeface="Arial"/>
                        </a:rPr>
                        <a:t>ulkonäyte</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PEN</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7</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r>
                        <a:rPr lang="fi-FI" sz="1100" b="0" i="0" u="none" strike="noStrike">
                          <a:effectLst/>
                          <a:latin typeface="Arial"/>
                        </a:rPr>
                        <a:t>PEN</a:t>
                      </a:r>
                    </a:p>
                  </a:txBody>
                  <a:tcPr marL="6822" marR="6822" marT="6823" marB="0" anchor="b">
                    <a:lnL>
                      <a:noFill/>
                    </a:lnL>
                    <a:lnR>
                      <a:noFill/>
                    </a:lnR>
                    <a:lnT>
                      <a:noFill/>
                    </a:lnT>
                    <a:lnB>
                      <a:noFill/>
                    </a:lnB>
                  </a:tcPr>
                </a:tc>
                <a:tc>
                  <a:txBody>
                    <a:bodyPr/>
                    <a:lstStyle/>
                    <a:p>
                      <a:pPr algn="r" fontAlgn="b"/>
                      <a:r>
                        <a:rPr lang="fi-FI" sz="1100" b="0" i="0" u="none" strike="noStrike">
                          <a:effectLst/>
                          <a:latin typeface="Arial"/>
                        </a:rPr>
                        <a:t>7</a:t>
                      </a: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a:noFill/>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a:noFill/>
                    </a:lnT>
                    <a:lnB>
                      <a:noFill/>
                    </a:lnB>
                  </a:tcPr>
                </a:tc>
              </a:tr>
              <a:tr h="158692">
                <a:tc gridSpan="4">
                  <a:txBody>
                    <a:bodyPr/>
                    <a:lstStyle/>
                    <a:p>
                      <a:pPr algn="l" fontAlgn="b"/>
                      <a:r>
                        <a:rPr lang="fi-FI" sz="1100" b="0" i="0" u="none" strike="noStrike" dirty="0">
                          <a:effectLst/>
                          <a:latin typeface="Arial"/>
                        </a:rPr>
                        <a:t>määritysraja käytetyllä menetelmällä = 4 cfu/m</a:t>
                      </a:r>
                      <a:r>
                        <a:rPr lang="fi-FI" sz="1100" b="0" i="0" u="none" strike="noStrike" baseline="30000" dirty="0">
                          <a:effectLst/>
                          <a:latin typeface="Arial"/>
                        </a:rPr>
                        <a:t>3</a:t>
                      </a:r>
                      <a:endParaRPr lang="fi-FI" sz="1100" b="0" i="0" u="none" strike="noStrike" dirty="0">
                        <a:effectLst/>
                        <a:latin typeface="Arial"/>
                      </a:endParaRPr>
                    </a:p>
                  </a:txBody>
                  <a:tcPr marL="6822" marR="6822" marT="6823" marB="0" anchor="b">
                    <a:lnL>
                      <a:noFill/>
                    </a:lnL>
                    <a:lnR>
                      <a:noFill/>
                    </a:lnR>
                    <a:lnT w="25400" cap="flat" cmpd="dbl" algn="ctr">
                      <a:noFill/>
                      <a:prstDash val="solid"/>
                      <a:round/>
                      <a:headEnd type="none" w="med" len="med"/>
                      <a:tailEnd type="none" w="med" len="med"/>
                    </a:lnT>
                    <a:lnB>
                      <a:noFill/>
                    </a:lnB>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l" fontAlgn="b"/>
                      <a:endParaRPr lang="fi-FI" sz="1100" b="0" i="0" u="none" strike="noStrike">
                        <a:effectLst/>
                        <a:latin typeface="Arial"/>
                      </a:endParaRPr>
                    </a:p>
                  </a:txBody>
                  <a:tcPr marL="6822" marR="6822" marT="6823" marB="0" anchor="b">
                    <a:lnL>
                      <a:noFill/>
                    </a:lnL>
                    <a:lnR>
                      <a:noFill/>
                    </a:lnR>
                    <a:lnT w="25400" cap="flat" cmpd="dbl" algn="ctr">
                      <a:noFill/>
                      <a:prstDash val="solid"/>
                      <a:round/>
                      <a:headEnd type="none" w="med" len="med"/>
                      <a:tailEnd type="none" w="med" len="med"/>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w="25400" cap="flat" cmpd="dbl" algn="ctr">
                      <a:noFill/>
                      <a:prstDash val="solid"/>
                      <a:round/>
                      <a:headEnd type="none" w="med" len="med"/>
                      <a:tailEnd type="none" w="med" len="med"/>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w="25400" cap="flat" cmpd="dbl" algn="ctr">
                      <a:noFill/>
                      <a:prstDash val="solid"/>
                      <a:round/>
                      <a:headEnd type="none" w="med" len="med"/>
                      <a:tailEnd type="none" w="med" len="med"/>
                    </a:lnT>
                    <a:lnB>
                      <a:noFill/>
                    </a:lnB>
                  </a:tcPr>
                </a:tc>
                <a:tc>
                  <a:txBody>
                    <a:bodyPr/>
                    <a:lstStyle/>
                    <a:p>
                      <a:pPr algn="l" fontAlgn="b"/>
                      <a:endParaRPr lang="fi-FI" sz="1100" b="0" i="0" u="none" strike="noStrike">
                        <a:effectLst/>
                        <a:latin typeface="Arial"/>
                      </a:endParaRPr>
                    </a:p>
                  </a:txBody>
                  <a:tcPr marL="6822" marR="6822" marT="6823" marB="0" anchor="b">
                    <a:lnL>
                      <a:noFill/>
                    </a:lnL>
                    <a:lnR>
                      <a:noFill/>
                    </a:lnR>
                    <a:lnT w="25400" cap="flat" cmpd="dbl" algn="ctr">
                      <a:noFill/>
                      <a:prstDash val="solid"/>
                      <a:round/>
                      <a:headEnd type="none" w="med" len="med"/>
                      <a:tailEnd type="none" w="med" len="med"/>
                    </a:lnT>
                    <a:lnB>
                      <a:noFill/>
                    </a:lnB>
                  </a:tcPr>
                </a:tc>
                <a:tc>
                  <a:txBody>
                    <a:bodyPr/>
                    <a:lstStyle/>
                    <a:p>
                      <a:pPr algn="r" fontAlgn="b"/>
                      <a:endParaRPr lang="fi-FI" sz="1100" b="0" i="0" u="none" strike="noStrike">
                        <a:effectLst/>
                        <a:latin typeface="Arial"/>
                      </a:endParaRPr>
                    </a:p>
                  </a:txBody>
                  <a:tcPr marL="6822" marR="6822" marT="6823" marB="0" anchor="b">
                    <a:lnL>
                      <a:noFill/>
                    </a:lnL>
                    <a:lnR>
                      <a:noFill/>
                    </a:lnR>
                    <a:lnT w="25400" cap="flat" cmpd="dbl" algn="ctr">
                      <a:noFill/>
                      <a:prstDash val="solid"/>
                      <a:round/>
                      <a:headEnd type="none" w="med" len="med"/>
                      <a:tailEnd type="none" w="med" len="med"/>
                    </a:lnT>
                    <a:lnB>
                      <a:noFill/>
                    </a:lnB>
                  </a:tcPr>
                </a:tc>
                <a:tc>
                  <a:txBody>
                    <a:bodyPr/>
                    <a:lstStyle/>
                    <a:p>
                      <a:pPr algn="l" fontAlgn="b"/>
                      <a:endParaRPr lang="fi-FI" sz="1100" b="0" i="0" u="none" strike="noStrike" dirty="0">
                        <a:effectLst/>
                        <a:latin typeface="Arial"/>
                      </a:endParaRPr>
                    </a:p>
                  </a:txBody>
                  <a:tcPr marL="6822" marR="6822" marT="6823" marB="0" anchor="b">
                    <a:lnL>
                      <a:noFill/>
                    </a:lnL>
                    <a:lnR>
                      <a:noFill/>
                    </a:lnR>
                    <a:lnT w="25400" cap="flat" cmpd="dbl" algn="ctr">
                      <a:noFill/>
                      <a:prstDash val="solid"/>
                      <a:round/>
                      <a:headEnd type="none" w="med" len="med"/>
                      <a:tailEnd type="none" w="med" len="med"/>
                    </a:lnT>
                    <a:lnB>
                      <a:noFill/>
                    </a:lnB>
                  </a:tcPr>
                </a:tc>
              </a:tr>
            </a:tbl>
          </a:graphicData>
        </a:graphic>
      </p:graphicFrame>
      <p:sp>
        <p:nvSpPr>
          <p:cNvPr id="2" name="Otsikko 1"/>
          <p:cNvSpPr>
            <a:spLocks noGrp="1"/>
          </p:cNvSpPr>
          <p:nvPr>
            <p:ph type="title"/>
          </p:nvPr>
        </p:nvSpPr>
        <p:spPr/>
        <p:txBody>
          <a:bodyPr anchor="ctr"/>
          <a:lstStyle/>
          <a:p>
            <a:r>
              <a:rPr lang="fi-FI" sz="3200" kern="0"/>
              <a:t>Esimerkki </a:t>
            </a:r>
            <a:r>
              <a:rPr lang="fi-FI" sz="3200" kern="0" smtClean="0"/>
              <a:t>4</a:t>
            </a:r>
            <a:r>
              <a:rPr lang="fi-FI" sz="3200" kern="0" smtClean="0"/>
              <a:t>.</a:t>
            </a:r>
            <a:r>
              <a:rPr lang="fi-FI" sz="3200" kern="0" smtClean="0"/>
              <a:t> </a:t>
            </a:r>
            <a:r>
              <a:rPr lang="fi-FI" sz="3200" kern="0" dirty="0" smtClean="0"/>
              <a:t>Ilmanäyte</a:t>
            </a:r>
            <a:endParaRPr lang="fi-FI" dirty="0"/>
          </a:p>
        </p:txBody>
      </p:sp>
      <p:sp>
        <p:nvSpPr>
          <p:cNvPr id="98641" name="Date Placeholder 5"/>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D717B542-ADC6-4B3D-8128-CB9344307B87}"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98639"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98640"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64AA115F-3817-4463-BC10-21B8B632D17A}" type="slidenum">
              <a:rPr lang="fi-FI" altLang="fi-FI" sz="1000">
                <a:solidFill>
                  <a:schemeClr val="bg1"/>
                </a:solidFill>
              </a:rPr>
              <a:pPr eaLnBrk="1" hangingPunct="1">
                <a:lnSpc>
                  <a:spcPct val="100000"/>
                </a:lnSpc>
                <a:spcBef>
                  <a:spcPct val="0"/>
                </a:spcBef>
                <a:buClrTx/>
                <a:buFontTx/>
                <a:buNone/>
              </a:pPr>
              <a:t>36</a:t>
            </a:fld>
            <a:endParaRPr lang="fi-FI" altLang="fi-FI" sz="100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0929772"/>
              </p:ext>
            </p:extLst>
          </p:nvPr>
        </p:nvGraphicFramePr>
        <p:xfrm>
          <a:off x="7236296" y="3573016"/>
          <a:ext cx="1655763" cy="2325107"/>
        </p:xfrm>
        <a:graphic>
          <a:graphicData uri="http://schemas.openxmlformats.org/drawingml/2006/table">
            <a:tbl>
              <a:tblPr/>
              <a:tblGrid>
                <a:gridCol w="1655763"/>
              </a:tblGrid>
              <a:tr h="275901">
                <a:tc>
                  <a:txBody>
                    <a:bodyPr/>
                    <a:lstStyle/>
                    <a:p>
                      <a:pPr algn="l" fontAlgn="b"/>
                      <a:r>
                        <a:rPr lang="fi-FI" sz="1000" b="1" i="0" u="none" strike="noStrike" dirty="0">
                          <a:effectLst/>
                          <a:latin typeface="Arial"/>
                        </a:rPr>
                        <a:t> KÄYTETYT LYHENTEET:</a:t>
                      </a:r>
                    </a:p>
                  </a:txBody>
                  <a:tcPr marL="9521" marR="9521" marT="9528" marB="0" anchor="b">
                    <a:lnL>
                      <a:noFill/>
                    </a:lnL>
                    <a:lnR>
                      <a:noFill/>
                    </a:lnR>
                    <a:lnT>
                      <a:noFill/>
                    </a:lnT>
                    <a:lnB>
                      <a:noFill/>
                    </a:lnB>
                  </a:tcPr>
                </a:tc>
              </a:tr>
              <a:tr h="275901">
                <a:tc>
                  <a:txBody>
                    <a:bodyPr/>
                    <a:lstStyle/>
                    <a:p>
                      <a:pPr algn="l" fontAlgn="b"/>
                      <a:endParaRPr lang="fi-FI" sz="1000" b="0" i="0" u="none" strike="noStrike">
                        <a:effectLst/>
                        <a:latin typeface="Arial"/>
                      </a:endParaRPr>
                    </a:p>
                  </a:txBody>
                  <a:tcPr marL="9521" marR="9521" marT="9528" marB="0" anchor="b">
                    <a:lnL>
                      <a:noFill/>
                    </a:lnL>
                    <a:lnR>
                      <a:noFill/>
                    </a:lnR>
                    <a:lnT>
                      <a:noFill/>
                    </a:lnT>
                    <a:lnB>
                      <a:noFill/>
                    </a:lnB>
                  </a:tcPr>
                </a:tc>
              </a:tr>
              <a:tr h="275901">
                <a:tc>
                  <a:txBody>
                    <a:bodyPr/>
                    <a:lstStyle/>
                    <a:p>
                      <a:pPr algn="l" fontAlgn="b"/>
                      <a:r>
                        <a:rPr lang="fi-FI" sz="1000" b="0" i="0" u="none" strike="noStrike">
                          <a:effectLst/>
                          <a:latin typeface="Arial"/>
                        </a:rPr>
                        <a:t> AKT = aktinomykeetit</a:t>
                      </a:r>
                    </a:p>
                  </a:txBody>
                  <a:tcPr marL="9521" marR="9521" marT="9528" marB="0" anchor="b">
                    <a:lnL>
                      <a:noFill/>
                    </a:lnL>
                    <a:lnR>
                      <a:noFill/>
                    </a:lnR>
                    <a:lnT>
                      <a:noFill/>
                    </a:lnT>
                    <a:lnB>
                      <a:noFill/>
                    </a:lnB>
                  </a:tcPr>
                </a:tc>
              </a:tr>
              <a:tr h="602375">
                <a:tc>
                  <a:txBody>
                    <a:bodyPr/>
                    <a:lstStyle/>
                    <a:p>
                      <a:pPr algn="l" fontAlgn="b"/>
                      <a:r>
                        <a:rPr lang="fi-FI" sz="1000" b="0" i="0" u="none" strike="noStrike" dirty="0">
                          <a:effectLst/>
                          <a:latin typeface="Arial"/>
                        </a:rPr>
                        <a:t> </a:t>
                      </a:r>
                      <a:r>
                        <a:rPr lang="fi-FI" sz="1000" b="0" i="0" u="none" strike="noStrike" dirty="0" smtClean="0">
                          <a:effectLst/>
                          <a:latin typeface="Arial"/>
                        </a:rPr>
                        <a:t>APEN/AREST </a:t>
                      </a:r>
                      <a:r>
                        <a:rPr lang="fi-FI" sz="1000" b="0" i="0" u="none" strike="noStrike" dirty="0">
                          <a:effectLst/>
                          <a:latin typeface="Arial"/>
                        </a:rPr>
                        <a:t>=</a:t>
                      </a:r>
                      <a:r>
                        <a:rPr lang="fi-FI" sz="1000" b="0" i="1" u="none" strike="noStrike" dirty="0">
                          <a:effectLst/>
                          <a:latin typeface="Arial"/>
                        </a:rPr>
                        <a:t> </a:t>
                      </a:r>
                      <a:r>
                        <a:rPr lang="fi-FI" sz="1000" b="0" i="1" u="none" strike="noStrike" dirty="0" err="1">
                          <a:effectLst/>
                          <a:latin typeface="Arial"/>
                        </a:rPr>
                        <a:t>Aspergillus</a:t>
                      </a:r>
                      <a:r>
                        <a:rPr lang="fi-FI" sz="1000" b="0" i="1" u="none" strike="noStrike" dirty="0">
                          <a:effectLst/>
                          <a:latin typeface="Arial"/>
                        </a:rPr>
                        <a:t> </a:t>
                      </a:r>
                      <a:r>
                        <a:rPr lang="fi-FI" sz="1000" b="0" i="1" u="none" strike="noStrike" dirty="0" err="1" smtClean="0">
                          <a:effectLst/>
                          <a:latin typeface="Arial"/>
                        </a:rPr>
                        <a:t>penicillioides</a:t>
                      </a:r>
                      <a:r>
                        <a:rPr lang="fi-FI" sz="1000" b="0" i="1" u="none" strike="noStrike" baseline="0" dirty="0" smtClean="0">
                          <a:effectLst/>
                          <a:latin typeface="Arial"/>
                        </a:rPr>
                        <a:t> / </a:t>
                      </a:r>
                      <a:r>
                        <a:rPr lang="fi-FI" sz="1000" b="0" i="1" u="none" strike="noStrike" dirty="0" err="1" smtClean="0">
                          <a:effectLst/>
                          <a:latin typeface="Arial"/>
                        </a:rPr>
                        <a:t>restrictus</a:t>
                      </a:r>
                      <a:endParaRPr lang="fi-FI" sz="1000" b="0" i="1" u="none" strike="noStrike" dirty="0" smtClean="0">
                        <a:effectLst/>
                        <a:latin typeface="Arial"/>
                      </a:endParaRPr>
                    </a:p>
                    <a:p>
                      <a:pPr algn="l" fontAlgn="b"/>
                      <a:r>
                        <a:rPr lang="fi-FI" sz="1000" b="0" i="1" u="none" strike="noStrike" dirty="0" smtClean="0">
                          <a:effectLst/>
                          <a:latin typeface="Arial"/>
                        </a:rPr>
                        <a:t> </a:t>
                      </a:r>
                      <a:r>
                        <a:rPr lang="fi-FI" sz="1000" b="0" i="0" u="none" strike="noStrike" dirty="0" smtClean="0">
                          <a:effectLst/>
                          <a:latin typeface="Arial"/>
                        </a:rPr>
                        <a:t>PEN</a:t>
                      </a:r>
                      <a:r>
                        <a:rPr lang="fi-FI" sz="1000" b="0" i="1" u="none" strike="noStrike" dirty="0" smtClean="0">
                          <a:effectLst/>
                          <a:latin typeface="Arial"/>
                        </a:rPr>
                        <a:t> = </a:t>
                      </a:r>
                      <a:r>
                        <a:rPr lang="fi-FI" sz="1000" b="0" i="1" u="none" strike="noStrike" dirty="0" err="1" smtClean="0">
                          <a:effectLst/>
                          <a:latin typeface="Arial"/>
                        </a:rPr>
                        <a:t>Penicillium</a:t>
                      </a:r>
                      <a:endParaRPr lang="fi-FI" sz="1000" b="0" i="0" u="none" strike="noStrike" dirty="0">
                        <a:effectLst/>
                        <a:latin typeface="Arial"/>
                      </a:endParaRPr>
                    </a:p>
                  </a:txBody>
                  <a:tcPr marL="9521" marR="9521" marT="9528" marB="0" anchor="b">
                    <a:lnL>
                      <a:noFill/>
                    </a:lnL>
                    <a:lnR>
                      <a:noFill/>
                    </a:lnR>
                    <a:lnT>
                      <a:noFill/>
                    </a:lnT>
                    <a:lnB>
                      <a:noFill/>
                    </a:lnB>
                  </a:tcPr>
                </a:tc>
              </a:tr>
              <a:tr h="535572">
                <a:tc>
                  <a:txBody>
                    <a:bodyPr/>
                    <a:lstStyle/>
                    <a:p>
                      <a:pPr algn="l" fontAlgn="b"/>
                      <a:r>
                        <a:rPr lang="fi-FI" sz="1000" b="0" i="0" u="none" strike="noStrike" dirty="0">
                          <a:effectLst/>
                          <a:latin typeface="Arial"/>
                        </a:rPr>
                        <a:t> STE = steriilit eli sienet, jotka eivät </a:t>
                      </a:r>
                      <a:r>
                        <a:rPr lang="fi-FI" sz="1000" b="0" i="0" u="none" strike="noStrike" dirty="0" err="1">
                          <a:effectLst/>
                          <a:latin typeface="Arial"/>
                        </a:rPr>
                        <a:t>itiöi</a:t>
                      </a:r>
                      <a:r>
                        <a:rPr lang="fi-FI" sz="1000" b="0" i="0" u="none" strike="noStrike" dirty="0">
                          <a:effectLst/>
                          <a:latin typeface="Arial"/>
                        </a:rPr>
                        <a:t> käytetyllä </a:t>
                      </a:r>
                      <a:r>
                        <a:rPr lang="fi-FI" sz="1000" b="0" i="0" u="none" strike="noStrike" dirty="0" smtClean="0">
                          <a:effectLst/>
                          <a:latin typeface="Arial"/>
                        </a:rPr>
                        <a:t>alustalla</a:t>
                      </a:r>
                    </a:p>
                    <a:p>
                      <a:pPr algn="l" fontAlgn="b"/>
                      <a:r>
                        <a:rPr lang="fi-FI" sz="1000" b="0" i="0" u="none" strike="noStrike" dirty="0" smtClean="0">
                          <a:effectLst/>
                          <a:latin typeface="Arial"/>
                        </a:rPr>
                        <a:t>TUN = tunnistamaton</a:t>
                      </a:r>
                      <a:endParaRPr lang="fi-FI" sz="1000" b="0" i="0" u="none" strike="noStrike" dirty="0">
                        <a:effectLst/>
                        <a:latin typeface="Arial"/>
                      </a:endParaRPr>
                    </a:p>
                  </a:txBody>
                  <a:tcPr marL="9521" marR="9521" marT="9528" marB="0" anchor="b">
                    <a:lnL>
                      <a:noFill/>
                    </a:lnL>
                    <a:lnR>
                      <a:noFill/>
                    </a:lnR>
                    <a:lnT>
                      <a:noFill/>
                    </a:lnT>
                    <a:lnB>
                      <a:noFill/>
                    </a:lnB>
                  </a:tcPr>
                </a:tc>
              </a:tr>
              <a:tr h="275901">
                <a:tc>
                  <a:txBody>
                    <a:bodyPr/>
                    <a:lstStyle/>
                    <a:p>
                      <a:pPr algn="l" fontAlgn="b"/>
                      <a:r>
                        <a:rPr lang="fi-FI" sz="1000" b="0" i="0" u="none" strike="noStrike" dirty="0">
                          <a:effectLst/>
                          <a:latin typeface="Arial"/>
                        </a:rPr>
                        <a:t> WAL =</a:t>
                      </a:r>
                      <a:r>
                        <a:rPr lang="fi-FI" sz="1000" b="0" i="1" u="none" strike="noStrike" dirty="0">
                          <a:effectLst/>
                          <a:latin typeface="Arial"/>
                        </a:rPr>
                        <a:t> </a:t>
                      </a:r>
                      <a:r>
                        <a:rPr lang="fi-FI" sz="1000" b="0" i="1" u="none" strike="noStrike" dirty="0" err="1">
                          <a:effectLst/>
                          <a:latin typeface="Arial"/>
                        </a:rPr>
                        <a:t>Wallemia</a:t>
                      </a:r>
                      <a:endParaRPr lang="fi-FI" sz="1000" b="0" i="0" u="none" strike="noStrike" dirty="0">
                        <a:effectLst/>
                        <a:latin typeface="Arial"/>
                      </a:endParaRPr>
                    </a:p>
                  </a:txBody>
                  <a:tcPr marL="9521" marR="9521" marT="9528" marB="0" anchor="b">
                    <a:lnL>
                      <a:noFill/>
                    </a:lnL>
                    <a:lnR>
                      <a:noFill/>
                    </a:lnR>
                    <a:lnT>
                      <a:noFill/>
                    </a:lnT>
                    <a:lnB>
                      <a:noFill/>
                    </a:lnB>
                  </a:tcPr>
                </a:tc>
              </a:tr>
            </a:tbl>
          </a:graphicData>
        </a:graphic>
      </p:graphicFrame>
    </p:spTree>
    <p:extLst>
      <p:ext uri="{BB962C8B-B14F-4D97-AF65-F5344CB8AC3E}">
        <p14:creationId xmlns:p14="http://schemas.microsoft.com/office/powerpoint/2010/main" val="2790780845"/>
      </p:ext>
    </p:extLst>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ate Placeholder 3"/>
          <p:cNvSpPr txBox="1">
            <a:spLocks noGrp="1"/>
          </p:cNvSpPr>
          <p:nvPr/>
        </p:nvSpPr>
        <p:spPr bwMode="auto">
          <a:xfrm>
            <a:off x="457200" y="6589713"/>
            <a:ext cx="1090613"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fi-FI" altLang="fi-FI" sz="1000">
              <a:solidFill>
                <a:srgbClr val="FFFFFF"/>
              </a:solidFill>
            </a:endParaRPr>
          </a:p>
        </p:txBody>
      </p:sp>
      <p:sp>
        <p:nvSpPr>
          <p:cNvPr id="88067" name="Slide Number Placeholder 5"/>
          <p:cNvSpPr txBox="1">
            <a:spLocks noGrp="1"/>
          </p:cNvSpPr>
          <p:nvPr/>
        </p:nvSpPr>
        <p:spPr bwMode="auto">
          <a:xfrm>
            <a:off x="7596188" y="6597650"/>
            <a:ext cx="10795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r" eaLnBrk="1" hangingPunct="1">
              <a:lnSpc>
                <a:spcPct val="100000"/>
              </a:lnSpc>
              <a:spcBef>
                <a:spcPct val="0"/>
              </a:spcBef>
              <a:buClrTx/>
              <a:buFontTx/>
              <a:buNone/>
            </a:pPr>
            <a:fld id="{F86240DB-9AE2-41D0-B971-6DC60E568581}" type="slidenum">
              <a:rPr lang="fi-FI" altLang="fi-FI" sz="1000">
                <a:solidFill>
                  <a:srgbClr val="FFFFFF"/>
                </a:solidFill>
              </a:rPr>
              <a:pPr algn="r" eaLnBrk="1" hangingPunct="1">
                <a:lnSpc>
                  <a:spcPct val="100000"/>
                </a:lnSpc>
                <a:spcBef>
                  <a:spcPct val="0"/>
                </a:spcBef>
                <a:buClrTx/>
                <a:buFontTx/>
                <a:buNone/>
              </a:pPr>
              <a:t>37</a:t>
            </a:fld>
            <a:endParaRPr lang="fi-FI" altLang="fi-FI" sz="1000">
              <a:solidFill>
                <a:srgbClr val="FFFFFF"/>
              </a:solidFill>
            </a:endParaRPr>
          </a:p>
        </p:txBody>
      </p:sp>
      <p:sp>
        <p:nvSpPr>
          <p:cNvPr id="88068" name="Rectangle 2"/>
          <p:cNvSpPr>
            <a:spLocks noGrp="1" noChangeArrowheads="1"/>
          </p:cNvSpPr>
          <p:nvPr>
            <p:ph type="title"/>
          </p:nvPr>
        </p:nvSpPr>
        <p:spPr/>
        <p:txBody>
          <a:bodyPr/>
          <a:lstStyle/>
          <a:p>
            <a:pPr eaLnBrk="1" hangingPunct="1"/>
            <a:r>
              <a:rPr lang="fi-FI" altLang="fi-FI" sz="2800" dirty="0" smtClean="0"/>
              <a:t>Mikrobitulosten tulkinta </a:t>
            </a:r>
            <a:r>
              <a:rPr lang="fi-FI" altLang="fi-FI" sz="2800" dirty="0" smtClean="0"/>
              <a:t>– y</a:t>
            </a:r>
            <a:r>
              <a:rPr lang="fi-FI" altLang="fi-FI" sz="2800" dirty="0" smtClean="0"/>
              <a:t>hteenveto </a:t>
            </a:r>
            <a:r>
              <a:rPr lang="fi-FI" altLang="fi-FI" sz="2800" dirty="0" smtClean="0"/>
              <a:t>1</a:t>
            </a:r>
            <a:endParaRPr lang="en-US" altLang="fi-FI" sz="2400" dirty="0" smtClean="0"/>
          </a:p>
        </p:txBody>
      </p:sp>
      <p:sp>
        <p:nvSpPr>
          <p:cNvPr id="88069" name="Rectangle 3"/>
          <p:cNvSpPr>
            <a:spLocks noGrp="1" noChangeArrowheads="1"/>
          </p:cNvSpPr>
          <p:nvPr>
            <p:ph idx="1"/>
          </p:nvPr>
        </p:nvSpPr>
        <p:spPr/>
        <p:txBody>
          <a:bodyPr>
            <a:normAutofit/>
          </a:bodyPr>
          <a:lstStyle/>
          <a:p>
            <a:pPr eaLnBrk="1" hangingPunct="1">
              <a:lnSpc>
                <a:spcPct val="100000"/>
              </a:lnSpc>
            </a:pPr>
            <a:r>
              <a:rPr lang="fi-FI" altLang="fi-FI" sz="1800" dirty="0" smtClean="0"/>
              <a:t>Tutkimukset ilman tulosten tulkintaa eivät auta asiakasta</a:t>
            </a:r>
          </a:p>
          <a:p>
            <a:pPr lvl="1" eaLnBrk="1" hangingPunct="1">
              <a:lnSpc>
                <a:spcPct val="100000"/>
              </a:lnSpc>
            </a:pPr>
            <a:r>
              <a:rPr lang="fi-FI" altLang="fi-FI" dirty="0"/>
              <a:t>M</a:t>
            </a:r>
            <a:r>
              <a:rPr lang="fi-FI" altLang="fi-FI" dirty="0" smtClean="0"/>
              <a:t>ihin tulkinta perustuu?</a:t>
            </a:r>
          </a:p>
          <a:p>
            <a:pPr eaLnBrk="1" hangingPunct="1">
              <a:lnSpc>
                <a:spcPct val="100000"/>
              </a:lnSpc>
            </a:pPr>
            <a:r>
              <a:rPr lang="fi-FI" altLang="fi-FI" sz="1800" dirty="0" smtClean="0"/>
              <a:t>Mikrobeja on kaikkialla, joten pitää tietää, ”paljonko on paljon”</a:t>
            </a:r>
          </a:p>
          <a:p>
            <a:pPr eaLnBrk="1" hangingPunct="1">
              <a:lnSpc>
                <a:spcPct val="100000"/>
              </a:lnSpc>
            </a:pPr>
            <a:r>
              <a:rPr lang="fi-FI" altLang="fi-FI" sz="1800" dirty="0" smtClean="0"/>
              <a:t>Asumisterveysasetuksen menetelmillä tulkintaohjeet</a:t>
            </a:r>
          </a:p>
          <a:p>
            <a:pPr lvl="1" eaLnBrk="1" hangingPunct="1">
              <a:lnSpc>
                <a:spcPct val="100000"/>
              </a:lnSpc>
            </a:pPr>
            <a:r>
              <a:rPr lang="fi-FI" altLang="fi-FI" dirty="0" smtClean="0"/>
              <a:t>Ohjeet menetelmäkohtaisia</a:t>
            </a:r>
          </a:p>
          <a:p>
            <a:pPr lvl="1" eaLnBrk="1" hangingPunct="1">
              <a:lnSpc>
                <a:spcPct val="100000"/>
              </a:lnSpc>
            </a:pPr>
            <a:r>
              <a:rPr lang="fi-FI" altLang="fi-FI" dirty="0" smtClean="0"/>
              <a:t>Tarkastellaan kokonaispitoisuuksia </a:t>
            </a:r>
            <a:r>
              <a:rPr lang="fi-FI" altLang="fi-FI" dirty="0"/>
              <a:t>sekä </a:t>
            </a:r>
            <a:r>
              <a:rPr lang="fi-FI" altLang="fi-FI" dirty="0" smtClean="0"/>
              <a:t>lajistoa</a:t>
            </a:r>
          </a:p>
          <a:p>
            <a:pPr>
              <a:lnSpc>
                <a:spcPct val="90000"/>
              </a:lnSpc>
            </a:pPr>
            <a:r>
              <a:rPr lang="fi-FI" altLang="fi-FI" sz="1800" dirty="0"/>
              <a:t>Indikaattorit </a:t>
            </a:r>
          </a:p>
          <a:p>
            <a:pPr lvl="1">
              <a:lnSpc>
                <a:spcPct val="90000"/>
              </a:lnSpc>
            </a:pPr>
            <a:r>
              <a:rPr lang="fi-FI" altLang="fi-FI" dirty="0"/>
              <a:t>Kasvatusmenetelmällä ”läpileikkaus” elinkykyisistä ja kasvatusalustalla kasvavista</a:t>
            </a:r>
          </a:p>
          <a:p>
            <a:pPr marL="987425" lvl="2" indent="0">
              <a:lnSpc>
                <a:spcPct val="90000"/>
              </a:lnSpc>
              <a:buNone/>
            </a:pPr>
            <a:r>
              <a:rPr lang="fi-FI" altLang="fi-FI" sz="1800" dirty="0">
                <a:sym typeface="Wingdings" panose="05000000000000000000" pitchFamily="2" charset="2"/>
              </a:rPr>
              <a:t></a:t>
            </a:r>
            <a:r>
              <a:rPr lang="fi-FI" altLang="fi-FI" sz="1800" dirty="0"/>
              <a:t> tietyt mikrobit liittyvät kosteusvaurioihin</a:t>
            </a:r>
          </a:p>
          <a:p>
            <a:endParaRPr lang="fi-FI" altLang="fi-FI" sz="1800" dirty="0"/>
          </a:p>
          <a:p>
            <a:pPr lvl="1" eaLnBrk="1" hangingPunct="1">
              <a:lnSpc>
                <a:spcPct val="100000"/>
              </a:lnSpc>
              <a:buFontTx/>
              <a:buNone/>
            </a:pPr>
            <a:endParaRPr lang="en-US" altLang="fi-FI" dirty="0" smtClean="0"/>
          </a:p>
        </p:txBody>
      </p:sp>
      <p:sp>
        <p:nvSpPr>
          <p:cNvPr id="56328" name="Date Placeholder 4"/>
          <p:cNvSpPr>
            <a:spLocks noGrp="1"/>
          </p:cNvSpPr>
          <p:nvPr>
            <p:ph type="dt" sz="half" idx="10"/>
          </p:nvPr>
        </p:nvSpPr>
        <p:spPr/>
        <p:txBody>
          <a:bodyPr/>
          <a:lstStyle>
            <a:lvl1pPr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eaLnBrk="0" hangingPunct="0">
              <a:lnSpc>
                <a:spcPct val="85000"/>
              </a:lnSpc>
              <a:spcBef>
                <a:spcPct val="25000"/>
              </a:spcBef>
              <a:buChar char="–"/>
              <a:defRPr sz="2400">
                <a:solidFill>
                  <a:schemeClr val="tx1"/>
                </a:solidFill>
                <a:latin typeface="Arial"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eaLnBrk="0" hangingPunct="0">
              <a:lnSpc>
                <a:spcPct val="85000"/>
              </a:lnSpc>
              <a:spcBef>
                <a:spcPct val="25000"/>
              </a:spcBef>
              <a:buChar char="–"/>
              <a:defRPr sz="2200">
                <a:solidFill>
                  <a:schemeClr val="tx1"/>
                </a:solidFill>
                <a:latin typeface="Arial" pitchFamily="34" charset="0"/>
              </a:defRPr>
            </a:lvl4pPr>
            <a:lvl5pPr marL="2057400" indent="-228600"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fontAlgn="base" hangingPunct="1">
              <a:lnSpc>
                <a:spcPct val="100000"/>
              </a:lnSpc>
              <a:spcBef>
                <a:spcPct val="0"/>
              </a:spcBef>
              <a:spcAft>
                <a:spcPct val="0"/>
              </a:spcAft>
              <a:buClrTx/>
              <a:buFontTx/>
              <a:buNone/>
              <a:defRPr/>
            </a:pPr>
            <a:fld id="{6322D486-2CA1-4F84-B38A-48944BCB361B}" type="datetime1">
              <a:rPr lang="fi-FI" altLang="fi-FI" sz="1000" smtClean="0">
                <a:solidFill>
                  <a:srgbClr val="FFFFFF"/>
                </a:solidFill>
              </a:rPr>
              <a:pPr eaLnBrk="1" fontAlgn="base" hangingPunct="1">
                <a:lnSpc>
                  <a:spcPct val="100000"/>
                </a:lnSpc>
                <a:spcBef>
                  <a:spcPct val="0"/>
                </a:spcBef>
                <a:spcAft>
                  <a:spcPct val="0"/>
                </a:spcAft>
                <a:buClrTx/>
                <a:buFontTx/>
                <a:buNone/>
                <a:defRPr/>
              </a:pPr>
              <a:t>14.6.2016</a:t>
            </a:fld>
            <a:endParaRPr lang="fi-FI" altLang="fi-FI" sz="1000" smtClean="0">
              <a:solidFill>
                <a:srgbClr val="FFFFFF"/>
              </a:solidFill>
            </a:endParaRPr>
          </a:p>
        </p:txBody>
      </p:sp>
      <p:sp>
        <p:nvSpPr>
          <p:cNvPr id="56327"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87A73E8D-D81A-493E-AD07-DAB635EEEAC8}" type="slidenum">
              <a:rPr lang="fi-FI" altLang="fi-FI" sz="1000">
                <a:solidFill>
                  <a:srgbClr val="FFFFFF"/>
                </a:solidFill>
              </a:rPr>
              <a:pPr eaLnBrk="1" hangingPunct="1">
                <a:lnSpc>
                  <a:spcPct val="100000"/>
                </a:lnSpc>
                <a:spcBef>
                  <a:spcPct val="0"/>
                </a:spcBef>
                <a:buClrTx/>
                <a:buFontTx/>
                <a:buNone/>
              </a:pPr>
              <a:t>37</a:t>
            </a:fld>
            <a:endParaRPr lang="fi-FI" altLang="fi-FI" sz="1000">
              <a:solidFill>
                <a:srgbClr val="FFFFFF"/>
              </a:solidFill>
            </a:endParaRPr>
          </a:p>
        </p:txBody>
      </p:sp>
    </p:spTree>
    <p:extLst>
      <p:ext uri="{BB962C8B-B14F-4D97-AF65-F5344CB8AC3E}">
        <p14:creationId xmlns:p14="http://schemas.microsoft.com/office/powerpoint/2010/main" val="287039547"/>
      </p:ext>
    </p:extLst>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ate Placeholder 3"/>
          <p:cNvSpPr txBox="1">
            <a:spLocks noGrp="1"/>
          </p:cNvSpPr>
          <p:nvPr/>
        </p:nvSpPr>
        <p:spPr bwMode="auto">
          <a:xfrm>
            <a:off x="457200" y="6589713"/>
            <a:ext cx="1090613"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fi-FI" altLang="fi-FI" sz="1000">
              <a:solidFill>
                <a:srgbClr val="FFFFFF"/>
              </a:solidFill>
            </a:endParaRPr>
          </a:p>
        </p:txBody>
      </p:sp>
      <p:sp>
        <p:nvSpPr>
          <p:cNvPr id="90115" name="Slide Number Placeholder 5"/>
          <p:cNvSpPr txBox="1">
            <a:spLocks noGrp="1"/>
          </p:cNvSpPr>
          <p:nvPr/>
        </p:nvSpPr>
        <p:spPr bwMode="auto">
          <a:xfrm>
            <a:off x="7596188" y="6597650"/>
            <a:ext cx="10795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r" eaLnBrk="1" hangingPunct="1">
              <a:lnSpc>
                <a:spcPct val="100000"/>
              </a:lnSpc>
              <a:spcBef>
                <a:spcPct val="0"/>
              </a:spcBef>
              <a:buClrTx/>
              <a:buFontTx/>
              <a:buNone/>
            </a:pPr>
            <a:fld id="{6904A274-0D95-4A52-BE6D-1F046F60C9B6}" type="slidenum">
              <a:rPr lang="fi-FI" altLang="fi-FI" sz="1000">
                <a:solidFill>
                  <a:srgbClr val="FFFFFF"/>
                </a:solidFill>
              </a:rPr>
              <a:pPr algn="r" eaLnBrk="1" hangingPunct="1">
                <a:lnSpc>
                  <a:spcPct val="100000"/>
                </a:lnSpc>
                <a:spcBef>
                  <a:spcPct val="0"/>
                </a:spcBef>
                <a:buClrTx/>
                <a:buFontTx/>
                <a:buNone/>
              </a:pPr>
              <a:t>38</a:t>
            </a:fld>
            <a:endParaRPr lang="fi-FI" altLang="fi-FI" sz="1000">
              <a:solidFill>
                <a:srgbClr val="FFFFFF"/>
              </a:solidFill>
            </a:endParaRPr>
          </a:p>
        </p:txBody>
      </p:sp>
      <p:sp>
        <p:nvSpPr>
          <p:cNvPr id="90116" name="Rectangle 2"/>
          <p:cNvSpPr>
            <a:spLocks noGrp="1" noChangeArrowheads="1"/>
          </p:cNvSpPr>
          <p:nvPr>
            <p:ph type="title"/>
          </p:nvPr>
        </p:nvSpPr>
        <p:spPr/>
        <p:txBody>
          <a:bodyPr/>
          <a:lstStyle/>
          <a:p>
            <a:pPr eaLnBrk="1" hangingPunct="1"/>
            <a:r>
              <a:rPr lang="fi-FI" altLang="fi-FI" sz="2800" dirty="0" smtClean="0"/>
              <a:t>Mikrobitulosten tulkinta </a:t>
            </a:r>
            <a:r>
              <a:rPr lang="fi-FI" altLang="fi-FI" sz="2800" dirty="0" smtClean="0"/>
              <a:t>– y</a:t>
            </a:r>
            <a:r>
              <a:rPr lang="fi-FI" altLang="fi-FI" sz="2800" dirty="0" smtClean="0"/>
              <a:t>hteenveto </a:t>
            </a:r>
            <a:r>
              <a:rPr lang="fi-FI" altLang="fi-FI" sz="2800" dirty="0" smtClean="0"/>
              <a:t>2</a:t>
            </a:r>
            <a:endParaRPr lang="en-US" altLang="fi-FI" sz="2800" dirty="0" smtClean="0"/>
          </a:p>
        </p:txBody>
      </p:sp>
      <p:sp>
        <p:nvSpPr>
          <p:cNvPr id="58373" name="Rectangle 3"/>
          <p:cNvSpPr>
            <a:spLocks noGrp="1" noChangeArrowheads="1"/>
          </p:cNvSpPr>
          <p:nvPr>
            <p:ph idx="1"/>
          </p:nvPr>
        </p:nvSpPr>
        <p:spPr/>
        <p:txBody>
          <a:bodyPr>
            <a:normAutofit/>
          </a:bodyPr>
          <a:lstStyle/>
          <a:p>
            <a:pPr eaLnBrk="1" hangingPunct="1">
              <a:lnSpc>
                <a:spcPct val="90000"/>
              </a:lnSpc>
              <a:defRPr/>
            </a:pPr>
            <a:r>
              <a:rPr lang="fi-FI" altLang="fi-FI" dirty="0" smtClean="0"/>
              <a:t>Materiaali- ja pintanäytteet</a:t>
            </a:r>
          </a:p>
          <a:p>
            <a:pPr lvl="1">
              <a:lnSpc>
                <a:spcPct val="90000"/>
              </a:lnSpc>
            </a:pPr>
            <a:r>
              <a:rPr lang="fi-FI" altLang="fi-FI" dirty="0"/>
              <a:t>Näyte edustaa aina ao. näytteenottopaikkaa </a:t>
            </a:r>
          </a:p>
          <a:p>
            <a:pPr lvl="1">
              <a:lnSpc>
                <a:spcPct val="90000"/>
              </a:lnSpc>
            </a:pPr>
            <a:r>
              <a:rPr lang="fi-FI" altLang="fi-FI" dirty="0"/>
              <a:t>Mikrobikasvu ei ole ”tasaista” → </a:t>
            </a:r>
            <a:r>
              <a:rPr lang="fi-FI" altLang="fi-FI" dirty="0" smtClean="0"/>
              <a:t>näytteenottopaikka vaikuttaa</a:t>
            </a:r>
            <a:endParaRPr lang="fi-FI" altLang="fi-FI" dirty="0"/>
          </a:p>
          <a:p>
            <a:pPr lvl="1">
              <a:lnSpc>
                <a:spcPct val="90000"/>
              </a:lnSpc>
              <a:defRPr/>
            </a:pPr>
            <a:r>
              <a:rPr lang="fi-FI" altLang="fi-FI" dirty="0" smtClean="0"/>
              <a:t>Kuivunut, kuollut kasvusto – mahdollisesti väärä negatiivinen (suora mikroskopointi/teippinäytteet)</a:t>
            </a:r>
          </a:p>
          <a:p>
            <a:pPr lvl="1">
              <a:lnSpc>
                <a:spcPct val="90000"/>
              </a:lnSpc>
            </a:pPr>
            <a:r>
              <a:rPr lang="fi-FI" altLang="fi-FI" dirty="0"/>
              <a:t>Mikrobien </a:t>
            </a:r>
            <a:r>
              <a:rPr lang="fi-FI" altLang="fi-FI" dirty="0" smtClean="0"/>
              <a:t>kertyminen / kulkeutuminen (ajan myötä, näytteen </a:t>
            </a:r>
            <a:r>
              <a:rPr lang="fi-FI" altLang="fi-FI" dirty="0"/>
              <a:t>ottajasta, välineistä, </a:t>
            </a:r>
            <a:r>
              <a:rPr lang="fi-FI" altLang="fi-FI" dirty="0" smtClean="0"/>
              <a:t>kauempana olevasta vauriosta</a:t>
            </a:r>
            <a:r>
              <a:rPr lang="fi-FI" altLang="fi-FI" dirty="0"/>
              <a:t>) pinnalle/materiaaliin → mahdollisesti väärä positiivinen</a:t>
            </a:r>
          </a:p>
          <a:p>
            <a:pPr lvl="1">
              <a:lnSpc>
                <a:spcPct val="90000"/>
              </a:lnSpc>
              <a:defRPr/>
            </a:pPr>
            <a:r>
              <a:rPr lang="fi-FI" altLang="fi-FI" dirty="0" smtClean="0"/>
              <a:t>Materiaalinäyte hyvin märkä – aliarvio pitoisuudesta?</a:t>
            </a:r>
          </a:p>
          <a:p>
            <a:pPr lvl="1">
              <a:lnSpc>
                <a:spcPct val="90000"/>
              </a:lnSpc>
              <a:defRPr/>
            </a:pPr>
            <a:endParaRPr lang="fi-FI" altLang="fi-FI" dirty="0" smtClean="0"/>
          </a:p>
          <a:p>
            <a:pPr marL="0" indent="0" eaLnBrk="1" hangingPunct="1">
              <a:lnSpc>
                <a:spcPct val="90000"/>
              </a:lnSpc>
              <a:buNone/>
              <a:defRPr/>
            </a:pPr>
            <a:endParaRPr lang="fi-FI" altLang="fi-FI" sz="1800" dirty="0" smtClean="0"/>
          </a:p>
          <a:p>
            <a:pPr marL="0" indent="0" eaLnBrk="1" hangingPunct="1">
              <a:lnSpc>
                <a:spcPct val="90000"/>
              </a:lnSpc>
              <a:buFontTx/>
              <a:buNone/>
              <a:defRPr/>
            </a:pPr>
            <a:endParaRPr lang="en-US" altLang="fi-FI" sz="1600" dirty="0" smtClean="0"/>
          </a:p>
        </p:txBody>
      </p:sp>
      <p:sp>
        <p:nvSpPr>
          <p:cNvPr id="58375" name="Date Placeholder 4"/>
          <p:cNvSpPr>
            <a:spLocks noGrp="1"/>
          </p:cNvSpPr>
          <p:nvPr>
            <p:ph type="dt" sz="half" idx="10"/>
          </p:nvPr>
        </p:nvSpPr>
        <p:spPr/>
        <p:txBody>
          <a:bodyPr/>
          <a:lstStyle>
            <a:lvl1pPr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eaLnBrk="0" hangingPunct="0">
              <a:lnSpc>
                <a:spcPct val="85000"/>
              </a:lnSpc>
              <a:spcBef>
                <a:spcPct val="25000"/>
              </a:spcBef>
              <a:buChar char="–"/>
              <a:defRPr sz="2400">
                <a:solidFill>
                  <a:schemeClr val="tx1"/>
                </a:solidFill>
                <a:latin typeface="Arial"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eaLnBrk="0" hangingPunct="0">
              <a:lnSpc>
                <a:spcPct val="85000"/>
              </a:lnSpc>
              <a:spcBef>
                <a:spcPct val="25000"/>
              </a:spcBef>
              <a:buChar char="–"/>
              <a:defRPr sz="2200">
                <a:solidFill>
                  <a:schemeClr val="tx1"/>
                </a:solidFill>
                <a:latin typeface="Arial" pitchFamily="34" charset="0"/>
              </a:defRPr>
            </a:lvl4pPr>
            <a:lvl5pPr marL="2057400" indent="-228600"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fontAlgn="base" hangingPunct="1">
              <a:lnSpc>
                <a:spcPct val="100000"/>
              </a:lnSpc>
              <a:spcBef>
                <a:spcPct val="0"/>
              </a:spcBef>
              <a:spcAft>
                <a:spcPct val="0"/>
              </a:spcAft>
              <a:buClrTx/>
              <a:buFontTx/>
              <a:buNone/>
              <a:defRPr/>
            </a:pPr>
            <a:fld id="{A0EFD596-469F-416C-81BA-7355C22F1148}" type="datetime1">
              <a:rPr lang="fi-FI" altLang="fi-FI" sz="1000" smtClean="0">
                <a:solidFill>
                  <a:srgbClr val="FFFFFF"/>
                </a:solidFill>
              </a:rPr>
              <a:pPr eaLnBrk="1" fontAlgn="base" hangingPunct="1">
                <a:lnSpc>
                  <a:spcPct val="100000"/>
                </a:lnSpc>
                <a:spcBef>
                  <a:spcPct val="0"/>
                </a:spcBef>
                <a:spcAft>
                  <a:spcPct val="0"/>
                </a:spcAft>
                <a:buClrTx/>
                <a:buFontTx/>
                <a:buNone/>
                <a:defRPr/>
              </a:pPr>
              <a:t>14.6.2016</a:t>
            </a:fld>
            <a:endParaRPr lang="fi-FI" altLang="fi-FI" sz="1000" smtClean="0">
              <a:solidFill>
                <a:srgbClr val="FFFFFF"/>
              </a:solidFill>
            </a:endParaRPr>
          </a:p>
        </p:txBody>
      </p:sp>
      <p:sp>
        <p:nvSpPr>
          <p:cNvPr id="58374"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49655AB1-F5F1-4D07-939E-589E1EBE78CC}" type="slidenum">
              <a:rPr lang="fi-FI" altLang="fi-FI" sz="1000">
                <a:solidFill>
                  <a:srgbClr val="FFFFFF"/>
                </a:solidFill>
              </a:rPr>
              <a:pPr eaLnBrk="1" hangingPunct="1">
                <a:lnSpc>
                  <a:spcPct val="100000"/>
                </a:lnSpc>
                <a:spcBef>
                  <a:spcPct val="0"/>
                </a:spcBef>
                <a:buClrTx/>
                <a:buFontTx/>
                <a:buNone/>
              </a:pPr>
              <a:t>38</a:t>
            </a:fld>
            <a:endParaRPr lang="fi-FI" altLang="fi-FI" sz="1000">
              <a:solidFill>
                <a:srgbClr val="FFFFFF"/>
              </a:solidFill>
            </a:endParaRPr>
          </a:p>
        </p:txBody>
      </p:sp>
    </p:spTree>
    <p:extLst>
      <p:ext uri="{BB962C8B-B14F-4D97-AF65-F5344CB8AC3E}">
        <p14:creationId xmlns:p14="http://schemas.microsoft.com/office/powerpoint/2010/main" val="4000381250"/>
      </p:ext>
    </p:extLst>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txBox="1">
            <a:spLocks noGrp="1"/>
          </p:cNvSpPr>
          <p:nvPr/>
        </p:nvSpPr>
        <p:spPr bwMode="auto">
          <a:xfrm>
            <a:off x="7596188" y="6597650"/>
            <a:ext cx="10795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r" eaLnBrk="1" hangingPunct="1">
              <a:lnSpc>
                <a:spcPct val="100000"/>
              </a:lnSpc>
              <a:spcBef>
                <a:spcPct val="0"/>
              </a:spcBef>
              <a:buClrTx/>
              <a:buFontTx/>
              <a:buNone/>
            </a:pPr>
            <a:fld id="{02C4D888-BE01-42C0-BD6F-540F4067BC70}" type="slidenum">
              <a:rPr lang="fi-FI" altLang="fi-FI" sz="1000">
                <a:solidFill>
                  <a:srgbClr val="FFFFFF"/>
                </a:solidFill>
              </a:rPr>
              <a:pPr algn="r" eaLnBrk="1" hangingPunct="1">
                <a:lnSpc>
                  <a:spcPct val="100000"/>
                </a:lnSpc>
                <a:spcBef>
                  <a:spcPct val="0"/>
                </a:spcBef>
                <a:buClrTx/>
                <a:buFontTx/>
                <a:buNone/>
              </a:pPr>
              <a:t>39</a:t>
            </a:fld>
            <a:endParaRPr lang="fi-FI" altLang="fi-FI" sz="1000">
              <a:solidFill>
                <a:srgbClr val="FFFFFF"/>
              </a:solidFill>
            </a:endParaRPr>
          </a:p>
        </p:txBody>
      </p:sp>
      <p:sp>
        <p:nvSpPr>
          <p:cNvPr id="89091" name="Rectangle 2"/>
          <p:cNvSpPr>
            <a:spLocks noGrp="1" noChangeArrowheads="1"/>
          </p:cNvSpPr>
          <p:nvPr>
            <p:ph type="title"/>
          </p:nvPr>
        </p:nvSpPr>
        <p:spPr/>
        <p:txBody>
          <a:bodyPr/>
          <a:lstStyle/>
          <a:p>
            <a:pPr eaLnBrk="1" hangingPunct="1"/>
            <a:r>
              <a:rPr lang="fi-FI" altLang="fi-FI" sz="2800" dirty="0" smtClean="0"/>
              <a:t>Mikrobitulosten tulkinta </a:t>
            </a:r>
            <a:r>
              <a:rPr lang="fi-FI" altLang="fi-FI" sz="2400" dirty="0" smtClean="0"/>
              <a:t>– </a:t>
            </a:r>
            <a:r>
              <a:rPr lang="fi-FI" altLang="fi-FI" sz="2800" dirty="0" smtClean="0"/>
              <a:t>yhteenveto </a:t>
            </a:r>
            <a:r>
              <a:rPr lang="fi-FI" altLang="fi-FI" sz="2800" dirty="0" smtClean="0"/>
              <a:t>3</a:t>
            </a:r>
            <a:endParaRPr lang="en-US" altLang="fi-FI" sz="2400" b="0" dirty="0" smtClean="0"/>
          </a:p>
        </p:txBody>
      </p:sp>
      <p:sp>
        <p:nvSpPr>
          <p:cNvPr id="89092" name="Rectangle 3"/>
          <p:cNvSpPr>
            <a:spLocks noGrp="1" noChangeArrowheads="1"/>
          </p:cNvSpPr>
          <p:nvPr>
            <p:ph idx="1"/>
          </p:nvPr>
        </p:nvSpPr>
        <p:spPr/>
        <p:txBody>
          <a:bodyPr>
            <a:normAutofit fontScale="62500" lnSpcReduction="20000"/>
          </a:bodyPr>
          <a:lstStyle/>
          <a:p>
            <a:pPr eaLnBrk="1" hangingPunct="1">
              <a:lnSpc>
                <a:spcPct val="90000"/>
              </a:lnSpc>
            </a:pPr>
            <a:r>
              <a:rPr lang="fi-FI" altLang="fi-FI" sz="3400" dirty="0" smtClean="0"/>
              <a:t>Ilmanäytteitä verrataan ulkoilmaan</a:t>
            </a:r>
          </a:p>
          <a:p>
            <a:pPr lvl="1" eaLnBrk="1" hangingPunct="1">
              <a:lnSpc>
                <a:spcPct val="120000"/>
              </a:lnSpc>
            </a:pPr>
            <a:r>
              <a:rPr lang="fi-FI" altLang="fi-FI" sz="2900" dirty="0" smtClean="0"/>
              <a:t>Pitoisuuksien </a:t>
            </a:r>
            <a:r>
              <a:rPr lang="fi-FI" altLang="fi-FI" sz="2900" dirty="0" err="1" smtClean="0"/>
              <a:t>Sisä/Ulko-suhde</a:t>
            </a:r>
            <a:r>
              <a:rPr lang="fi-FI" altLang="fi-FI" sz="2900" dirty="0" smtClean="0"/>
              <a:t> + lajistotarkastelu</a:t>
            </a:r>
          </a:p>
          <a:p>
            <a:pPr lvl="1">
              <a:lnSpc>
                <a:spcPct val="120000"/>
              </a:lnSpc>
              <a:defRPr/>
            </a:pPr>
            <a:r>
              <a:rPr lang="fi-FI" altLang="fi-FI" sz="2900" dirty="0" smtClean="0"/>
              <a:t>Normaalilähteiden </a:t>
            </a:r>
            <a:r>
              <a:rPr lang="fi-FI" altLang="fi-FI" sz="2900" dirty="0"/>
              <a:t>vaikutus</a:t>
            </a:r>
          </a:p>
          <a:p>
            <a:pPr lvl="1">
              <a:lnSpc>
                <a:spcPct val="120000"/>
              </a:lnSpc>
              <a:defRPr/>
            </a:pPr>
            <a:r>
              <a:rPr lang="fi-FI" altLang="fi-FI" sz="2900" dirty="0"/>
              <a:t>Indikaattorit viittaavat epätavanomaiseen lähteeseen </a:t>
            </a:r>
          </a:p>
          <a:p>
            <a:pPr lvl="2">
              <a:lnSpc>
                <a:spcPct val="120000"/>
              </a:lnSpc>
              <a:defRPr/>
            </a:pPr>
            <a:r>
              <a:rPr lang="fi-FI" altLang="fi-FI" sz="2900" dirty="0"/>
              <a:t>Useat indikaattorit samassa näytteessä</a:t>
            </a:r>
          </a:p>
          <a:p>
            <a:pPr lvl="2">
              <a:lnSpc>
                <a:spcPct val="120000"/>
              </a:lnSpc>
              <a:defRPr/>
            </a:pPr>
            <a:r>
              <a:rPr lang="fi-FI" altLang="fi-FI" sz="2900" dirty="0"/>
              <a:t>Sama indikaattori useissa näytteissä tai </a:t>
            </a:r>
            <a:r>
              <a:rPr lang="fi-FI" altLang="fi-FI" sz="2900" dirty="0" smtClean="0"/>
              <a:t>toistuvasti</a:t>
            </a:r>
          </a:p>
          <a:p>
            <a:pPr lvl="1">
              <a:lnSpc>
                <a:spcPct val="120000"/>
              </a:lnSpc>
              <a:defRPr/>
            </a:pPr>
            <a:r>
              <a:rPr lang="fi-FI" altLang="fi-FI" sz="2900" dirty="0"/>
              <a:t>Yksittäiset näytteet eivät poissulje </a:t>
            </a:r>
            <a:r>
              <a:rPr lang="fi-FI" altLang="fi-FI" sz="2900" dirty="0" smtClean="0"/>
              <a:t>epänormaalin</a:t>
            </a:r>
          </a:p>
          <a:p>
            <a:pPr marL="266700" lvl="1" indent="0">
              <a:lnSpc>
                <a:spcPct val="120000"/>
              </a:lnSpc>
              <a:buNone/>
              <a:defRPr/>
            </a:pPr>
            <a:r>
              <a:rPr lang="fi-FI" altLang="fi-FI" sz="2900" dirty="0" smtClean="0"/>
              <a:t>      lähteen </a:t>
            </a:r>
            <a:r>
              <a:rPr lang="fi-FI" altLang="fi-FI" sz="2900" dirty="0"/>
              <a:t>olemassa oloa</a:t>
            </a:r>
            <a:r>
              <a:rPr lang="fi-FI" altLang="fi-FI" sz="2900" dirty="0" smtClean="0"/>
              <a:t>!!!</a:t>
            </a:r>
            <a:endParaRPr lang="fi-FI" altLang="fi-FI" sz="2400" dirty="0" smtClean="0"/>
          </a:p>
          <a:p>
            <a:pPr>
              <a:lnSpc>
                <a:spcPct val="170000"/>
              </a:lnSpc>
            </a:pPr>
            <a:r>
              <a:rPr lang="fi-FI" altLang="fi-FI" sz="2900" dirty="0" smtClean="0"/>
              <a:t>Muut </a:t>
            </a:r>
            <a:r>
              <a:rPr lang="fi-FI" altLang="fi-FI" sz="2900" dirty="0"/>
              <a:t>menetelmät</a:t>
            </a:r>
          </a:p>
          <a:p>
            <a:pPr lvl="1"/>
            <a:r>
              <a:rPr lang="fi-FI" sz="2600" dirty="0" smtClean="0"/>
              <a:t>jos </a:t>
            </a:r>
            <a:r>
              <a:rPr lang="fi-FI" sz="2600" dirty="0"/>
              <a:t>menetelmän luotettavuus on </a:t>
            </a:r>
            <a:r>
              <a:rPr lang="fi-FI" sz="2600" dirty="0" smtClean="0"/>
              <a:t>osoitettu</a:t>
            </a:r>
          </a:p>
          <a:p>
            <a:pPr marL="266700" lvl="1" indent="0">
              <a:buNone/>
            </a:pPr>
            <a:r>
              <a:rPr lang="fi-FI" sz="2600" dirty="0" smtClean="0"/>
              <a:t>    4 </a:t>
            </a:r>
            <a:r>
              <a:rPr lang="fi-FI" sz="2600" dirty="0"/>
              <a:t>§:n 4 momentissa tarkoitetulla tavalla </a:t>
            </a:r>
            <a:endParaRPr lang="fi-FI" sz="2600" dirty="0" smtClean="0"/>
          </a:p>
          <a:p>
            <a:pPr lvl="1"/>
            <a:r>
              <a:rPr lang="fi-FI" sz="2600" dirty="0" smtClean="0"/>
              <a:t>tai </a:t>
            </a:r>
            <a:r>
              <a:rPr lang="fi-FI" sz="2600" dirty="0"/>
              <a:t>menetelmällä saatujen tulosten </a:t>
            </a:r>
            <a:r>
              <a:rPr lang="fi-FI" sz="2600" dirty="0" smtClean="0"/>
              <a:t>yhtenevyys</a:t>
            </a:r>
          </a:p>
          <a:p>
            <a:pPr marL="266700" lvl="1" indent="0">
              <a:buNone/>
            </a:pPr>
            <a:r>
              <a:rPr lang="fi-FI" sz="2400" dirty="0" smtClean="0"/>
              <a:t>     laimennos</a:t>
            </a:r>
            <a:r>
              <a:rPr lang="fi-FI" sz="2600" dirty="0" smtClean="0"/>
              <a:t>sarjamenetelmällä saatuihin tuloksiin</a:t>
            </a:r>
          </a:p>
          <a:p>
            <a:pPr marL="266700" lvl="1" indent="0">
              <a:buNone/>
            </a:pPr>
            <a:r>
              <a:rPr lang="fi-FI" sz="2600" dirty="0"/>
              <a:t> </a:t>
            </a:r>
            <a:r>
              <a:rPr lang="fi-FI" sz="2600" dirty="0" smtClean="0"/>
              <a:t>    </a:t>
            </a:r>
            <a:r>
              <a:rPr lang="fi-FI" sz="2600" dirty="0"/>
              <a:t>on varmistettu. </a:t>
            </a:r>
            <a:endParaRPr lang="fi-FI" altLang="fi-FI" sz="2600" dirty="0" smtClean="0"/>
          </a:p>
          <a:p>
            <a:pPr marL="987425" lvl="2" indent="0" eaLnBrk="1" hangingPunct="1">
              <a:lnSpc>
                <a:spcPct val="90000"/>
              </a:lnSpc>
              <a:buFontTx/>
              <a:buNone/>
            </a:pPr>
            <a:endParaRPr lang="fi-FI" altLang="fi-FI" sz="2600" dirty="0" smtClean="0"/>
          </a:p>
          <a:p>
            <a:pPr marL="987425" lvl="2" indent="0" eaLnBrk="1" hangingPunct="1">
              <a:lnSpc>
                <a:spcPct val="90000"/>
              </a:lnSpc>
            </a:pPr>
            <a:endParaRPr lang="en-US" altLang="fi-FI" dirty="0" smtClean="0"/>
          </a:p>
        </p:txBody>
      </p:sp>
      <p:sp>
        <p:nvSpPr>
          <p:cNvPr id="57350" name="Date Placeholder 4"/>
          <p:cNvSpPr>
            <a:spLocks noGrp="1"/>
          </p:cNvSpPr>
          <p:nvPr>
            <p:ph type="dt" sz="half" idx="10"/>
          </p:nvPr>
        </p:nvSpPr>
        <p:spPr/>
        <p:txBody>
          <a:bodyPr/>
          <a:lstStyle>
            <a:lvl1pPr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eaLnBrk="0" hangingPunct="0">
              <a:lnSpc>
                <a:spcPct val="85000"/>
              </a:lnSpc>
              <a:spcBef>
                <a:spcPct val="25000"/>
              </a:spcBef>
              <a:buChar char="–"/>
              <a:defRPr sz="2400">
                <a:solidFill>
                  <a:schemeClr val="tx1"/>
                </a:solidFill>
                <a:latin typeface="Arial"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eaLnBrk="0" hangingPunct="0">
              <a:lnSpc>
                <a:spcPct val="85000"/>
              </a:lnSpc>
              <a:spcBef>
                <a:spcPct val="25000"/>
              </a:spcBef>
              <a:buChar char="–"/>
              <a:defRPr sz="2200">
                <a:solidFill>
                  <a:schemeClr val="tx1"/>
                </a:solidFill>
                <a:latin typeface="Arial" pitchFamily="34" charset="0"/>
              </a:defRPr>
            </a:lvl4pPr>
            <a:lvl5pPr marL="2057400" indent="-228600"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fontAlgn="base" hangingPunct="1">
              <a:lnSpc>
                <a:spcPct val="100000"/>
              </a:lnSpc>
              <a:spcBef>
                <a:spcPct val="0"/>
              </a:spcBef>
              <a:spcAft>
                <a:spcPct val="0"/>
              </a:spcAft>
              <a:buClrTx/>
              <a:buFontTx/>
              <a:buNone/>
              <a:defRPr/>
            </a:pPr>
            <a:fld id="{A373EAAF-973D-46A3-B2BC-B45752B304B8}" type="datetime1">
              <a:rPr lang="fi-FI" altLang="fi-FI" sz="1000" smtClean="0">
                <a:solidFill>
                  <a:srgbClr val="FFFFFF"/>
                </a:solidFill>
              </a:rPr>
              <a:pPr eaLnBrk="1" fontAlgn="base" hangingPunct="1">
                <a:lnSpc>
                  <a:spcPct val="100000"/>
                </a:lnSpc>
                <a:spcBef>
                  <a:spcPct val="0"/>
                </a:spcBef>
                <a:spcAft>
                  <a:spcPct val="0"/>
                </a:spcAft>
                <a:buClrTx/>
                <a:buFontTx/>
                <a:buNone/>
                <a:defRPr/>
              </a:pPr>
              <a:t>14.6.2016</a:t>
            </a:fld>
            <a:endParaRPr lang="fi-FI" altLang="fi-FI" sz="1000" smtClean="0">
              <a:solidFill>
                <a:srgbClr val="FFFFFF"/>
              </a:solidFill>
            </a:endParaRPr>
          </a:p>
        </p:txBody>
      </p:sp>
      <p:sp>
        <p:nvSpPr>
          <p:cNvPr id="57349"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087E7711-57DE-4D1F-B635-EA81E1C79EB2}" type="slidenum">
              <a:rPr lang="fi-FI" altLang="fi-FI" sz="1000">
                <a:solidFill>
                  <a:srgbClr val="FFFFFF"/>
                </a:solidFill>
              </a:rPr>
              <a:pPr eaLnBrk="1" hangingPunct="1">
                <a:lnSpc>
                  <a:spcPct val="100000"/>
                </a:lnSpc>
                <a:spcBef>
                  <a:spcPct val="0"/>
                </a:spcBef>
                <a:buClrTx/>
                <a:buFontTx/>
                <a:buNone/>
              </a:pPr>
              <a:t>39</a:t>
            </a:fld>
            <a:endParaRPr lang="fi-FI" altLang="fi-FI" sz="1000">
              <a:solidFill>
                <a:srgbClr val="FFFF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829" y="3801458"/>
            <a:ext cx="2652713" cy="2505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340380"/>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Sisältökuvaus</a:t>
            </a:r>
            <a:endParaRPr lang="fi-FI" dirty="0"/>
          </a:p>
        </p:txBody>
      </p:sp>
      <p:sp>
        <p:nvSpPr>
          <p:cNvPr id="3" name="Content Placeholder 2"/>
          <p:cNvSpPr>
            <a:spLocks noGrp="1"/>
          </p:cNvSpPr>
          <p:nvPr>
            <p:ph idx="1"/>
          </p:nvPr>
        </p:nvSpPr>
        <p:spPr/>
        <p:txBody>
          <a:bodyPr/>
          <a:lstStyle/>
          <a:p>
            <a:pPr marL="0" indent="0">
              <a:buNone/>
            </a:pPr>
            <a:endParaRPr lang="fi-FI" dirty="0" smtClean="0"/>
          </a:p>
          <a:p>
            <a:pPr marL="0" indent="0">
              <a:buNone/>
            </a:pPr>
            <a:r>
              <a:rPr lang="fi-FI" dirty="0" smtClean="0"/>
              <a:t>Tässä käsitellään</a:t>
            </a:r>
          </a:p>
          <a:p>
            <a:pPr lvl="1"/>
            <a:endParaRPr lang="fi-FI" sz="2000" dirty="0" smtClean="0"/>
          </a:p>
          <a:p>
            <a:pPr lvl="1"/>
            <a:r>
              <a:rPr lang="fi-FI" sz="2000" dirty="0" smtClean="0"/>
              <a:t>Mikrobeja koskevien ohje- ja viitearvojen perusteet, mikrobianalyysien tulosten tulkinnan periaatteet ja rajoitukset sekä </a:t>
            </a:r>
            <a:r>
              <a:rPr lang="fi-FI" sz="2000" dirty="0"/>
              <a:t>Asumisterveysasetuksen </a:t>
            </a:r>
            <a:r>
              <a:rPr lang="fi-FI" sz="2000" dirty="0" smtClean="0"/>
              <a:t>soveltamisohje</a:t>
            </a:r>
          </a:p>
          <a:p>
            <a:pPr lvl="1"/>
            <a:r>
              <a:rPr lang="fi-FI" sz="2000" dirty="0"/>
              <a:t>Terveydensuojelusäädökset, Työsuojelusäädökset ja Työpaikkojen </a:t>
            </a:r>
            <a:r>
              <a:rPr lang="fi-FI" sz="2000" dirty="0" smtClean="0"/>
              <a:t>sisäilmaohje</a:t>
            </a:r>
            <a:endParaRPr lang="fi-FI" sz="2000" dirty="0"/>
          </a:p>
        </p:txBody>
      </p:sp>
    </p:spTree>
    <p:extLst>
      <p:ext uri="{BB962C8B-B14F-4D97-AF65-F5344CB8AC3E}">
        <p14:creationId xmlns:p14="http://schemas.microsoft.com/office/powerpoint/2010/main" val="1131178647"/>
      </p:ext>
    </p:extLst>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fi-FI" altLang="fi-FI" sz="2800" dirty="0" smtClean="0"/>
              <a:t>Koulujen tulkintaohjeet (KTL 2008)</a:t>
            </a:r>
            <a:endParaRPr lang="en-US" altLang="fi-FI" sz="2800" dirty="0" smtClean="0"/>
          </a:p>
        </p:txBody>
      </p:sp>
      <p:sp>
        <p:nvSpPr>
          <p:cNvPr id="104466" name="Date Placeholder 5"/>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270E85B5-2486-4117-BCBF-87880EB2F5EA}"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104464"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104465" name="Slide Number Placeholder 4"/>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7FA0F0B3-DF86-4B65-A083-BAEFA86699FE}" type="slidenum">
              <a:rPr lang="fi-FI" altLang="fi-FI" sz="1000">
                <a:solidFill>
                  <a:schemeClr val="bg1"/>
                </a:solidFill>
              </a:rPr>
              <a:pPr eaLnBrk="1" hangingPunct="1">
                <a:lnSpc>
                  <a:spcPct val="100000"/>
                </a:lnSpc>
                <a:spcBef>
                  <a:spcPct val="0"/>
                </a:spcBef>
                <a:buClrTx/>
                <a:buFontTx/>
                <a:buNone/>
              </a:pPr>
              <a:t>40</a:t>
            </a:fld>
            <a:endParaRPr lang="fi-FI" altLang="fi-FI" sz="1000">
              <a:solidFill>
                <a:schemeClr val="bg1"/>
              </a:solidFill>
            </a:endParaRPr>
          </a:p>
        </p:txBody>
      </p:sp>
      <p:graphicFrame>
        <p:nvGraphicFramePr>
          <p:cNvPr id="4" name="Group 17"/>
          <p:cNvGraphicFramePr>
            <a:graphicFrameLocks noGrp="1"/>
          </p:cNvGraphicFramePr>
          <p:nvPr>
            <p:extLst>
              <p:ext uri="{D42A27DB-BD31-4B8C-83A1-F6EECF244321}">
                <p14:modId xmlns:p14="http://schemas.microsoft.com/office/powerpoint/2010/main" val="1939937741"/>
              </p:ext>
            </p:extLst>
          </p:nvPr>
        </p:nvGraphicFramePr>
        <p:xfrm>
          <a:off x="796538" y="3935147"/>
          <a:ext cx="7459663" cy="1942125"/>
        </p:xfrm>
        <a:graphic>
          <a:graphicData uri="http://schemas.openxmlformats.org/drawingml/2006/table">
            <a:tbl>
              <a:tblPr/>
              <a:tblGrid>
                <a:gridCol w="3730625"/>
                <a:gridCol w="3729038"/>
              </a:tblGrid>
              <a:tr h="72056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charset="0"/>
                          <a:cs typeface="Arial" charset="0"/>
                        </a:rPr>
                        <a:t>Ei </a:t>
                      </a:r>
                      <a:r>
                        <a:rPr kumimoji="0" lang="en-GB" sz="1800" b="1" i="0" u="none" strike="noStrike" cap="none" normalizeH="0" baseline="0" dirty="0" err="1" smtClean="0">
                          <a:ln>
                            <a:noFill/>
                          </a:ln>
                          <a:solidFill>
                            <a:srgbClr val="000000"/>
                          </a:solidFill>
                          <a:effectLst/>
                          <a:latin typeface="Arial" charset="0"/>
                          <a:cs typeface="Arial" charset="0"/>
                        </a:rPr>
                        <a:t>viitteitä</a:t>
                      </a:r>
                      <a:r>
                        <a:rPr kumimoji="0" lang="en-GB" sz="1800" b="1" i="0" u="none" strike="noStrike" cap="none" normalizeH="0" baseline="0" dirty="0" smtClean="0">
                          <a:ln>
                            <a:noFill/>
                          </a:ln>
                          <a:solidFill>
                            <a:srgbClr val="000000"/>
                          </a:solidFill>
                          <a:effectLst/>
                          <a:latin typeface="Arial" charset="0"/>
                          <a:cs typeface="Arial" charset="0"/>
                        </a:rPr>
                        <a:t> </a:t>
                      </a:r>
                      <a:r>
                        <a:rPr kumimoji="0" lang="en-GB" sz="1800" b="1" i="0" u="none" strike="noStrike" cap="none" normalizeH="0" baseline="0" dirty="0" err="1" smtClean="0">
                          <a:ln>
                            <a:noFill/>
                          </a:ln>
                          <a:solidFill>
                            <a:srgbClr val="000000"/>
                          </a:solidFill>
                          <a:effectLst/>
                          <a:latin typeface="Arial" charset="0"/>
                          <a:cs typeface="Arial" charset="0"/>
                        </a:rPr>
                        <a:t>vauriosta</a:t>
                      </a:r>
                      <a:endParaRPr kumimoji="0" lang="fi-FI" sz="1800" b="1"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err="1" smtClean="0">
                          <a:ln>
                            <a:noFill/>
                          </a:ln>
                          <a:solidFill>
                            <a:srgbClr val="000000"/>
                          </a:solidFill>
                          <a:effectLst/>
                          <a:latin typeface="Arial" charset="0"/>
                          <a:cs typeface="Arial" charset="0"/>
                        </a:rPr>
                        <a:t>Pitoisuus</a:t>
                      </a:r>
                      <a:r>
                        <a:rPr kumimoji="0" lang="en-GB" sz="1800" b="1" i="0" u="none" strike="noStrike" cap="none" normalizeH="0" baseline="0" dirty="0" smtClean="0">
                          <a:ln>
                            <a:noFill/>
                          </a:ln>
                          <a:solidFill>
                            <a:srgbClr val="000000"/>
                          </a:solidFill>
                          <a:effectLst/>
                          <a:latin typeface="Arial" charset="0"/>
                          <a:cs typeface="Arial" charset="0"/>
                        </a:rPr>
                        <a:t> </a:t>
                      </a:r>
                      <a:r>
                        <a:rPr kumimoji="0" lang="fr-FR" sz="1800" b="1" i="0" u="none" strike="noStrike" cap="none" normalizeH="0" baseline="0" dirty="0" smtClean="0">
                          <a:ln>
                            <a:noFill/>
                          </a:ln>
                          <a:solidFill>
                            <a:srgbClr val="000000"/>
                          </a:solidFill>
                          <a:effectLst/>
                          <a:latin typeface="Arial" charset="0"/>
                          <a:cs typeface="Arial" charset="0"/>
                        </a:rPr>
                        <a:t>(</a:t>
                      </a:r>
                      <a:r>
                        <a:rPr kumimoji="0" lang="fr-FR" sz="1800" b="1" i="0" u="none" strike="noStrike" cap="none" normalizeH="0" baseline="0" dirty="0" err="1" smtClean="0">
                          <a:ln>
                            <a:noFill/>
                          </a:ln>
                          <a:solidFill>
                            <a:srgbClr val="000000"/>
                          </a:solidFill>
                          <a:effectLst/>
                          <a:latin typeface="Arial" charset="0"/>
                          <a:cs typeface="Arial" charset="0"/>
                        </a:rPr>
                        <a:t>cfu</a:t>
                      </a:r>
                      <a:r>
                        <a:rPr kumimoji="0" lang="fr-FR" sz="1800" b="1" i="0" u="none" strike="noStrike" cap="none" normalizeH="0" baseline="0" dirty="0" smtClean="0">
                          <a:ln>
                            <a:noFill/>
                          </a:ln>
                          <a:solidFill>
                            <a:srgbClr val="000000"/>
                          </a:solidFill>
                          <a:effectLst/>
                          <a:latin typeface="Arial" charset="0"/>
                          <a:cs typeface="Arial" charset="0"/>
                        </a:rPr>
                        <a:t>/m</a:t>
                      </a:r>
                      <a:r>
                        <a:rPr kumimoji="0" lang="fr-FR" sz="1800" b="1" i="0" u="none" strike="noStrike" cap="none" normalizeH="0" baseline="30000" dirty="0" smtClean="0">
                          <a:ln>
                            <a:noFill/>
                          </a:ln>
                          <a:solidFill>
                            <a:srgbClr val="000000"/>
                          </a:solidFill>
                          <a:effectLst/>
                          <a:latin typeface="Arial" charset="0"/>
                          <a:cs typeface="Arial" charset="0"/>
                        </a:rPr>
                        <a:t>3</a:t>
                      </a:r>
                      <a:r>
                        <a:rPr kumimoji="0" lang="fr-FR" sz="1800" b="1" i="0" u="none" strike="noStrike" cap="none" normalizeH="0" baseline="0" dirty="0" smtClean="0">
                          <a:ln>
                            <a:noFill/>
                          </a:ln>
                          <a:solidFill>
                            <a:srgbClr val="000000"/>
                          </a:solidFill>
                          <a:effectLst/>
                          <a:latin typeface="Arial" charset="0"/>
                          <a:cs typeface="Arial" charset="0"/>
                        </a:rPr>
                        <a:t>)</a:t>
                      </a:r>
                      <a:endParaRPr kumimoji="0" lang="fi-FI" sz="1800" b="1" i="0" u="none" strike="noStrike" cap="none" normalizeH="0" baseline="0" dirty="0" smtClean="0">
                        <a:ln>
                          <a:noFill/>
                        </a:ln>
                        <a:solidFill>
                          <a:srgbClr val="000000"/>
                        </a:solidFill>
                        <a:effectLst/>
                        <a:latin typeface="Arial" charset="0"/>
                        <a:cs typeface="Times New Roman" pitchFamily="18"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err="1" smtClean="0">
                          <a:ln>
                            <a:noFill/>
                          </a:ln>
                          <a:solidFill>
                            <a:srgbClr val="000000"/>
                          </a:solidFill>
                          <a:effectLst/>
                          <a:latin typeface="Arial" charset="0"/>
                          <a:cs typeface="Arial" charset="0"/>
                        </a:rPr>
                        <a:t>Viitteitä</a:t>
                      </a:r>
                      <a:r>
                        <a:rPr kumimoji="0" lang="en-GB" sz="1800" b="1" i="0" u="none" strike="noStrike" cap="none" normalizeH="0" baseline="0" dirty="0" smtClean="0">
                          <a:ln>
                            <a:noFill/>
                          </a:ln>
                          <a:solidFill>
                            <a:srgbClr val="000000"/>
                          </a:solidFill>
                          <a:effectLst/>
                          <a:latin typeface="Arial" charset="0"/>
                          <a:cs typeface="Arial" charset="0"/>
                        </a:rPr>
                        <a:t> </a:t>
                      </a:r>
                      <a:r>
                        <a:rPr kumimoji="0" lang="en-GB" sz="1800" b="1" i="0" u="none" strike="noStrike" cap="none" normalizeH="0" baseline="0" dirty="0" err="1" smtClean="0">
                          <a:ln>
                            <a:noFill/>
                          </a:ln>
                          <a:solidFill>
                            <a:srgbClr val="000000"/>
                          </a:solidFill>
                          <a:effectLst/>
                          <a:latin typeface="Arial" charset="0"/>
                          <a:cs typeface="Arial" charset="0"/>
                        </a:rPr>
                        <a:t>vaurioista</a:t>
                      </a:r>
                      <a:endParaRPr kumimoji="0" lang="fi-FI" sz="1800" b="1"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1" i="0" u="none" strike="noStrike" cap="none" normalizeH="0" baseline="0" dirty="0" err="1" smtClean="0">
                          <a:ln>
                            <a:noFill/>
                          </a:ln>
                          <a:solidFill>
                            <a:srgbClr val="000000"/>
                          </a:solidFill>
                          <a:effectLst/>
                          <a:latin typeface="Arial" charset="0"/>
                          <a:cs typeface="Arial" charset="0"/>
                        </a:rPr>
                        <a:t>Pitoisuus</a:t>
                      </a:r>
                      <a:r>
                        <a:rPr kumimoji="0" lang="en-GB" sz="1800" b="1" i="0" u="none" strike="noStrike" cap="none" normalizeH="0" baseline="0" dirty="0" smtClean="0">
                          <a:ln>
                            <a:noFill/>
                          </a:ln>
                          <a:solidFill>
                            <a:srgbClr val="000000"/>
                          </a:solidFill>
                          <a:effectLst/>
                          <a:latin typeface="Arial" charset="0"/>
                          <a:cs typeface="Arial" charset="0"/>
                        </a:rPr>
                        <a:t> </a:t>
                      </a:r>
                      <a:r>
                        <a:rPr kumimoji="0" lang="fr-FR" sz="1800" b="1" i="0" u="none" strike="noStrike" cap="none" normalizeH="0" baseline="0" dirty="0" smtClean="0">
                          <a:ln>
                            <a:noFill/>
                          </a:ln>
                          <a:solidFill>
                            <a:srgbClr val="000000"/>
                          </a:solidFill>
                          <a:effectLst/>
                          <a:latin typeface="Arial" charset="0"/>
                          <a:cs typeface="Arial" charset="0"/>
                        </a:rPr>
                        <a:t>(</a:t>
                      </a:r>
                      <a:r>
                        <a:rPr kumimoji="0" lang="fr-FR" sz="1800" b="1" i="0" u="none" strike="noStrike" cap="none" normalizeH="0" baseline="0" dirty="0" err="1" smtClean="0">
                          <a:ln>
                            <a:noFill/>
                          </a:ln>
                          <a:solidFill>
                            <a:srgbClr val="000000"/>
                          </a:solidFill>
                          <a:effectLst/>
                          <a:latin typeface="Arial" charset="0"/>
                          <a:cs typeface="Arial" charset="0"/>
                        </a:rPr>
                        <a:t>cfu</a:t>
                      </a:r>
                      <a:r>
                        <a:rPr kumimoji="0" lang="fr-FR" sz="1800" b="1" i="0" u="none" strike="noStrike" cap="none" normalizeH="0" baseline="0" dirty="0" smtClean="0">
                          <a:ln>
                            <a:noFill/>
                          </a:ln>
                          <a:solidFill>
                            <a:srgbClr val="000000"/>
                          </a:solidFill>
                          <a:effectLst/>
                          <a:latin typeface="Arial" charset="0"/>
                          <a:cs typeface="Arial" charset="0"/>
                        </a:rPr>
                        <a:t>/m</a:t>
                      </a:r>
                      <a:r>
                        <a:rPr kumimoji="0" lang="fr-FR" sz="1800" b="1" i="0" u="none" strike="noStrike" cap="none" normalizeH="0" baseline="30000" dirty="0" smtClean="0">
                          <a:ln>
                            <a:noFill/>
                          </a:ln>
                          <a:solidFill>
                            <a:srgbClr val="000000"/>
                          </a:solidFill>
                          <a:effectLst/>
                          <a:latin typeface="Arial" charset="0"/>
                          <a:cs typeface="Arial" charset="0"/>
                        </a:rPr>
                        <a:t>3</a:t>
                      </a:r>
                      <a:r>
                        <a:rPr kumimoji="0" lang="fr-FR" sz="1800" b="1" i="0" u="none" strike="noStrike" cap="none" normalizeH="0" baseline="0" dirty="0" smtClean="0">
                          <a:ln>
                            <a:noFill/>
                          </a:ln>
                          <a:solidFill>
                            <a:srgbClr val="000000"/>
                          </a:solidFill>
                          <a:effectLst/>
                          <a:latin typeface="Arial" charset="0"/>
                          <a:cs typeface="Arial" charset="0"/>
                        </a:rPr>
                        <a:t>)</a:t>
                      </a:r>
                      <a:endParaRPr kumimoji="0" lang="fi-FI" sz="1800" b="1" i="0" u="none" strike="noStrike" cap="none" normalizeH="0" baseline="0" dirty="0" smtClean="0">
                        <a:ln>
                          <a:noFill/>
                        </a:ln>
                        <a:solidFill>
                          <a:srgbClr val="000000"/>
                        </a:solidFill>
                        <a:effectLst/>
                        <a:latin typeface="Arial" charset="0"/>
                        <a:cs typeface="Arial"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122155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Vain </a:t>
                      </a:r>
                      <a:r>
                        <a:rPr kumimoji="0" lang="en-US" sz="1800" b="0" i="0" u="none" strike="noStrike" cap="none" normalizeH="0" baseline="0" dirty="0" err="1" smtClean="0">
                          <a:ln>
                            <a:noFill/>
                          </a:ln>
                          <a:solidFill>
                            <a:srgbClr val="000000"/>
                          </a:solidFill>
                          <a:effectLst/>
                          <a:latin typeface="Arial" charset="0"/>
                          <a:cs typeface="Arial" charset="0"/>
                        </a:rPr>
                        <a:t>muutamia</a:t>
                      </a:r>
                      <a:r>
                        <a:rPr kumimoji="0" lang="en-US" sz="1800" b="0" i="0" u="none" strike="noStrike" cap="none" normalizeH="0" baseline="0" dirty="0" smtClean="0">
                          <a:ln>
                            <a:noFill/>
                          </a:ln>
                          <a:solidFill>
                            <a:srgbClr val="000000"/>
                          </a:solidFill>
                          <a:effectLst/>
                          <a:latin typeface="Arial" charset="0"/>
                          <a:cs typeface="Arial" charset="0"/>
                        </a:rPr>
                        <a:t> </a:t>
                      </a:r>
                      <a:r>
                        <a:rPr kumimoji="0" lang="en-US" sz="1800" b="0" i="0" u="none" strike="noStrike" cap="none" normalizeH="0" baseline="0" dirty="0" err="1" smtClean="0">
                          <a:ln>
                            <a:noFill/>
                          </a:ln>
                          <a:solidFill>
                            <a:srgbClr val="000000"/>
                          </a:solidFill>
                          <a:effectLst/>
                          <a:latin typeface="Arial" charset="0"/>
                          <a:cs typeface="Arial" charset="0"/>
                        </a:rPr>
                        <a:t>näytteitä</a:t>
                      </a:r>
                      <a:r>
                        <a:rPr kumimoji="0" lang="en-US" sz="1800" b="0" i="0" u="none" strike="noStrike" cap="none" normalizeH="0" baseline="0" dirty="0" smtClean="0">
                          <a:ln>
                            <a:noFill/>
                          </a:ln>
                          <a:solidFill>
                            <a:srgbClr val="000000"/>
                          </a:solidFill>
                          <a:effectLst/>
                          <a:latin typeface="Arial" charset="0"/>
                          <a:cs typeface="Arial" charset="0"/>
                        </a:rPr>
                        <a:t> &gt;50</a:t>
                      </a:r>
                      <a:r>
                        <a:rPr kumimoji="0" lang="en-GB" sz="1800" b="0" i="0" u="none" strike="noStrike" cap="none" normalizeH="0" baseline="0" dirty="0" smtClean="0">
                          <a:ln>
                            <a:noFill/>
                          </a:ln>
                          <a:solidFill>
                            <a:srgbClr val="000000"/>
                          </a:solidFill>
                          <a:effectLst/>
                          <a:latin typeface="Arial" charset="0"/>
                          <a:cs typeface="Arial" charset="0"/>
                        </a:rPr>
                        <a:t> </a:t>
                      </a:r>
                      <a:endParaRPr kumimoji="0" lang="fi-FI" sz="18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charset="0"/>
                          <a:cs typeface="Arial" charset="0"/>
                        </a:rPr>
                        <a:t>Mediaani</a:t>
                      </a:r>
                      <a:r>
                        <a:rPr kumimoji="0" lang="en-US" sz="1800" b="0" i="0" u="none" strike="noStrike" cap="none" normalizeH="0" baseline="0" dirty="0" smtClean="0">
                          <a:ln>
                            <a:noFill/>
                          </a:ln>
                          <a:solidFill>
                            <a:srgbClr val="000000"/>
                          </a:solidFill>
                          <a:effectLst/>
                          <a:latin typeface="Arial" charset="0"/>
                          <a:cs typeface="Arial" charset="0"/>
                        </a:rPr>
                        <a:t> &lt;12	</a:t>
                      </a:r>
                      <a:r>
                        <a:rPr kumimoji="0" lang="en-GB" sz="1800" b="0" i="0" u="none" strike="noStrike" cap="none" normalizeH="0" baseline="0" dirty="0" smtClean="0">
                          <a:ln>
                            <a:noFill/>
                          </a:ln>
                          <a:solidFill>
                            <a:srgbClr val="000000"/>
                          </a:solidFill>
                          <a:effectLst/>
                          <a:latin typeface="Arial" charset="0"/>
                          <a:cs typeface="Arial" charset="0"/>
                        </a:rPr>
                        <a:t>  </a:t>
                      </a:r>
                      <a:endParaRPr kumimoji="0" lang="fi-FI" sz="18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charset="0"/>
                          <a:cs typeface="Arial" charset="0"/>
                        </a:rPr>
                        <a:t>Useita</a:t>
                      </a:r>
                      <a:r>
                        <a:rPr kumimoji="0" lang="en-US" sz="1800" b="0" i="0" u="none" strike="noStrike" cap="none" normalizeH="0" baseline="0" dirty="0" smtClean="0">
                          <a:ln>
                            <a:noFill/>
                          </a:ln>
                          <a:solidFill>
                            <a:srgbClr val="000000"/>
                          </a:solidFill>
                          <a:effectLst/>
                          <a:latin typeface="Arial" charset="0"/>
                          <a:cs typeface="Arial" charset="0"/>
                        </a:rPr>
                        <a:t> </a:t>
                      </a:r>
                      <a:r>
                        <a:rPr kumimoji="0" lang="en-US" sz="1800" b="0" i="0" u="none" strike="noStrike" cap="none" normalizeH="0" baseline="0" dirty="0" err="1" smtClean="0">
                          <a:ln>
                            <a:noFill/>
                          </a:ln>
                          <a:solidFill>
                            <a:srgbClr val="000000"/>
                          </a:solidFill>
                          <a:effectLst/>
                          <a:latin typeface="Arial" charset="0"/>
                          <a:cs typeface="Arial" charset="0"/>
                        </a:rPr>
                        <a:t>näytteitä</a:t>
                      </a:r>
                      <a:r>
                        <a:rPr kumimoji="0" lang="en-US" sz="1800" b="0" i="0" u="none" strike="noStrike" cap="none" normalizeH="0" baseline="0" dirty="0" smtClean="0">
                          <a:ln>
                            <a:noFill/>
                          </a:ln>
                          <a:solidFill>
                            <a:srgbClr val="000000"/>
                          </a:solidFill>
                          <a:effectLst/>
                          <a:latin typeface="Arial" charset="0"/>
                          <a:cs typeface="Arial" charset="0"/>
                        </a:rPr>
                        <a:t> &lt;AM </a:t>
                      </a:r>
                      <a:endParaRPr kumimoji="0" lang="fi-FI" sz="1800" b="0" i="0" u="none" strike="noStrike" cap="none" normalizeH="0" baseline="0" dirty="0" smtClean="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charset="0"/>
                          <a:cs typeface="Arial" charset="0"/>
                        </a:rPr>
                        <a:t>Useita</a:t>
                      </a:r>
                      <a:r>
                        <a:rPr kumimoji="0" lang="en-US" sz="1800" b="0" i="0" u="none" strike="noStrike" cap="none" normalizeH="0" baseline="0" dirty="0" smtClean="0">
                          <a:ln>
                            <a:noFill/>
                          </a:ln>
                          <a:solidFill>
                            <a:srgbClr val="000000"/>
                          </a:solidFill>
                          <a:effectLst/>
                          <a:latin typeface="Arial" charset="0"/>
                          <a:cs typeface="Arial" charset="0"/>
                        </a:rPr>
                        <a:t> </a:t>
                      </a:r>
                      <a:r>
                        <a:rPr kumimoji="0" lang="en-US" sz="1800" b="0" i="0" u="none" strike="noStrike" cap="none" normalizeH="0" baseline="0" dirty="0" err="1" smtClean="0">
                          <a:ln>
                            <a:noFill/>
                          </a:ln>
                          <a:solidFill>
                            <a:srgbClr val="000000"/>
                          </a:solidFill>
                          <a:effectLst/>
                          <a:latin typeface="Arial" charset="0"/>
                          <a:cs typeface="Arial" charset="0"/>
                        </a:rPr>
                        <a:t>näytteitä</a:t>
                      </a:r>
                      <a:r>
                        <a:rPr kumimoji="0" lang="en-US" sz="1800" b="0" i="0" u="none" strike="noStrike" cap="none" normalizeH="0" baseline="0" dirty="0" smtClean="0">
                          <a:ln>
                            <a:noFill/>
                          </a:ln>
                          <a:solidFill>
                            <a:srgbClr val="000000"/>
                          </a:solidFill>
                          <a:effectLst/>
                          <a:latin typeface="Arial" charset="0"/>
                          <a:cs typeface="Arial" charset="0"/>
                        </a:rPr>
                        <a:t> &gt;50</a:t>
                      </a:r>
                      <a:endParaRPr kumimoji="0" lang="fi-FI" sz="18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charset="0"/>
                          <a:cs typeface="Arial" charset="0"/>
                        </a:rPr>
                        <a:t>Mediaani</a:t>
                      </a:r>
                      <a:r>
                        <a:rPr kumimoji="0" lang="en-US" sz="1800" b="0" i="0" u="none" strike="noStrike" cap="none" normalizeH="0" baseline="0" dirty="0" smtClean="0">
                          <a:ln>
                            <a:noFill/>
                          </a:ln>
                          <a:solidFill>
                            <a:srgbClr val="000000"/>
                          </a:solidFill>
                          <a:effectLst/>
                          <a:latin typeface="Arial" charset="0"/>
                          <a:cs typeface="Arial" charset="0"/>
                        </a:rPr>
                        <a:t> &gt;20</a:t>
                      </a:r>
                      <a:endParaRPr kumimoji="0" lang="fi-FI" sz="18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charset="0"/>
                          <a:cs typeface="Arial" charset="0"/>
                        </a:rPr>
                        <a:t>Muutamia</a:t>
                      </a:r>
                      <a:r>
                        <a:rPr kumimoji="0" lang="en-US" sz="1800" b="0" i="0" u="none" strike="noStrike" cap="none" normalizeH="0" baseline="0" dirty="0" smtClean="0">
                          <a:ln>
                            <a:noFill/>
                          </a:ln>
                          <a:solidFill>
                            <a:srgbClr val="000000"/>
                          </a:solidFill>
                          <a:effectLst/>
                          <a:latin typeface="Arial" charset="0"/>
                          <a:cs typeface="Arial" charset="0"/>
                        </a:rPr>
                        <a:t> </a:t>
                      </a:r>
                      <a:r>
                        <a:rPr kumimoji="0" lang="en-US" sz="1800" b="0" i="0" u="none" strike="noStrike" cap="none" normalizeH="0" baseline="0" dirty="0" err="1" smtClean="0">
                          <a:ln>
                            <a:noFill/>
                          </a:ln>
                          <a:solidFill>
                            <a:srgbClr val="000000"/>
                          </a:solidFill>
                          <a:effectLst/>
                          <a:latin typeface="Arial" charset="0"/>
                          <a:cs typeface="Arial" charset="0"/>
                        </a:rPr>
                        <a:t>näytteitä</a:t>
                      </a:r>
                      <a:r>
                        <a:rPr kumimoji="0" lang="en-US" sz="1800" b="0" i="0" u="none" strike="noStrike" cap="none" normalizeH="0" baseline="0" dirty="0" smtClean="0">
                          <a:ln>
                            <a:noFill/>
                          </a:ln>
                          <a:solidFill>
                            <a:srgbClr val="000000"/>
                          </a:solidFill>
                          <a:effectLst/>
                          <a:latin typeface="Arial" charset="0"/>
                          <a:cs typeface="Arial" charset="0"/>
                        </a:rPr>
                        <a:t> &lt;AM</a:t>
                      </a:r>
                    </a:p>
                    <a:p>
                      <a:pPr marL="0" marR="0" lvl="0" indent="0" algn="ctr" defTabSz="914400" rtl="0" eaLnBrk="1" fontAlgn="base" latinLnBrk="0" hangingPunct="1">
                        <a:lnSpc>
                          <a:spcPct val="85000"/>
                        </a:lnSpc>
                        <a:spcBef>
                          <a:spcPct val="0"/>
                        </a:spcBef>
                        <a:spcAft>
                          <a:spcPct val="0"/>
                        </a:spcAft>
                        <a:buClr>
                          <a:schemeClr val="accent1"/>
                        </a:buClr>
                        <a:buSzTx/>
                        <a:buFontTx/>
                        <a:buNone/>
                        <a:tabLst/>
                      </a:pPr>
                      <a:endParaRPr kumimoji="0" lang="fi-FI" sz="1800" b="0" i="0" u="none" strike="noStrike" cap="none" normalizeH="0" baseline="0" dirty="0" smtClean="0">
                        <a:ln>
                          <a:noFill/>
                        </a:ln>
                        <a:solidFill>
                          <a:srgbClr val="000000"/>
                        </a:solidFill>
                        <a:effectLst/>
                        <a:latin typeface="Arial" charset="0"/>
                        <a:cs typeface="Times New Roman" pitchFamily="18"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r>
            </a:tbl>
          </a:graphicData>
        </a:graphic>
      </p:graphicFrame>
      <p:sp>
        <p:nvSpPr>
          <p:cNvPr id="91150" name="Text Box 14"/>
          <p:cNvSpPr txBox="1">
            <a:spLocks noChangeArrowheads="1"/>
          </p:cNvSpPr>
          <p:nvPr/>
        </p:nvSpPr>
        <p:spPr bwMode="auto">
          <a:xfrm>
            <a:off x="468313" y="1714500"/>
            <a:ext cx="46041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57188" indent="-357188"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marL="800100" lvl="1" indent="-342900" eaLnBrk="1" hangingPunct="1">
              <a:lnSpc>
                <a:spcPct val="100000"/>
              </a:lnSpc>
              <a:spcBef>
                <a:spcPct val="0"/>
              </a:spcBef>
              <a:buClr>
                <a:schemeClr val="accent2"/>
              </a:buClr>
              <a:buSzPct val="100000"/>
              <a:buFont typeface="Arial" charset="0"/>
              <a:buChar char="•"/>
            </a:pPr>
            <a:r>
              <a:rPr lang="fi-FI" altLang="fi-FI" dirty="0" smtClean="0"/>
              <a:t>Kivirakenteiset koulut</a:t>
            </a:r>
          </a:p>
          <a:p>
            <a:pPr marL="800100" lvl="1" indent="-342900" eaLnBrk="1" hangingPunct="1">
              <a:lnSpc>
                <a:spcPct val="100000"/>
              </a:lnSpc>
              <a:spcBef>
                <a:spcPct val="0"/>
              </a:spcBef>
              <a:buClr>
                <a:schemeClr val="accent2"/>
              </a:buClr>
              <a:buSzPct val="100000"/>
              <a:buFont typeface="Arial" charset="0"/>
              <a:buChar char="•"/>
            </a:pPr>
            <a:r>
              <a:rPr lang="fi-FI" altLang="fi-FI" dirty="0" smtClean="0"/>
              <a:t>Talviaikana</a:t>
            </a:r>
            <a:endParaRPr lang="fi-FI" altLang="fi-FI" dirty="0"/>
          </a:p>
          <a:p>
            <a:pPr marL="800100" lvl="1" indent="-342900" eaLnBrk="1" hangingPunct="1">
              <a:lnSpc>
                <a:spcPct val="100000"/>
              </a:lnSpc>
              <a:spcBef>
                <a:spcPct val="0"/>
              </a:spcBef>
              <a:buClr>
                <a:schemeClr val="accent2"/>
              </a:buClr>
              <a:buSzPct val="100000"/>
              <a:buFont typeface="Arial" charset="0"/>
              <a:buChar char="•"/>
            </a:pPr>
            <a:r>
              <a:rPr lang="fi-FI" altLang="fi-FI" dirty="0" smtClean="0"/>
              <a:t>Vähintään 10-12 </a:t>
            </a:r>
            <a:r>
              <a:rPr lang="fi-FI" altLang="fi-FI" dirty="0"/>
              <a:t>näytettä </a:t>
            </a:r>
          </a:p>
        </p:txBody>
      </p:sp>
      <p:pic>
        <p:nvPicPr>
          <p:cNvPr id="911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2633" y="1709415"/>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904378"/>
      </p:ext>
    </p:extLst>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Otsikko 1"/>
          <p:cNvSpPr>
            <a:spLocks noGrp="1"/>
          </p:cNvSpPr>
          <p:nvPr>
            <p:ph type="title"/>
          </p:nvPr>
        </p:nvSpPr>
        <p:spPr/>
        <p:txBody>
          <a:bodyPr anchor="ctr"/>
          <a:lstStyle/>
          <a:p>
            <a:pPr eaLnBrk="1" hangingPunct="1"/>
            <a:r>
              <a:rPr lang="fi-FI" altLang="fi-FI" sz="2800" smtClean="0"/>
              <a:t>Mikrobivaurioon viittaavia mikrobeja kivirunkoisissa kouluissa </a:t>
            </a:r>
          </a:p>
        </p:txBody>
      </p:sp>
      <p:sp>
        <p:nvSpPr>
          <p:cNvPr id="105514" name="Date Placeholder 4"/>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94EAADCF-AD93-4D8A-BCD8-E7EB52C1ABA7}"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105512"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105513"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54545886-85D6-4186-8B7D-2C513845AD01}" type="slidenum">
              <a:rPr lang="fi-FI" altLang="fi-FI" sz="1000">
                <a:solidFill>
                  <a:schemeClr val="bg1"/>
                </a:solidFill>
              </a:rPr>
              <a:pPr eaLnBrk="1" hangingPunct="1">
                <a:lnSpc>
                  <a:spcPct val="100000"/>
                </a:lnSpc>
                <a:spcBef>
                  <a:spcPct val="0"/>
                </a:spcBef>
                <a:buClrTx/>
                <a:buFontTx/>
                <a:buNone/>
              </a:pPr>
              <a:t>41</a:t>
            </a:fld>
            <a:endParaRPr lang="fi-FI" altLang="fi-FI" sz="1000">
              <a:solidFill>
                <a:schemeClr val="bg1"/>
              </a:solidFill>
            </a:endParaRPr>
          </a:p>
        </p:txBody>
      </p:sp>
      <p:graphicFrame>
        <p:nvGraphicFramePr>
          <p:cNvPr id="7211" name="Group 43"/>
          <p:cNvGraphicFramePr>
            <a:graphicFrameLocks noGrp="1"/>
          </p:cNvGraphicFramePr>
          <p:nvPr>
            <p:extLst>
              <p:ext uri="{D42A27DB-BD31-4B8C-83A1-F6EECF244321}">
                <p14:modId xmlns:p14="http://schemas.microsoft.com/office/powerpoint/2010/main" val="15299366"/>
              </p:ext>
            </p:extLst>
          </p:nvPr>
        </p:nvGraphicFramePr>
        <p:xfrm>
          <a:off x="860425" y="1766535"/>
          <a:ext cx="6096000" cy="3822705"/>
        </p:xfrm>
        <a:graphic>
          <a:graphicData uri="http://schemas.openxmlformats.org/drawingml/2006/table">
            <a:tbl>
              <a:tblPr/>
              <a:tblGrid>
                <a:gridCol w="3048000"/>
                <a:gridCol w="3048000"/>
              </a:tblGrid>
              <a:tr h="480041">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Acremonium</a:t>
                      </a:r>
                      <a:r>
                        <a:rPr kumimoji="0" lang="en-US" sz="1500" b="0" i="1" u="none" strike="noStrike" cap="none" normalizeH="0" baseline="0" dirty="0" smtClean="0">
                          <a:ln>
                            <a:noFill/>
                          </a:ln>
                          <a:solidFill>
                            <a:srgbClr val="000000"/>
                          </a:solidFill>
                          <a:effectLst/>
                          <a:latin typeface="Arial" charset="0"/>
                          <a:cs typeface="Arial" charset="0"/>
                        </a:rPr>
                        <a:t>*</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Aspergillus</a:t>
                      </a:r>
                      <a:r>
                        <a:rPr kumimoji="0" lang="en-US" sz="1500" b="0" i="1" u="none" strike="noStrike" cap="none" normalizeH="0" baseline="0" dirty="0" smtClean="0">
                          <a:ln>
                            <a:noFill/>
                          </a:ln>
                          <a:solidFill>
                            <a:srgbClr val="000000"/>
                          </a:solidFill>
                          <a:effectLst/>
                          <a:latin typeface="Arial" charset="0"/>
                          <a:cs typeface="Arial" charset="0"/>
                        </a:rPr>
                        <a:t> </a:t>
                      </a:r>
                      <a:r>
                        <a:rPr kumimoji="0" lang="en-US" sz="1500" b="0" i="1" u="none" strike="noStrike" cap="none" normalizeH="0" baseline="0" dirty="0" err="1" smtClean="0">
                          <a:ln>
                            <a:noFill/>
                          </a:ln>
                          <a:solidFill>
                            <a:srgbClr val="000000"/>
                          </a:solidFill>
                          <a:effectLst/>
                          <a:latin typeface="Arial" charset="0"/>
                          <a:cs typeface="Arial" charset="0"/>
                        </a:rPr>
                        <a:t>versicolor</a:t>
                      </a:r>
                      <a:r>
                        <a:rPr kumimoji="0" lang="en-US" sz="1500" b="0" i="0" u="none" strike="noStrike" cap="none" normalizeH="0" baseline="0" dirty="0" smtClean="0">
                          <a:ln>
                            <a:noFill/>
                          </a:ln>
                          <a:solidFill>
                            <a:srgbClr val="000000"/>
                          </a:solidFill>
                          <a:effectLst/>
                          <a:latin typeface="Arial" charset="0"/>
                          <a:cs typeface="Arial" charset="0"/>
                        </a:rPr>
                        <a:t> ja </a:t>
                      </a:r>
                      <a:r>
                        <a:rPr kumimoji="0" lang="en-US" sz="1500" b="0" i="0" u="none" strike="noStrike" cap="none" normalizeH="0" baseline="0" dirty="0" err="1" smtClean="0">
                          <a:ln>
                            <a:noFill/>
                          </a:ln>
                          <a:solidFill>
                            <a:srgbClr val="000000"/>
                          </a:solidFill>
                          <a:effectLst/>
                          <a:latin typeface="Arial" charset="0"/>
                          <a:cs typeface="Arial" charset="0"/>
                        </a:rPr>
                        <a:t>useat</a:t>
                      </a:r>
                      <a:r>
                        <a:rPr kumimoji="0" lang="en-US" sz="1500" b="0" i="0" u="none" strike="noStrike" cap="none" normalizeH="0" baseline="0" dirty="0" smtClean="0">
                          <a:ln>
                            <a:noFill/>
                          </a:ln>
                          <a:solidFill>
                            <a:srgbClr val="000000"/>
                          </a:solidFill>
                          <a:effectLst/>
                          <a:latin typeface="Arial" charset="0"/>
                          <a:cs typeface="Arial" charset="0"/>
                        </a:rPr>
                        <a:t> </a:t>
                      </a:r>
                      <a:r>
                        <a:rPr kumimoji="0" lang="en-US" sz="1500" b="0" i="0" u="none" strike="noStrike" cap="none" normalizeH="0" baseline="0" dirty="0" err="1" smtClean="0">
                          <a:ln>
                            <a:noFill/>
                          </a:ln>
                          <a:solidFill>
                            <a:srgbClr val="000000"/>
                          </a:solidFill>
                          <a:effectLst/>
                          <a:latin typeface="Arial" charset="0"/>
                          <a:cs typeface="Arial" charset="0"/>
                        </a:rPr>
                        <a:t>muut</a:t>
                      </a:r>
                      <a:r>
                        <a:rPr kumimoji="0" lang="en-US" sz="1500" b="0" i="0" u="none" strike="noStrike" cap="none" normalizeH="0" baseline="0" dirty="0" smtClean="0">
                          <a:ln>
                            <a:noFill/>
                          </a:ln>
                          <a:solidFill>
                            <a:srgbClr val="000000"/>
                          </a:solidFill>
                          <a:effectLst/>
                          <a:latin typeface="Arial" charset="0"/>
                          <a:cs typeface="Arial" charset="0"/>
                        </a:rPr>
                        <a:t> </a:t>
                      </a:r>
                      <a:r>
                        <a:rPr kumimoji="0" lang="en-US" sz="1500" b="0" i="1" u="none" strike="noStrike" cap="none" normalizeH="0" baseline="0" dirty="0" err="1" smtClean="0">
                          <a:ln>
                            <a:noFill/>
                          </a:ln>
                          <a:solidFill>
                            <a:srgbClr val="000000"/>
                          </a:solidFill>
                          <a:effectLst/>
                          <a:latin typeface="Arial" charset="0"/>
                          <a:cs typeface="Arial" charset="0"/>
                        </a:rPr>
                        <a:t>Aspergillus</a:t>
                      </a:r>
                      <a:r>
                        <a:rPr kumimoji="0" lang="en-US" sz="1500" b="0" i="0" u="none" strike="noStrike" cap="none" normalizeH="0" baseline="0" dirty="0" smtClean="0">
                          <a:ln>
                            <a:noFill/>
                          </a:ln>
                          <a:solidFill>
                            <a:srgbClr val="000000"/>
                          </a:solidFill>
                          <a:effectLst/>
                          <a:latin typeface="Arial" charset="0"/>
                          <a:cs typeface="Arial" charset="0"/>
                        </a:rPr>
                        <a:t> </a:t>
                      </a:r>
                      <a:r>
                        <a:rPr kumimoji="0" lang="en-US" sz="1500" b="0" i="0" u="none" strike="noStrike" cap="none" normalizeH="0" baseline="0" dirty="0" err="1" smtClean="0">
                          <a:ln>
                            <a:noFill/>
                          </a:ln>
                          <a:solidFill>
                            <a:srgbClr val="000000"/>
                          </a:solidFill>
                          <a:effectLst/>
                          <a:latin typeface="Arial" charset="0"/>
                          <a:cs typeface="Arial" charset="0"/>
                        </a:rPr>
                        <a:t>lajit</a:t>
                      </a:r>
                      <a:r>
                        <a:rPr kumimoji="0" lang="en-US" sz="1500" b="0" i="0" u="none" strike="noStrike" cap="none" normalizeH="0" baseline="0" dirty="0" smtClean="0">
                          <a:ln>
                            <a:noFill/>
                          </a:ln>
                          <a:solidFill>
                            <a:srgbClr val="000000"/>
                          </a:solidFill>
                          <a:effectLst/>
                          <a:latin typeface="Arial" charset="0"/>
                          <a:cs typeface="Arial" charset="0"/>
                        </a:rPr>
                        <a:t>*</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07">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Chaetomium</a:t>
                      </a:r>
                      <a:r>
                        <a:rPr kumimoji="0" lang="en-US" sz="1500" b="0" i="1" u="none" strike="noStrike" cap="none" normalizeH="0" baseline="0" dirty="0" smtClean="0">
                          <a:ln>
                            <a:noFill/>
                          </a:ln>
                          <a:solidFill>
                            <a:srgbClr val="000000"/>
                          </a:solidFill>
                          <a:effectLst/>
                          <a:latin typeface="Arial" charset="0"/>
                          <a:cs typeface="Arial" charset="0"/>
                        </a:rPr>
                        <a:t>*</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Stachybotrys</a:t>
                      </a:r>
                      <a:r>
                        <a:rPr kumimoji="0" lang="en-US" sz="1500" b="0" i="1" u="none" strike="noStrike" cap="none" normalizeH="0" baseline="0" dirty="0" smtClean="0">
                          <a:ln>
                            <a:noFill/>
                          </a:ln>
                          <a:solidFill>
                            <a:srgbClr val="000000"/>
                          </a:solidFill>
                          <a:effectLst/>
                          <a:latin typeface="Arial" charset="0"/>
                          <a:cs typeface="Arial" charset="0"/>
                        </a:rPr>
                        <a:t>*</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07">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Eurotium</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Exophiala</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07">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Fusarium</a:t>
                      </a:r>
                      <a:r>
                        <a:rPr kumimoji="0" lang="en-US" sz="1500" b="0" i="1" u="none" strike="noStrike" cap="none" normalizeH="0" baseline="0" dirty="0" smtClean="0">
                          <a:ln>
                            <a:noFill/>
                          </a:ln>
                          <a:solidFill>
                            <a:srgbClr val="000000"/>
                          </a:solidFill>
                          <a:effectLst/>
                          <a:latin typeface="Arial" charset="0"/>
                          <a:cs typeface="Arial" charset="0"/>
                        </a:rPr>
                        <a:t>*</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Oidiodendron</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07">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Geomyces</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0" u="none" strike="noStrike" cap="none" normalizeH="0" baseline="0" dirty="0" smtClean="0">
                          <a:ln>
                            <a:noFill/>
                          </a:ln>
                          <a:solidFill>
                            <a:srgbClr val="000000"/>
                          </a:solidFill>
                          <a:effectLst/>
                          <a:latin typeface="Arial" charset="0"/>
                          <a:cs typeface="Arial" charset="0"/>
                        </a:rPr>
                        <a:t> </a:t>
                      </a:r>
                      <a:r>
                        <a:rPr kumimoji="0" lang="en-US" sz="1500" b="0" i="1" u="none" strike="noStrike" cap="none" normalizeH="0" baseline="0" dirty="0" err="1" smtClean="0">
                          <a:ln>
                            <a:noFill/>
                          </a:ln>
                          <a:solidFill>
                            <a:srgbClr val="000000"/>
                          </a:solidFill>
                          <a:effectLst/>
                          <a:latin typeface="Arial" charset="0"/>
                          <a:cs typeface="Arial" charset="0"/>
                        </a:rPr>
                        <a:t>Paecilomyces</a:t>
                      </a:r>
                      <a:r>
                        <a:rPr kumimoji="0" lang="en-US" sz="1500" b="0" i="1" u="none" strike="noStrike" cap="none" normalizeH="0" baseline="0" dirty="0" smtClean="0">
                          <a:ln>
                            <a:noFill/>
                          </a:ln>
                          <a:solidFill>
                            <a:srgbClr val="000000"/>
                          </a:solidFill>
                          <a:effectLst/>
                          <a:latin typeface="Arial" charset="0"/>
                          <a:cs typeface="Arial" charset="0"/>
                        </a:rPr>
                        <a:t>*</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07">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0" u="none" strike="noStrike" cap="none" normalizeH="0" baseline="0" dirty="0" smtClean="0">
                          <a:ln>
                            <a:noFill/>
                          </a:ln>
                          <a:solidFill>
                            <a:srgbClr val="000000"/>
                          </a:solidFill>
                          <a:effectLst/>
                          <a:latin typeface="Arial" charset="0"/>
                          <a:cs typeface="Arial" charset="0"/>
                        </a:rPr>
                        <a:t> </a:t>
                      </a:r>
                      <a:r>
                        <a:rPr kumimoji="0" lang="en-US" sz="1500" b="0" i="1" u="none" strike="noStrike" cap="none" normalizeH="0" baseline="0" dirty="0" err="1" smtClean="0">
                          <a:ln>
                            <a:noFill/>
                          </a:ln>
                          <a:solidFill>
                            <a:srgbClr val="000000"/>
                          </a:solidFill>
                          <a:effectLst/>
                          <a:latin typeface="Arial" charset="0"/>
                          <a:cs typeface="Arial" charset="0"/>
                        </a:rPr>
                        <a:t>Phialophora</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smtClean="0">
                          <a:ln>
                            <a:noFill/>
                          </a:ln>
                          <a:solidFill>
                            <a:srgbClr val="000000"/>
                          </a:solidFill>
                          <a:effectLst/>
                          <a:latin typeface="Arial" charset="0"/>
                          <a:cs typeface="Arial" charset="0"/>
                        </a:rPr>
                        <a:t> </a:t>
                      </a:r>
                      <a:r>
                        <a:rPr kumimoji="0" lang="en-US" sz="1500" b="0" i="1" u="none" strike="noStrike" cap="none" normalizeH="0" baseline="0" dirty="0" err="1" smtClean="0">
                          <a:ln>
                            <a:noFill/>
                          </a:ln>
                          <a:solidFill>
                            <a:srgbClr val="000000"/>
                          </a:solidFill>
                          <a:effectLst/>
                          <a:latin typeface="Arial" charset="0"/>
                          <a:cs typeface="Arial" charset="0"/>
                        </a:rPr>
                        <a:t>Scopulariopsis</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07">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Sporobolomyces</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Sphaeropsidales</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07">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Trichoderma</a:t>
                      </a:r>
                      <a:r>
                        <a:rPr kumimoji="0" lang="en-US" sz="1500" b="0" i="1" u="none" strike="noStrike" cap="none" normalizeH="0" baseline="0" dirty="0" smtClean="0">
                          <a:ln>
                            <a:noFill/>
                          </a:ln>
                          <a:solidFill>
                            <a:srgbClr val="000000"/>
                          </a:solidFill>
                          <a:effectLst/>
                          <a:latin typeface="Arial" charset="0"/>
                          <a:cs typeface="Arial" charset="0"/>
                        </a:rPr>
                        <a:t>*</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Tritirachium</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07">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Ulocladium</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en-US" sz="1500" b="0" i="1" u="none" strike="noStrike" cap="none" normalizeH="0" baseline="0" dirty="0" err="1" smtClean="0">
                          <a:ln>
                            <a:noFill/>
                          </a:ln>
                          <a:solidFill>
                            <a:srgbClr val="000000"/>
                          </a:solidFill>
                          <a:effectLst/>
                          <a:latin typeface="Arial" charset="0"/>
                          <a:cs typeface="Arial" charset="0"/>
                        </a:rPr>
                        <a:t>Wallemia</a:t>
                      </a:r>
                      <a:endParaRPr kumimoji="0" lang="fi-FI" sz="1500" b="0" i="0" u="none" strike="noStrike" cap="none" normalizeH="0" baseline="0" dirty="0" smtClean="0">
                        <a:ln>
                          <a:noFill/>
                        </a:ln>
                        <a:solidFill>
                          <a:srgbClr val="000000"/>
                        </a:solidFill>
                        <a:effectLst/>
                        <a:latin typeface="Arial" charset="0"/>
                        <a:cs typeface="Arial"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07">
                <a:tc gridSpan="2">
                  <a:txBody>
                    <a:bodyPr/>
                    <a:lstStyle/>
                    <a:p>
                      <a:pPr marL="0" marR="0" lvl="0" indent="0" algn="ctr" defTabSz="914400" rtl="0" eaLnBrk="1" fontAlgn="base" latinLnBrk="0" hangingPunct="1">
                        <a:lnSpc>
                          <a:spcPct val="85000"/>
                        </a:lnSpc>
                        <a:spcBef>
                          <a:spcPct val="0"/>
                        </a:spcBef>
                        <a:spcAft>
                          <a:spcPct val="0"/>
                        </a:spcAft>
                        <a:buClr>
                          <a:schemeClr val="accent1"/>
                        </a:buClr>
                        <a:buSzTx/>
                        <a:buFontTx/>
                        <a:buNone/>
                        <a:tabLst/>
                      </a:pPr>
                      <a:r>
                        <a:rPr kumimoji="0" lang="fi-FI" sz="1500" b="0" i="0" u="none" strike="noStrike" cap="none" normalizeH="0" baseline="0" dirty="0" err="1" smtClean="0">
                          <a:ln>
                            <a:noFill/>
                          </a:ln>
                          <a:solidFill>
                            <a:srgbClr val="000000"/>
                          </a:solidFill>
                          <a:effectLst/>
                          <a:latin typeface="Arial" charset="0"/>
                          <a:cs typeface="Arial" charset="0"/>
                        </a:rPr>
                        <a:t>Aktinomykeetit</a:t>
                      </a:r>
                      <a:r>
                        <a:rPr kumimoji="0" lang="fi-FI" sz="1500" b="0" i="0" u="none" strike="noStrike" cap="none" normalizeH="0" baseline="0" dirty="0" smtClean="0">
                          <a:ln>
                            <a:noFill/>
                          </a:ln>
                          <a:solidFill>
                            <a:srgbClr val="000000"/>
                          </a:solidFill>
                          <a:effectLst/>
                          <a:latin typeface="Arial" charset="0"/>
                          <a:cs typeface="Arial" charset="0"/>
                        </a:rPr>
                        <a:t>*</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fi-FI"/>
                    </a:p>
                  </a:txBody>
                  <a:tcPr/>
                </a:tc>
              </a:tr>
            </a:tbl>
          </a:graphicData>
        </a:graphic>
      </p:graphicFrame>
      <p:pic>
        <p:nvPicPr>
          <p:cNvPr id="92197" name="Picture 44" descr="Penicill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751842"/>
            <a:ext cx="1407195" cy="218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8" name="Picture 45" descr="ASP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180343"/>
            <a:ext cx="1407195" cy="140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9" name="TextBox 7"/>
          <p:cNvSpPr txBox="1">
            <a:spLocks noChangeArrowheads="1"/>
          </p:cNvSpPr>
          <p:nvPr/>
        </p:nvSpPr>
        <p:spPr bwMode="auto">
          <a:xfrm>
            <a:off x="898823" y="5661248"/>
            <a:ext cx="5113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200" i="1" dirty="0" smtClean="0"/>
              <a:t>*mahdollisesti </a:t>
            </a:r>
            <a:r>
              <a:rPr lang="fi-FI" altLang="fi-FI" sz="1200" i="1" dirty="0"/>
              <a:t>toksiineja tuottavia mikrobeja</a:t>
            </a:r>
          </a:p>
        </p:txBody>
      </p:sp>
    </p:spTree>
    <p:extLst>
      <p:ext uri="{BB962C8B-B14F-4D97-AF65-F5344CB8AC3E}">
        <p14:creationId xmlns:p14="http://schemas.microsoft.com/office/powerpoint/2010/main" val="3685169646"/>
      </p:ext>
    </p:extLst>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tsikko 6"/>
          <p:cNvSpPr>
            <a:spLocks noGrp="1"/>
          </p:cNvSpPr>
          <p:nvPr>
            <p:ph type="title"/>
          </p:nvPr>
        </p:nvSpPr>
        <p:spPr>
          <a:xfrm>
            <a:off x="899592" y="2708920"/>
            <a:ext cx="7489824" cy="1079500"/>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a:r>
              <a:rPr lang="fi-FI" altLang="fi-FI" smtClean="0">
                <a:solidFill>
                  <a:schemeClr val="bg1"/>
                </a:solidFill>
              </a:rPr>
              <a:t/>
            </a:r>
            <a:br>
              <a:rPr lang="fi-FI" altLang="fi-FI" smtClean="0">
                <a:solidFill>
                  <a:schemeClr val="bg1"/>
                </a:solidFill>
              </a:rPr>
            </a:br>
            <a:r>
              <a:rPr lang="fi-FI" altLang="fi-FI" smtClean="0">
                <a:solidFill>
                  <a:schemeClr val="bg1"/>
                </a:solidFill>
              </a:rPr>
              <a:t>Muut menetelmät homevaurioiden toteamisessa</a:t>
            </a:r>
          </a:p>
        </p:txBody>
      </p:sp>
      <p:sp>
        <p:nvSpPr>
          <p:cNvPr id="5" name="Dian numeron paikkamerkki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D21F19C-F968-4378-A519-72003A64899C}" type="slidenum">
              <a:rPr lang="fi-FI" altLang="fi-FI">
                <a:solidFill>
                  <a:srgbClr val="FFFFFF"/>
                </a:solidFill>
              </a:rPr>
              <a:pPr eaLnBrk="1" hangingPunct="1"/>
              <a:t>42</a:t>
            </a:fld>
            <a:endParaRPr lang="fi-FI" altLang="fi-FI">
              <a:solidFill>
                <a:srgbClr val="FFFFFF"/>
              </a:solidFill>
            </a:endParaRPr>
          </a:p>
        </p:txBody>
      </p:sp>
      <p:pic>
        <p:nvPicPr>
          <p:cNvPr id="93190" name="Picture 7" descr="ylabanneri_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157192"/>
            <a:ext cx="9144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246351"/>
      </p:ext>
    </p:extLst>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Footer Placeholder 4"/>
          <p:cNvSpPr txBox="1">
            <a:spLocks noGrp="1"/>
          </p:cNvSpPr>
          <p:nvPr/>
        </p:nvSpPr>
        <p:spPr bwMode="auto">
          <a:xfrm>
            <a:off x="1547813" y="6597650"/>
            <a:ext cx="60483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US" altLang="fi-FI" sz="1000">
              <a:solidFill>
                <a:srgbClr val="FFFFFF"/>
              </a:solidFill>
            </a:endParaRPr>
          </a:p>
        </p:txBody>
      </p:sp>
      <p:sp>
        <p:nvSpPr>
          <p:cNvPr id="94212" name="Slide Number Placeholder 5"/>
          <p:cNvSpPr txBox="1">
            <a:spLocks noGrp="1"/>
          </p:cNvSpPr>
          <p:nvPr/>
        </p:nvSpPr>
        <p:spPr bwMode="auto">
          <a:xfrm>
            <a:off x="7596188" y="6597650"/>
            <a:ext cx="10795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r" eaLnBrk="1" hangingPunct="1">
              <a:lnSpc>
                <a:spcPct val="100000"/>
              </a:lnSpc>
              <a:spcBef>
                <a:spcPct val="0"/>
              </a:spcBef>
              <a:buClrTx/>
              <a:buFontTx/>
              <a:buNone/>
            </a:pPr>
            <a:fld id="{B6257A6B-3F86-4FDD-B2F4-8511ABFA3D7B}" type="slidenum">
              <a:rPr lang="fi-FI" altLang="fi-FI" sz="1000">
                <a:solidFill>
                  <a:srgbClr val="FFFFFF"/>
                </a:solidFill>
              </a:rPr>
              <a:pPr algn="r" eaLnBrk="1" hangingPunct="1">
                <a:lnSpc>
                  <a:spcPct val="100000"/>
                </a:lnSpc>
                <a:spcBef>
                  <a:spcPct val="0"/>
                </a:spcBef>
                <a:buClrTx/>
                <a:buFontTx/>
                <a:buNone/>
              </a:pPr>
              <a:t>43</a:t>
            </a:fld>
            <a:endParaRPr lang="fi-FI" altLang="fi-FI" sz="1000">
              <a:solidFill>
                <a:srgbClr val="FFFFFF"/>
              </a:solidFill>
            </a:endParaRPr>
          </a:p>
        </p:txBody>
      </p:sp>
      <p:sp>
        <p:nvSpPr>
          <p:cNvPr id="94213" name="Rectangle 2"/>
          <p:cNvSpPr>
            <a:spLocks noGrp="1" noChangeArrowheads="1"/>
          </p:cNvSpPr>
          <p:nvPr>
            <p:ph type="title"/>
          </p:nvPr>
        </p:nvSpPr>
        <p:spPr>
          <a:xfrm>
            <a:off x="827088" y="460553"/>
            <a:ext cx="7489824" cy="1079500"/>
          </a:xfrm>
        </p:spPr>
        <p:txBody>
          <a:bodyPr>
            <a:normAutofit fontScale="90000"/>
          </a:bodyPr>
          <a:lstStyle/>
          <a:p>
            <a:pPr eaLnBrk="1" hangingPunct="1"/>
            <a:r>
              <a:rPr lang="fi-FI" altLang="fi-FI" sz="2800" dirty="0" smtClean="0"/>
              <a:t>Erilaisten mikrobikasvua kuvaavien tai kasvustosta vapautuvien epäpuhtauksien käyttäminen asumisterveystutkimuksissa?</a:t>
            </a:r>
            <a:endParaRPr lang="en-US" altLang="fi-FI" sz="2800" dirty="0" smtClean="0"/>
          </a:p>
        </p:txBody>
      </p:sp>
      <p:sp>
        <p:nvSpPr>
          <p:cNvPr id="94214" name="Rectangle 3"/>
          <p:cNvSpPr>
            <a:spLocks noGrp="1" noChangeArrowheads="1"/>
          </p:cNvSpPr>
          <p:nvPr>
            <p:ph idx="1"/>
          </p:nvPr>
        </p:nvSpPr>
        <p:spPr>
          <a:xfrm>
            <a:off x="827088" y="1700682"/>
            <a:ext cx="7489825" cy="4392614"/>
          </a:xfrm>
        </p:spPr>
        <p:txBody>
          <a:bodyPr anchor="ctr">
            <a:normAutofit/>
          </a:bodyPr>
          <a:lstStyle/>
          <a:p>
            <a:pPr eaLnBrk="1" hangingPunct="1"/>
            <a:r>
              <a:rPr lang="fi-FI" altLang="fi-FI" sz="1800" dirty="0"/>
              <a:t>M</a:t>
            </a:r>
            <a:r>
              <a:rPr lang="fi-FI" altLang="fi-FI" sz="1800" dirty="0" smtClean="0"/>
              <a:t>ikrobi-itiöitä ja </a:t>
            </a:r>
            <a:r>
              <a:rPr lang="fi-FI" altLang="fi-FI" sz="1800" dirty="0" smtClean="0"/>
              <a:t>-soluja</a:t>
            </a:r>
            <a:r>
              <a:rPr lang="fi-FI" altLang="fi-FI" sz="1800" dirty="0" smtClean="0"/>
              <a:t>, </a:t>
            </a:r>
            <a:r>
              <a:rPr lang="fi-FI" altLang="fi-FI" sz="1800" dirty="0" smtClean="0"/>
              <a:t>rihmaston</a:t>
            </a:r>
            <a:r>
              <a:rPr lang="fi-FI" altLang="fi-FI" sz="1800" dirty="0" smtClean="0"/>
              <a:t>, solujen ja itiöiden osasia</a:t>
            </a:r>
          </a:p>
          <a:p>
            <a:pPr lvl="1"/>
            <a:r>
              <a:rPr lang="fi-FI" altLang="fi-FI" dirty="0" smtClean="0">
                <a:solidFill>
                  <a:srgbClr val="FF0000"/>
                </a:solidFill>
              </a:rPr>
              <a:t>viljely käytössä, </a:t>
            </a:r>
            <a:r>
              <a:rPr lang="fi-FI" altLang="fi-FI" dirty="0" err="1" smtClean="0">
                <a:solidFill>
                  <a:srgbClr val="FF0000"/>
                </a:solidFill>
              </a:rPr>
              <a:t>qPCR</a:t>
            </a:r>
            <a:r>
              <a:rPr lang="fi-FI" altLang="fi-FI" dirty="0" smtClean="0">
                <a:solidFill>
                  <a:srgbClr val="FF0000"/>
                </a:solidFill>
              </a:rPr>
              <a:t> –menetelmä tulossa</a:t>
            </a:r>
          </a:p>
          <a:p>
            <a:pPr lvl="1"/>
            <a:r>
              <a:rPr lang="fi-FI" altLang="fi-FI" dirty="0" err="1" smtClean="0">
                <a:sym typeface="Wingdings" panose="05000000000000000000" pitchFamily="2" charset="2"/>
              </a:rPr>
              <a:t></a:t>
            </a:r>
            <a:r>
              <a:rPr lang="fi-FI" altLang="fi-FI" dirty="0" err="1" smtClean="0"/>
              <a:t>Lajistotieto</a:t>
            </a:r>
            <a:r>
              <a:rPr lang="fi-FI" altLang="fi-FI" dirty="0" smtClean="0"/>
              <a:t> – </a:t>
            </a:r>
            <a:r>
              <a:rPr lang="fi-FI" altLang="fi-FI" dirty="0" smtClean="0">
                <a:solidFill>
                  <a:srgbClr val="FF0000"/>
                </a:solidFill>
              </a:rPr>
              <a:t>viljely indikaattorit, DNA-pohjaiset menetelmät tuovat uutta tietoa</a:t>
            </a:r>
          </a:p>
          <a:p>
            <a:pPr lvl="1"/>
            <a:r>
              <a:rPr lang="fi-FI" altLang="fi-FI" dirty="0" err="1" smtClean="0"/>
              <a:t>Mycometer</a:t>
            </a:r>
            <a:r>
              <a:rPr lang="fi-FI" altLang="fi-FI" dirty="0" smtClean="0"/>
              <a:t> –mittaa sienten biomassaa, ei lajistotietoa – </a:t>
            </a:r>
            <a:r>
              <a:rPr lang="fi-FI" altLang="fi-FI" dirty="0" smtClean="0">
                <a:solidFill>
                  <a:srgbClr val="FF0000"/>
                </a:solidFill>
              </a:rPr>
              <a:t>testaus menossa</a:t>
            </a:r>
          </a:p>
          <a:p>
            <a:pPr eaLnBrk="1" hangingPunct="1"/>
            <a:r>
              <a:rPr lang="fi-FI" altLang="fi-FI" sz="1800" dirty="0" smtClean="0"/>
              <a:t>Allergeenejä</a:t>
            </a:r>
          </a:p>
          <a:p>
            <a:pPr lvl="1"/>
            <a:r>
              <a:rPr lang="fi-FI" altLang="fi-FI" dirty="0" smtClean="0">
                <a:solidFill>
                  <a:srgbClr val="FF0000"/>
                </a:solidFill>
              </a:rPr>
              <a:t>tutkimuskäytössä, työläs</a:t>
            </a:r>
          </a:p>
          <a:p>
            <a:r>
              <a:rPr lang="fi-FI" altLang="fi-FI" sz="1800" dirty="0" smtClean="0"/>
              <a:t>Mikrobien rakennekomponentteja</a:t>
            </a:r>
            <a:r>
              <a:rPr lang="fi-FI" altLang="fi-FI" dirty="0" smtClean="0"/>
              <a:t> </a:t>
            </a:r>
            <a:r>
              <a:rPr lang="fi-FI" altLang="fi-FI" sz="1400" dirty="0" smtClean="0"/>
              <a:t>(</a:t>
            </a:r>
            <a:r>
              <a:rPr lang="fi-FI" altLang="fi-FI" sz="1400" dirty="0" err="1" smtClean="0"/>
              <a:t>endotoksiini</a:t>
            </a:r>
            <a:r>
              <a:rPr lang="fi-FI" altLang="fi-FI" sz="1400" dirty="0" smtClean="0"/>
              <a:t>, 1,3-</a:t>
            </a:r>
            <a:r>
              <a:rPr lang="fi-FI" altLang="fi-FI" sz="1400" dirty="0" smtClean="0">
                <a:sym typeface="WP Greek Century" pitchFamily="2" charset="2"/>
              </a:rPr>
              <a:t>ß-glukaani, </a:t>
            </a:r>
            <a:r>
              <a:rPr lang="fi-FI" altLang="fi-FI" sz="1400" dirty="0" err="1" smtClean="0">
                <a:sym typeface="WP Greek Century" pitchFamily="2" charset="2"/>
              </a:rPr>
              <a:t>ergosteroli</a:t>
            </a:r>
            <a:r>
              <a:rPr lang="fi-FI" altLang="fi-FI" sz="1400" dirty="0" smtClean="0">
                <a:sym typeface="WP Greek Century" pitchFamily="2" charset="2"/>
              </a:rPr>
              <a:t>, </a:t>
            </a:r>
            <a:r>
              <a:rPr lang="fi-FI" altLang="fi-FI" sz="1400" dirty="0" err="1" smtClean="0">
                <a:sym typeface="WP Greek Century" pitchFamily="2" charset="2"/>
              </a:rPr>
              <a:t>muramiinihappo</a:t>
            </a:r>
            <a:r>
              <a:rPr lang="fi-FI" altLang="fi-FI" sz="1400" dirty="0" smtClean="0">
                <a:sym typeface="WP Greek Century" pitchFamily="2" charset="2"/>
              </a:rPr>
              <a:t>)</a:t>
            </a:r>
            <a:r>
              <a:rPr lang="fi-FI" altLang="fi-FI" dirty="0" smtClean="0"/>
              <a:t> </a:t>
            </a:r>
            <a:endParaRPr lang="fi-FI" altLang="fi-FI" sz="1800" b="1" dirty="0"/>
          </a:p>
          <a:p>
            <a:pPr lvl="1"/>
            <a:r>
              <a:rPr lang="fi-FI" altLang="fi-FI" dirty="0" smtClean="0">
                <a:solidFill>
                  <a:srgbClr val="FF0000"/>
                </a:solidFill>
              </a:rPr>
              <a:t>tutkimuskäytössä, mutta ei tulkintaohjeita olemassa</a:t>
            </a:r>
          </a:p>
          <a:p>
            <a:r>
              <a:rPr lang="fi-FI" altLang="fi-FI" sz="1800" dirty="0"/>
              <a:t>M</a:t>
            </a:r>
            <a:r>
              <a:rPr lang="fi-FI" altLang="fi-FI" sz="1800" dirty="0" smtClean="0"/>
              <a:t>ateriaalien kemiallisen hajoamisen tuotteita</a:t>
            </a:r>
            <a:r>
              <a:rPr lang="fi-FI" altLang="fi-FI" sz="1800" dirty="0"/>
              <a:t> </a:t>
            </a:r>
            <a:r>
              <a:rPr lang="fi-FI" altLang="fi-FI" sz="1400" dirty="0" smtClean="0"/>
              <a:t>(kosteuden vaikutuksesta)</a:t>
            </a:r>
            <a:endParaRPr lang="fi-FI" altLang="fi-FI" sz="1400" dirty="0">
              <a:solidFill>
                <a:srgbClr val="FF0000"/>
              </a:solidFill>
            </a:endParaRPr>
          </a:p>
          <a:p>
            <a:pPr lvl="1"/>
            <a:r>
              <a:rPr lang="fi-FI" altLang="fi-FI" dirty="0" smtClean="0">
                <a:solidFill>
                  <a:srgbClr val="FF0000"/>
                </a:solidFill>
              </a:rPr>
              <a:t>esim. </a:t>
            </a:r>
            <a:r>
              <a:rPr lang="fi-FI" altLang="fi-FI" dirty="0" err="1" smtClean="0">
                <a:solidFill>
                  <a:srgbClr val="FF0000"/>
                </a:solidFill>
              </a:rPr>
              <a:t>ftalaatit</a:t>
            </a:r>
            <a:r>
              <a:rPr lang="fi-FI" altLang="fi-FI" dirty="0" smtClean="0">
                <a:solidFill>
                  <a:srgbClr val="FF0000"/>
                </a:solidFill>
              </a:rPr>
              <a:t> tutkimuskäytössä</a:t>
            </a:r>
          </a:p>
          <a:p>
            <a:pPr eaLnBrk="1" hangingPunct="1">
              <a:buFontTx/>
              <a:buNone/>
            </a:pPr>
            <a:endParaRPr lang="fi-FI" altLang="fi-FI" sz="1800" dirty="0" smtClean="0">
              <a:solidFill>
                <a:srgbClr val="FF0000"/>
              </a:solidFill>
            </a:endParaRPr>
          </a:p>
        </p:txBody>
      </p:sp>
      <p:sp>
        <p:nvSpPr>
          <p:cNvPr id="94215" name="Date Placeholder 1"/>
          <p:cNvSpPr>
            <a:spLocks noGrp="1"/>
          </p:cNvSpPr>
          <p:nvPr>
            <p:ph type="dt" sz="half" idx="10"/>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76B66E09-5104-428D-8995-6E9F990C02D4}" type="datetime1">
              <a:rPr lang="fi-FI" altLang="fi-FI" sz="1000" smtClean="0">
                <a:solidFill>
                  <a:srgbClr val="FFFFFF"/>
                </a:solidFill>
              </a:rPr>
              <a:pPr eaLnBrk="1" hangingPunct="1">
                <a:lnSpc>
                  <a:spcPct val="100000"/>
                </a:lnSpc>
                <a:spcBef>
                  <a:spcPct val="0"/>
                </a:spcBef>
                <a:buClrTx/>
                <a:buFontTx/>
                <a:buNone/>
              </a:pPr>
              <a:t>14.6.2016</a:t>
            </a:fld>
            <a:endParaRPr lang="fi-FI" altLang="fi-FI" sz="1000" smtClean="0">
              <a:solidFill>
                <a:srgbClr val="FFFFFF"/>
              </a:solidFill>
            </a:endParaRPr>
          </a:p>
        </p:txBody>
      </p:sp>
      <p:sp>
        <p:nvSpPr>
          <p:cNvPr id="94216" name="Footer Placeholder 2"/>
          <p:cNvSpPr>
            <a:spLocks noGrp="1"/>
          </p:cNvSpPr>
          <p:nvPr>
            <p:ph type="ftr" sz="quarter" idx="11"/>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rgbClr val="FFFFFF"/>
                </a:solidFill>
              </a:rPr>
              <a:t>KIINKO </a:t>
            </a:r>
          </a:p>
        </p:txBody>
      </p:sp>
      <p:sp>
        <p:nvSpPr>
          <p:cNvPr id="94217" name="Slide Number Placeholder 3"/>
          <p:cNvSpPr>
            <a:spLocks noGrp="1"/>
          </p:cNvSpPr>
          <p:nvPr>
            <p:ph type="sldNum" sz="quarter" idx="12"/>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0760B7D6-C1D4-4F6F-AA65-853D579B772F}" type="slidenum">
              <a:rPr lang="fi-FI" altLang="fi-FI" sz="1000">
                <a:solidFill>
                  <a:srgbClr val="FFFFFF"/>
                </a:solidFill>
              </a:rPr>
              <a:pPr eaLnBrk="1" hangingPunct="1">
                <a:lnSpc>
                  <a:spcPct val="100000"/>
                </a:lnSpc>
                <a:spcBef>
                  <a:spcPct val="0"/>
                </a:spcBef>
                <a:buClrTx/>
                <a:buFontTx/>
                <a:buNone/>
              </a:pPr>
              <a:t>43</a:t>
            </a:fld>
            <a:endParaRPr lang="fi-FI" altLang="fi-FI" sz="1000">
              <a:solidFill>
                <a:srgbClr val="FFFFFF"/>
              </a:solidFill>
            </a:endParaRPr>
          </a:p>
        </p:txBody>
      </p:sp>
    </p:spTree>
    <p:extLst>
      <p:ext uri="{BB962C8B-B14F-4D97-AF65-F5344CB8AC3E}">
        <p14:creationId xmlns:p14="http://schemas.microsoft.com/office/powerpoint/2010/main" val="295816641"/>
      </p:ext>
    </p:extLst>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fi-FI" altLang="fi-FI" sz="2800" smtClean="0"/>
              <a:t>Entä muut menetelmät mikrobiologisten epäpuhtauksien toteamisessa?</a:t>
            </a:r>
          </a:p>
        </p:txBody>
      </p:sp>
      <p:sp>
        <p:nvSpPr>
          <p:cNvPr id="117763" name="Content Placeholder 2"/>
          <p:cNvSpPr>
            <a:spLocks noGrp="1"/>
          </p:cNvSpPr>
          <p:nvPr>
            <p:ph idx="1"/>
          </p:nvPr>
        </p:nvSpPr>
        <p:spPr/>
        <p:txBody>
          <a:bodyPr>
            <a:normAutofit/>
          </a:bodyPr>
          <a:lstStyle/>
          <a:p>
            <a:pPr eaLnBrk="1" hangingPunct="1">
              <a:lnSpc>
                <a:spcPct val="100000"/>
              </a:lnSpc>
            </a:pPr>
            <a:r>
              <a:rPr lang="fi-FI" altLang="fi-FI" dirty="0" smtClean="0"/>
              <a:t>Mikrobien haihtuvia aineenvaihduntatuotteita   (MVOC) (homeen haju) – </a:t>
            </a:r>
            <a:r>
              <a:rPr lang="fi-FI" altLang="fi-FI" dirty="0" smtClean="0">
                <a:solidFill>
                  <a:srgbClr val="FF0000"/>
                </a:solidFill>
              </a:rPr>
              <a:t> myös muita lähteitä </a:t>
            </a:r>
            <a:r>
              <a:rPr lang="fi-FI" altLang="fi-FI" dirty="0" smtClean="0">
                <a:solidFill>
                  <a:srgbClr val="FF0000"/>
                </a:solidFill>
                <a:sym typeface="Wingdings" panose="05000000000000000000" pitchFamily="2" charset="2"/>
              </a:rPr>
              <a:t> ei mikrobivaurioiden toteamiseen</a:t>
            </a:r>
            <a:r>
              <a:rPr lang="fi-FI" altLang="fi-FI" dirty="0" smtClean="0">
                <a:solidFill>
                  <a:srgbClr val="FF0000"/>
                </a:solidFill>
              </a:rPr>
              <a:t> </a:t>
            </a:r>
          </a:p>
          <a:p>
            <a:pPr eaLnBrk="1" hangingPunct="1">
              <a:lnSpc>
                <a:spcPct val="100000"/>
              </a:lnSpc>
            </a:pPr>
            <a:r>
              <a:rPr lang="fi-FI" altLang="fi-FI" dirty="0" smtClean="0"/>
              <a:t>Mikrobitoksiinit  – </a:t>
            </a:r>
            <a:r>
              <a:rPr lang="fi-FI" altLang="fi-FI" dirty="0" smtClean="0">
                <a:solidFill>
                  <a:srgbClr val="FF0000"/>
                </a:solidFill>
              </a:rPr>
              <a:t>yleisyyttä ja pitoisuuksia selvitetään, ei tiedetä normaalipitoisuuksia </a:t>
            </a:r>
            <a:r>
              <a:rPr lang="fi-FI" altLang="fi-FI" dirty="0" smtClean="0">
                <a:solidFill>
                  <a:srgbClr val="FF0000"/>
                </a:solidFill>
                <a:sym typeface="Wingdings" panose="05000000000000000000" pitchFamily="2" charset="2"/>
              </a:rPr>
              <a:t> ei mikrobivaurioiden toteamiseen</a:t>
            </a:r>
          </a:p>
          <a:p>
            <a:r>
              <a:rPr lang="fi-FI" altLang="fi-FI" dirty="0">
                <a:sym typeface="Wingdings" panose="05000000000000000000" pitchFamily="2" charset="2"/>
              </a:rPr>
              <a:t>Toksisuustestaus –</a:t>
            </a:r>
            <a:r>
              <a:rPr lang="fi-FI" altLang="fi-FI" dirty="0">
                <a:solidFill>
                  <a:srgbClr val="FF0000"/>
                </a:solidFill>
                <a:sym typeface="Wingdings" panose="05000000000000000000" pitchFamily="2" charset="2"/>
              </a:rPr>
              <a:t> myös muut kuin mikrobitekijät voivat aiheuttaa toksisuutta </a:t>
            </a:r>
            <a:r>
              <a:rPr lang="fi-FI" altLang="fi-FI" dirty="0" smtClean="0">
                <a:solidFill>
                  <a:srgbClr val="FF0000"/>
                </a:solidFill>
                <a:sym typeface="Wingdings" panose="05000000000000000000" pitchFamily="2" charset="2"/>
              </a:rPr>
              <a:t> pölynäytteen </a:t>
            </a:r>
            <a:r>
              <a:rPr lang="fi-FI" altLang="fi-FI" dirty="0">
                <a:solidFill>
                  <a:srgbClr val="FF0000"/>
                </a:solidFill>
                <a:sym typeface="Wingdings" panose="05000000000000000000" pitchFamily="2" charset="2"/>
              </a:rPr>
              <a:t>toksisuuden mittausta ei tule käyttää kosteusvaurion vakavuuden arviointiin eikä mikrobivaurioiden toteamiseen </a:t>
            </a:r>
          </a:p>
          <a:p>
            <a:pPr eaLnBrk="1" hangingPunct="1">
              <a:lnSpc>
                <a:spcPct val="100000"/>
              </a:lnSpc>
            </a:pPr>
            <a:endParaRPr lang="fi-FI" altLang="fi-FI" dirty="0" smtClean="0">
              <a:solidFill>
                <a:srgbClr val="FF0000"/>
              </a:solidFill>
              <a:sym typeface="Wingdings" panose="05000000000000000000" pitchFamily="2" charset="2"/>
            </a:endParaRPr>
          </a:p>
          <a:p>
            <a:pPr eaLnBrk="1" hangingPunct="1">
              <a:lnSpc>
                <a:spcPct val="100000"/>
              </a:lnSpc>
            </a:pPr>
            <a:endParaRPr lang="fi-FI" altLang="fi-FI" dirty="0" smtClean="0"/>
          </a:p>
          <a:p>
            <a:pPr>
              <a:lnSpc>
                <a:spcPct val="100000"/>
              </a:lnSpc>
            </a:pPr>
            <a:endParaRPr lang="fi-FI" altLang="fi-FI" sz="1800" dirty="0" smtClean="0"/>
          </a:p>
        </p:txBody>
      </p:sp>
      <p:sp>
        <p:nvSpPr>
          <p:cNvPr id="117764" name="Date Placeholder 3"/>
          <p:cNvSpPr>
            <a:spLocks noGrp="1"/>
          </p:cNvSpPr>
          <p:nvPr>
            <p:ph type="dt" sz="half" idx="10"/>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fld id="{4287DC01-D7FB-4C86-8EE2-E477FCC2D0D1}" type="datetime1">
              <a:rPr lang="fi-FI" altLang="fi-FI" sz="1000" smtClean="0">
                <a:solidFill>
                  <a:srgbClr val="FFFFFF"/>
                </a:solidFill>
              </a:rPr>
              <a:pPr algn="ctr" eaLnBrk="1" hangingPunct="1">
                <a:lnSpc>
                  <a:spcPct val="100000"/>
                </a:lnSpc>
                <a:spcBef>
                  <a:spcPct val="0"/>
                </a:spcBef>
                <a:buClrTx/>
                <a:buFontTx/>
                <a:buNone/>
              </a:pPr>
              <a:t>14.6.2016</a:t>
            </a:fld>
            <a:endParaRPr lang="fi-FI" altLang="fi-FI" sz="1000" smtClean="0">
              <a:solidFill>
                <a:srgbClr val="FFFFFF"/>
              </a:solidFill>
            </a:endParaRPr>
          </a:p>
        </p:txBody>
      </p:sp>
      <p:sp>
        <p:nvSpPr>
          <p:cNvPr id="117765" name="Footer Placeholder 4"/>
          <p:cNvSpPr>
            <a:spLocks noGrp="1"/>
          </p:cNvSpPr>
          <p:nvPr>
            <p:ph type="ftr" sz="quarter" idx="11"/>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1000" smtClean="0">
                <a:solidFill>
                  <a:srgbClr val="FFFFFF"/>
                </a:solidFill>
              </a:rPr>
              <a:t>YAMK ja RATEKO 2015</a:t>
            </a:r>
          </a:p>
        </p:txBody>
      </p:sp>
      <p:sp>
        <p:nvSpPr>
          <p:cNvPr id="117766" name="Slide Number Placeholder 5"/>
          <p:cNvSpPr>
            <a:spLocks noGrp="1"/>
          </p:cNvSpPr>
          <p:nvPr>
            <p:ph type="sldNum" sz="quarter" idx="12"/>
          </p:nvPr>
        </p:nvSpPr>
        <p:spPr>
          <a:noFill/>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F903EB6F-A8CE-4001-A993-93B06F01806B}" type="slidenum">
              <a:rPr lang="fi-FI" altLang="fi-FI" sz="1000">
                <a:solidFill>
                  <a:srgbClr val="FFFFFF"/>
                </a:solidFill>
              </a:rPr>
              <a:pPr eaLnBrk="1" hangingPunct="1">
                <a:lnSpc>
                  <a:spcPct val="100000"/>
                </a:lnSpc>
                <a:spcBef>
                  <a:spcPct val="0"/>
                </a:spcBef>
                <a:buClrTx/>
                <a:buFontTx/>
                <a:buNone/>
              </a:pPr>
              <a:t>44</a:t>
            </a:fld>
            <a:endParaRPr lang="fi-FI" altLang="fi-FI" sz="1000">
              <a:solidFill>
                <a:srgbClr val="FFFFFF"/>
              </a:solidFill>
            </a:endParaRPr>
          </a:p>
        </p:txBody>
      </p:sp>
    </p:spTree>
    <p:extLst>
      <p:ext uri="{BB962C8B-B14F-4D97-AF65-F5344CB8AC3E}">
        <p14:creationId xmlns:p14="http://schemas.microsoft.com/office/powerpoint/2010/main" val="3538646174"/>
      </p:ext>
    </p:extLst>
  </p:cSld>
  <p:clrMapOvr>
    <a:masterClrMapping/>
  </p:clrMapOvr>
  <p:transition spd="med">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827088" y="333376"/>
            <a:ext cx="7993062" cy="1079500"/>
          </a:xfrm>
        </p:spPr>
        <p:txBody>
          <a:bodyPr>
            <a:normAutofit/>
          </a:bodyPr>
          <a:lstStyle/>
          <a:p>
            <a:r>
              <a:rPr lang="fi-FI" altLang="fi-FI" sz="2800" dirty="0" err="1" smtClean="0"/>
              <a:t>qPCR</a:t>
            </a:r>
            <a:r>
              <a:rPr lang="fi-FI" altLang="fi-FI" sz="2800" dirty="0" smtClean="0"/>
              <a:t> menetelmän </a:t>
            </a:r>
            <a:r>
              <a:rPr lang="fi-FI" altLang="fi-FI" sz="2800" dirty="0" smtClean="0"/>
              <a:t>testaus asumisterveysnäytteille</a:t>
            </a:r>
            <a:endParaRPr lang="fi-FI" altLang="fi-FI" sz="2800" dirty="0" smtClean="0"/>
          </a:p>
        </p:txBody>
      </p:sp>
      <p:sp>
        <p:nvSpPr>
          <p:cNvPr id="3" name="Content Placeholder 2"/>
          <p:cNvSpPr>
            <a:spLocks noGrp="1"/>
          </p:cNvSpPr>
          <p:nvPr>
            <p:ph idx="1"/>
          </p:nvPr>
        </p:nvSpPr>
        <p:spPr/>
        <p:txBody>
          <a:bodyPr>
            <a:normAutofit/>
          </a:bodyPr>
          <a:lstStyle/>
          <a:p>
            <a:pPr>
              <a:defRPr/>
            </a:pPr>
            <a:r>
              <a:rPr lang="fi-FI" dirty="0" smtClean="0"/>
              <a:t>Rakennusmateriaali- ja ilmanäytteille</a:t>
            </a:r>
          </a:p>
          <a:p>
            <a:pPr>
              <a:defRPr/>
            </a:pPr>
            <a:r>
              <a:rPr lang="fi-FI" dirty="0" smtClean="0"/>
              <a:t>Rakennusmateriaalinäytteet viljelty Asumisterveysoppaan (2009) mukaan</a:t>
            </a:r>
          </a:p>
          <a:p>
            <a:pPr lvl="1">
              <a:defRPr/>
            </a:pPr>
            <a:r>
              <a:rPr lang="fi-FI" sz="1600" dirty="0" smtClean="0"/>
              <a:t>DNA eristetty </a:t>
            </a:r>
            <a:r>
              <a:rPr lang="fi-FI" sz="1600" dirty="0" err="1" smtClean="0"/>
              <a:t>qPCR-menetelmää</a:t>
            </a:r>
            <a:r>
              <a:rPr lang="fi-FI" sz="1600" dirty="0" smtClean="0"/>
              <a:t> varten tunnetusta määrästä viljelysuspensiota</a:t>
            </a:r>
          </a:p>
          <a:p>
            <a:pPr lvl="1">
              <a:defRPr/>
            </a:pPr>
            <a:r>
              <a:rPr lang="fi-FI" sz="1600" dirty="0" smtClean="0"/>
              <a:t>Analysoitu </a:t>
            </a:r>
            <a:r>
              <a:rPr lang="fi-FI" sz="1600" dirty="0" err="1" smtClean="0"/>
              <a:t>ueita</a:t>
            </a:r>
            <a:r>
              <a:rPr lang="fi-FI" sz="1600" dirty="0" smtClean="0"/>
              <a:t> eri </a:t>
            </a:r>
            <a:r>
              <a:rPr lang="fi-FI" sz="1600" dirty="0" err="1" smtClean="0"/>
              <a:t>qPCR</a:t>
            </a:r>
            <a:r>
              <a:rPr lang="fi-FI" sz="1600" dirty="0" smtClean="0"/>
              <a:t> –sovelluksia → keskitytty lupaaviin</a:t>
            </a:r>
          </a:p>
          <a:p>
            <a:pPr marL="360362" lvl="1" indent="0">
              <a:buFontTx/>
              <a:buNone/>
              <a:defRPr/>
            </a:pPr>
            <a:endParaRPr lang="fi-FI" sz="1600" dirty="0" smtClean="0"/>
          </a:p>
          <a:p>
            <a:pPr marL="0" indent="0">
              <a:buFontTx/>
              <a:buNone/>
              <a:defRPr/>
            </a:pPr>
            <a:r>
              <a:rPr lang="fi-FI" b="1" dirty="0" smtClean="0">
                <a:solidFill>
                  <a:schemeClr val="accent1"/>
                </a:solidFill>
              </a:rPr>
              <a:t>Aineisto tähän mennessä:</a:t>
            </a:r>
            <a:endParaRPr lang="fi-FI" dirty="0">
              <a:solidFill>
                <a:schemeClr val="accent1"/>
              </a:solidFill>
            </a:endParaRPr>
          </a:p>
          <a:p>
            <a:pPr>
              <a:defRPr/>
            </a:pPr>
            <a:r>
              <a:rPr lang="fi-FI" sz="1800" dirty="0"/>
              <a:t>945 rakennusmateriaalinäytettä</a:t>
            </a:r>
          </a:p>
          <a:p>
            <a:pPr>
              <a:defRPr/>
            </a:pPr>
            <a:r>
              <a:rPr lang="fi-FI" sz="1800" dirty="0"/>
              <a:t>184 ilmanäytettä</a:t>
            </a:r>
          </a:p>
          <a:p>
            <a:pPr lvl="2">
              <a:defRPr/>
            </a:pPr>
            <a:r>
              <a:rPr lang="fi-FI" sz="1400" dirty="0"/>
              <a:t>72 kosteusvaurioituneista kohteista</a:t>
            </a:r>
          </a:p>
          <a:p>
            <a:pPr lvl="2">
              <a:defRPr/>
            </a:pPr>
            <a:r>
              <a:rPr lang="fi-FI" sz="1400" dirty="0"/>
              <a:t>70 ei-vaurioituneista kohteista</a:t>
            </a:r>
          </a:p>
          <a:p>
            <a:pPr lvl="2">
              <a:defRPr/>
            </a:pPr>
            <a:r>
              <a:rPr lang="fi-FI" sz="1400" dirty="0"/>
              <a:t>56 ulkoilmanäytettä</a:t>
            </a:r>
          </a:p>
          <a:p>
            <a:pPr marL="360362" lvl="1" indent="0">
              <a:buFontTx/>
              <a:buNone/>
              <a:defRPr/>
            </a:pPr>
            <a:endParaRPr lang="fi-FI" sz="1600" dirty="0"/>
          </a:p>
        </p:txBody>
      </p:sp>
      <p:sp>
        <p:nvSpPr>
          <p:cNvPr id="4" name="Date Placeholder 3"/>
          <p:cNvSpPr>
            <a:spLocks noGrp="1"/>
          </p:cNvSpPr>
          <p:nvPr>
            <p:ph type="dt" sz="half" idx="10"/>
          </p:nvPr>
        </p:nvSpPr>
        <p:spPr/>
        <p:txBody>
          <a:bodyPr/>
          <a:lstStyle/>
          <a:p>
            <a:pPr>
              <a:defRPr/>
            </a:pPr>
            <a:fld id="{8987F07F-7F8A-43E6-8072-80B0D7E174A0}"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RTA 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F97B172-F865-46BE-AB0B-8162420ED436}" type="slidenum">
              <a:rPr lang="fi-FI" altLang="fi-FI">
                <a:solidFill>
                  <a:srgbClr val="FFFFFF"/>
                </a:solidFill>
              </a:rPr>
              <a:pPr eaLnBrk="1" hangingPunct="1"/>
              <a:t>45</a:t>
            </a:fld>
            <a:endParaRPr lang="fi-FI" altLang="fi-FI">
              <a:solidFill>
                <a:srgbClr val="FFFFFF"/>
              </a:solidFill>
            </a:endParaRPr>
          </a:p>
        </p:txBody>
      </p:sp>
      <p:pic>
        <p:nvPicPr>
          <p:cNvPr id="983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546" y="3659642"/>
            <a:ext cx="3456756" cy="259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590584"/>
      </p:ext>
    </p:extLst>
  </p:cSld>
  <p:clrMapOvr>
    <a:masterClrMapping/>
  </p:clrMapOvr>
  <p:transition spd="med">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fi-FI" altLang="fi-FI" dirty="0" err="1" smtClean="0"/>
              <a:t>qPCR</a:t>
            </a:r>
            <a:r>
              <a:rPr lang="fi-FI" altLang="fi-FI" dirty="0" smtClean="0"/>
              <a:t> vs. viljely</a:t>
            </a:r>
            <a:br>
              <a:rPr lang="fi-FI" altLang="fi-FI" dirty="0" smtClean="0"/>
            </a:br>
            <a:r>
              <a:rPr lang="fi-FI" altLang="fi-FI" dirty="0" smtClean="0"/>
              <a:t>Rakennusmateriaalinäytteet</a:t>
            </a:r>
          </a:p>
        </p:txBody>
      </p:sp>
      <p:sp>
        <p:nvSpPr>
          <p:cNvPr id="3" name="Content Placeholder 2"/>
          <p:cNvSpPr>
            <a:spLocks noGrp="1"/>
          </p:cNvSpPr>
          <p:nvPr>
            <p:ph idx="1"/>
          </p:nvPr>
        </p:nvSpPr>
        <p:spPr>
          <a:solidFill>
            <a:schemeClr val="bg1"/>
          </a:solidFill>
        </p:spPr>
        <p:txBody>
          <a:bodyPr/>
          <a:lstStyle/>
          <a:p>
            <a:pPr>
              <a:defRPr/>
            </a:pPr>
            <a:r>
              <a:rPr lang="fi-FI" dirty="0" smtClean="0"/>
              <a:t>Verrattiin </a:t>
            </a:r>
            <a:r>
              <a:rPr lang="fi-FI" dirty="0"/>
              <a:t>menetelmiä käyttämällä viljelyn vaurioluokituksen raja-arvoja </a:t>
            </a:r>
          </a:p>
          <a:p>
            <a:pPr lvl="1">
              <a:defRPr/>
            </a:pPr>
            <a:r>
              <a:rPr lang="fi-FI" sz="1600" dirty="0"/>
              <a:t>Rakennusmateriaalit 10 000 </a:t>
            </a:r>
            <a:r>
              <a:rPr lang="fi-FI" sz="1600" dirty="0" err="1"/>
              <a:t>pmy/g</a:t>
            </a:r>
            <a:r>
              <a:rPr lang="fi-FI" sz="1600" dirty="0"/>
              <a:t> </a:t>
            </a:r>
            <a:r>
              <a:rPr lang="fi-FI" sz="1600" dirty="0" smtClean="0"/>
              <a:t>ja </a:t>
            </a:r>
            <a:r>
              <a:rPr lang="fi-FI" sz="1600" dirty="0"/>
              <a:t>viljelytuloksen perusteella määritettyä kolmiluokkaista aineistoa (pitoisuus ja lajisto) </a:t>
            </a:r>
          </a:p>
          <a:p>
            <a:pPr>
              <a:defRPr/>
            </a:pPr>
            <a:r>
              <a:rPr lang="fi-FI" dirty="0" err="1" smtClean="0"/>
              <a:t>qPCR-analyysien</a:t>
            </a:r>
            <a:r>
              <a:rPr lang="fi-FI" dirty="0" smtClean="0"/>
              <a:t> </a:t>
            </a:r>
            <a:r>
              <a:rPr lang="fi-FI" dirty="0"/>
              <a:t>optimaalisia raja-arvoja </a:t>
            </a:r>
            <a:r>
              <a:rPr lang="fi-FI" dirty="0" smtClean="0"/>
              <a:t>etsittiin suhteessa viljelyyn:</a:t>
            </a:r>
          </a:p>
          <a:p>
            <a:pPr lvl="1">
              <a:defRPr/>
            </a:pPr>
            <a:r>
              <a:rPr lang="fi-FI" sz="1600" dirty="0"/>
              <a:t>Sensitiivisyys ja spesifisyys molemmat mahdollisimman korkeita tai </a:t>
            </a:r>
            <a:r>
              <a:rPr lang="fi-FI" sz="1600" dirty="0" err="1"/>
              <a:t>ROC-käyrän</a:t>
            </a:r>
            <a:r>
              <a:rPr lang="fi-FI" sz="1600" dirty="0"/>
              <a:t> </a:t>
            </a:r>
            <a:r>
              <a:rPr lang="fi-FI" sz="1600" dirty="0" err="1"/>
              <a:t>AUC-arvo</a:t>
            </a:r>
            <a:r>
              <a:rPr lang="fi-FI" sz="1600" dirty="0"/>
              <a:t> on mahdollisimman suuri</a:t>
            </a:r>
          </a:p>
          <a:p>
            <a:pPr marL="92075" indent="0">
              <a:buFontTx/>
              <a:buNone/>
              <a:defRPr/>
            </a:pPr>
            <a:endParaRPr lang="en-US" sz="1600" dirty="0" smtClean="0">
              <a:solidFill>
                <a:schemeClr val="accent1"/>
              </a:solidFill>
            </a:endParaRPr>
          </a:p>
          <a:p>
            <a:pPr marL="92075" indent="0">
              <a:buFontTx/>
              <a:buNone/>
              <a:defRPr/>
            </a:pPr>
            <a:r>
              <a:rPr lang="en-US" sz="1600" dirty="0" err="1" smtClean="0">
                <a:solidFill>
                  <a:schemeClr val="accent1"/>
                </a:solidFill>
              </a:rPr>
              <a:t>Sensitiivisyys</a:t>
            </a:r>
            <a:r>
              <a:rPr lang="en-US" sz="1600" dirty="0">
                <a:solidFill>
                  <a:schemeClr val="accent1"/>
                </a:solidFill>
              </a:rPr>
              <a:t>: </a:t>
            </a:r>
            <a:r>
              <a:rPr lang="en-US" sz="1600" dirty="0" err="1">
                <a:solidFill>
                  <a:schemeClr val="accent1"/>
                </a:solidFill>
              </a:rPr>
              <a:t>qPCR-menetelmällä</a:t>
            </a:r>
            <a:r>
              <a:rPr lang="en-US" sz="1600" dirty="0">
                <a:solidFill>
                  <a:schemeClr val="accent1"/>
                </a:solidFill>
              </a:rPr>
              <a:t> </a:t>
            </a:r>
            <a:r>
              <a:rPr lang="en-US" sz="1600" dirty="0" err="1">
                <a:solidFill>
                  <a:schemeClr val="accent1"/>
                </a:solidFill>
              </a:rPr>
              <a:t>positiiviseksi</a:t>
            </a:r>
            <a:r>
              <a:rPr lang="en-US" sz="1600" dirty="0">
                <a:solidFill>
                  <a:schemeClr val="accent1"/>
                </a:solidFill>
              </a:rPr>
              <a:t> </a:t>
            </a:r>
            <a:r>
              <a:rPr lang="en-US" sz="1600" dirty="0" err="1">
                <a:solidFill>
                  <a:schemeClr val="accent1"/>
                </a:solidFill>
              </a:rPr>
              <a:t>osoitettujen</a:t>
            </a:r>
            <a:r>
              <a:rPr lang="en-US" sz="1600" dirty="0">
                <a:solidFill>
                  <a:schemeClr val="accent1"/>
                </a:solidFill>
              </a:rPr>
              <a:t> </a:t>
            </a:r>
            <a:r>
              <a:rPr lang="en-US" sz="1600" dirty="0" err="1">
                <a:solidFill>
                  <a:schemeClr val="accent1"/>
                </a:solidFill>
              </a:rPr>
              <a:t>näytteiden</a:t>
            </a:r>
            <a:r>
              <a:rPr lang="en-US" sz="1600" dirty="0">
                <a:solidFill>
                  <a:schemeClr val="accent1"/>
                </a:solidFill>
              </a:rPr>
              <a:t> </a:t>
            </a:r>
            <a:r>
              <a:rPr lang="en-US" sz="1600" dirty="0" err="1">
                <a:solidFill>
                  <a:schemeClr val="accent1"/>
                </a:solidFill>
              </a:rPr>
              <a:t>osuus</a:t>
            </a:r>
            <a:r>
              <a:rPr lang="en-US" sz="1600" dirty="0">
                <a:solidFill>
                  <a:schemeClr val="accent1"/>
                </a:solidFill>
              </a:rPr>
              <a:t> </a:t>
            </a:r>
            <a:r>
              <a:rPr lang="en-US" sz="1600" dirty="0" err="1">
                <a:solidFill>
                  <a:schemeClr val="accent1"/>
                </a:solidFill>
              </a:rPr>
              <a:t>kaikista</a:t>
            </a:r>
            <a:r>
              <a:rPr lang="en-US" sz="1600" dirty="0">
                <a:solidFill>
                  <a:schemeClr val="accent1"/>
                </a:solidFill>
              </a:rPr>
              <a:t> </a:t>
            </a:r>
            <a:r>
              <a:rPr lang="en-US" sz="1600" dirty="0" err="1">
                <a:solidFill>
                  <a:schemeClr val="accent1"/>
                </a:solidFill>
              </a:rPr>
              <a:t>viljelyssä</a:t>
            </a:r>
            <a:r>
              <a:rPr lang="en-US" sz="1600" dirty="0">
                <a:solidFill>
                  <a:schemeClr val="accent1"/>
                </a:solidFill>
              </a:rPr>
              <a:t> </a:t>
            </a:r>
            <a:r>
              <a:rPr lang="en-US" sz="1600" dirty="0" err="1">
                <a:solidFill>
                  <a:schemeClr val="accent1"/>
                </a:solidFill>
              </a:rPr>
              <a:t>positiivisiksi</a:t>
            </a:r>
            <a:r>
              <a:rPr lang="en-US" sz="1600" dirty="0">
                <a:solidFill>
                  <a:schemeClr val="accent1"/>
                </a:solidFill>
              </a:rPr>
              <a:t> </a:t>
            </a:r>
            <a:r>
              <a:rPr lang="en-US" sz="1600" dirty="0" err="1">
                <a:solidFill>
                  <a:schemeClr val="accent1"/>
                </a:solidFill>
              </a:rPr>
              <a:t>osoittautuneista</a:t>
            </a:r>
            <a:r>
              <a:rPr lang="en-US" sz="1600" dirty="0">
                <a:solidFill>
                  <a:schemeClr val="accent1"/>
                </a:solidFill>
              </a:rPr>
              <a:t> </a:t>
            </a:r>
            <a:r>
              <a:rPr lang="en-US" sz="1600" dirty="0" err="1" smtClean="0">
                <a:solidFill>
                  <a:schemeClr val="accent1"/>
                </a:solidFill>
              </a:rPr>
              <a:t>näytteistä</a:t>
            </a:r>
            <a:endParaRPr lang="en-US" sz="1600" dirty="0" smtClean="0">
              <a:solidFill>
                <a:schemeClr val="accent1"/>
              </a:solidFill>
            </a:endParaRPr>
          </a:p>
          <a:p>
            <a:pPr marL="92075" indent="0">
              <a:buFontTx/>
              <a:buNone/>
              <a:defRPr/>
            </a:pPr>
            <a:r>
              <a:rPr lang="en-US" sz="1600" dirty="0" err="1" smtClean="0">
                <a:solidFill>
                  <a:schemeClr val="accent1"/>
                </a:solidFill>
              </a:rPr>
              <a:t>Spesifisyys</a:t>
            </a:r>
            <a:r>
              <a:rPr lang="en-US" sz="1600" dirty="0">
                <a:solidFill>
                  <a:schemeClr val="accent1"/>
                </a:solidFill>
              </a:rPr>
              <a:t>: </a:t>
            </a:r>
            <a:r>
              <a:rPr lang="en-US" sz="1600" dirty="0" err="1">
                <a:solidFill>
                  <a:schemeClr val="accent1"/>
                </a:solidFill>
              </a:rPr>
              <a:t>qPCR-menetelmällä</a:t>
            </a:r>
            <a:r>
              <a:rPr lang="en-US" sz="1600" dirty="0">
                <a:solidFill>
                  <a:schemeClr val="accent1"/>
                </a:solidFill>
              </a:rPr>
              <a:t> </a:t>
            </a:r>
            <a:r>
              <a:rPr lang="en-US" sz="1600" dirty="0" err="1">
                <a:solidFill>
                  <a:schemeClr val="accent1"/>
                </a:solidFill>
              </a:rPr>
              <a:t>negatiiviseksi</a:t>
            </a:r>
            <a:r>
              <a:rPr lang="en-US" sz="1600" dirty="0">
                <a:solidFill>
                  <a:schemeClr val="accent1"/>
                </a:solidFill>
              </a:rPr>
              <a:t> </a:t>
            </a:r>
            <a:r>
              <a:rPr lang="en-US" sz="1600" dirty="0" err="1">
                <a:solidFill>
                  <a:schemeClr val="accent1"/>
                </a:solidFill>
              </a:rPr>
              <a:t>osoitettujen</a:t>
            </a:r>
            <a:r>
              <a:rPr lang="en-US" sz="1600" dirty="0">
                <a:solidFill>
                  <a:schemeClr val="accent1"/>
                </a:solidFill>
              </a:rPr>
              <a:t> </a:t>
            </a:r>
            <a:r>
              <a:rPr lang="en-US" sz="1600" dirty="0" err="1">
                <a:solidFill>
                  <a:schemeClr val="accent1"/>
                </a:solidFill>
              </a:rPr>
              <a:t>näytteiden</a:t>
            </a:r>
            <a:r>
              <a:rPr lang="en-US" sz="1600" dirty="0">
                <a:solidFill>
                  <a:schemeClr val="accent1"/>
                </a:solidFill>
              </a:rPr>
              <a:t> </a:t>
            </a:r>
            <a:r>
              <a:rPr lang="en-US" sz="1600" dirty="0" err="1">
                <a:solidFill>
                  <a:schemeClr val="accent1"/>
                </a:solidFill>
              </a:rPr>
              <a:t>osuus</a:t>
            </a:r>
            <a:r>
              <a:rPr lang="en-US" sz="1600" dirty="0">
                <a:solidFill>
                  <a:schemeClr val="accent1"/>
                </a:solidFill>
              </a:rPr>
              <a:t> </a:t>
            </a:r>
            <a:r>
              <a:rPr lang="en-US" sz="1600" dirty="0" err="1">
                <a:solidFill>
                  <a:schemeClr val="accent1"/>
                </a:solidFill>
              </a:rPr>
              <a:t>kaikista</a:t>
            </a:r>
            <a:r>
              <a:rPr lang="en-US" sz="1600" dirty="0">
                <a:solidFill>
                  <a:schemeClr val="accent1"/>
                </a:solidFill>
              </a:rPr>
              <a:t> </a:t>
            </a:r>
            <a:r>
              <a:rPr lang="en-US" sz="1600" dirty="0" err="1">
                <a:solidFill>
                  <a:schemeClr val="accent1"/>
                </a:solidFill>
              </a:rPr>
              <a:t>viljelyssä</a:t>
            </a:r>
            <a:r>
              <a:rPr lang="en-US" sz="1600" dirty="0">
                <a:solidFill>
                  <a:schemeClr val="accent1"/>
                </a:solidFill>
              </a:rPr>
              <a:t> </a:t>
            </a:r>
            <a:r>
              <a:rPr lang="en-US" sz="1600" dirty="0" err="1">
                <a:solidFill>
                  <a:schemeClr val="accent1"/>
                </a:solidFill>
              </a:rPr>
              <a:t>negatiivisiksi</a:t>
            </a:r>
            <a:r>
              <a:rPr lang="en-US" sz="1600" dirty="0">
                <a:solidFill>
                  <a:schemeClr val="accent1"/>
                </a:solidFill>
              </a:rPr>
              <a:t> </a:t>
            </a:r>
            <a:r>
              <a:rPr lang="en-US" sz="1600" dirty="0" err="1">
                <a:solidFill>
                  <a:schemeClr val="accent1"/>
                </a:solidFill>
              </a:rPr>
              <a:t>osoittautuneista</a:t>
            </a:r>
            <a:r>
              <a:rPr lang="en-US" sz="1600" dirty="0">
                <a:solidFill>
                  <a:schemeClr val="accent1"/>
                </a:solidFill>
              </a:rPr>
              <a:t> </a:t>
            </a:r>
            <a:r>
              <a:rPr lang="en-US" sz="1600" dirty="0" err="1">
                <a:solidFill>
                  <a:schemeClr val="accent1"/>
                </a:solidFill>
              </a:rPr>
              <a:t>näytteistä</a:t>
            </a:r>
            <a:endParaRPr lang="en-US" sz="1600" dirty="0">
              <a:solidFill>
                <a:schemeClr val="accent1"/>
              </a:solidFill>
            </a:endParaRPr>
          </a:p>
          <a:p>
            <a:pPr lvl="1">
              <a:defRPr/>
            </a:pPr>
            <a:endParaRPr lang="fi-FI" dirty="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39153C5-4BFD-4EF7-A8D2-6A39EAD989D2}" type="slidenum">
              <a:rPr lang="fi-FI" altLang="fi-FI">
                <a:solidFill>
                  <a:srgbClr val="FFFFFF"/>
                </a:solidFill>
              </a:rPr>
              <a:pPr eaLnBrk="1" hangingPunct="1"/>
              <a:t>46</a:t>
            </a:fld>
            <a:endParaRPr lang="fi-FI" altLang="fi-FI">
              <a:solidFill>
                <a:srgbClr val="FFFFFF"/>
              </a:solidFill>
            </a:endParaRPr>
          </a:p>
        </p:txBody>
      </p:sp>
    </p:spTree>
    <p:extLst>
      <p:ext uri="{BB962C8B-B14F-4D97-AF65-F5344CB8AC3E}">
        <p14:creationId xmlns:p14="http://schemas.microsoft.com/office/powerpoint/2010/main" val="1652790858"/>
      </p:ext>
    </p:extLst>
  </p:cSld>
  <p:clrMapOvr>
    <a:masterClrMapping/>
  </p:clrMapOvr>
  <p:transition spd="med">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fi-FI" altLang="fi-FI" smtClean="0"/>
              <a:t>qPCR vs. viljely</a:t>
            </a:r>
            <a:br>
              <a:rPr lang="fi-FI" altLang="fi-FI" smtClean="0"/>
            </a:br>
            <a:r>
              <a:rPr lang="fi-FI" altLang="fi-FI" smtClean="0"/>
              <a:t>Rakennusmateriaalinäytteet</a:t>
            </a:r>
          </a:p>
        </p:txBody>
      </p:sp>
      <p:sp>
        <p:nvSpPr>
          <p:cNvPr id="3" name="Content Placeholder 2"/>
          <p:cNvSpPr>
            <a:spLocks noGrp="1"/>
          </p:cNvSpPr>
          <p:nvPr>
            <p:ph sz="half" idx="1"/>
          </p:nvPr>
        </p:nvSpPr>
        <p:spPr/>
        <p:txBody>
          <a:bodyPr>
            <a:normAutofit/>
          </a:bodyPr>
          <a:lstStyle/>
          <a:p>
            <a:pPr marL="0" indent="0">
              <a:buFontTx/>
              <a:buNone/>
              <a:defRPr/>
            </a:pPr>
            <a:r>
              <a:rPr lang="fi-FI" b="1" dirty="0">
                <a:solidFill>
                  <a:schemeClr val="accent1"/>
                </a:solidFill>
              </a:rPr>
              <a:t>Kriteerejä:</a:t>
            </a:r>
          </a:p>
          <a:p>
            <a:pPr>
              <a:defRPr/>
            </a:pPr>
            <a:r>
              <a:rPr lang="fi-FI" sz="1600" dirty="0"/>
              <a:t>Mahdollisimman suuret, yhtäaikaiset sensitiivisyyden ja spesifisyyden arvot</a:t>
            </a:r>
          </a:p>
          <a:p>
            <a:pPr>
              <a:defRPr/>
            </a:pPr>
            <a:r>
              <a:rPr lang="fi-FI" sz="1600" dirty="0" err="1"/>
              <a:t>Receiver</a:t>
            </a:r>
            <a:r>
              <a:rPr lang="fi-FI" sz="1600" dirty="0"/>
              <a:t> operating </a:t>
            </a:r>
            <a:r>
              <a:rPr lang="fi-FI" sz="1600" dirty="0" err="1"/>
              <a:t>characteristic</a:t>
            </a:r>
            <a:r>
              <a:rPr lang="fi-FI" sz="1600" dirty="0"/>
              <a:t> (</a:t>
            </a:r>
            <a:r>
              <a:rPr lang="fi-FI" sz="1600" dirty="0" err="1"/>
              <a:t>ROC)-käyrät</a:t>
            </a:r>
            <a:r>
              <a:rPr lang="fi-FI" sz="1600" dirty="0"/>
              <a:t> kaksiluokkaista viljelytulosta vastaan → käyrän AUC- (</a:t>
            </a:r>
            <a:r>
              <a:rPr lang="fi-FI" sz="1600" dirty="0" err="1"/>
              <a:t>area</a:t>
            </a:r>
            <a:r>
              <a:rPr lang="fi-FI" sz="1600" dirty="0"/>
              <a:t> </a:t>
            </a:r>
            <a:r>
              <a:rPr lang="fi-FI" sz="1600" dirty="0" err="1"/>
              <a:t>under</a:t>
            </a:r>
            <a:r>
              <a:rPr lang="fi-FI" sz="1600" dirty="0"/>
              <a:t> </a:t>
            </a:r>
            <a:r>
              <a:rPr lang="fi-FI" sz="1600" dirty="0" err="1"/>
              <a:t>curve</a:t>
            </a:r>
            <a:r>
              <a:rPr lang="fi-FI" sz="1600" dirty="0"/>
              <a:t>) arvon suurinta arvoa käytettiin yhtenä raja-arvojen valintakriteerinä</a:t>
            </a:r>
          </a:p>
          <a:p>
            <a:pPr>
              <a:defRPr/>
            </a:pPr>
            <a:r>
              <a:rPr lang="fi-FI" sz="1600" dirty="0"/>
              <a:t>Raja-arvot, jotka tuottivat korkean </a:t>
            </a:r>
            <a:r>
              <a:rPr lang="fi-FI" sz="1600" dirty="0" smtClean="0"/>
              <a:t>spesifisyyden </a:t>
            </a:r>
            <a:r>
              <a:rPr lang="fi-FI" sz="1600" dirty="0"/>
              <a:t>yksittäiselle määritykselle (≥90%)</a:t>
            </a:r>
          </a:p>
          <a:p>
            <a:pPr>
              <a:defRPr/>
            </a:pPr>
            <a:r>
              <a:rPr lang="fi-FI" sz="1600" dirty="0"/>
              <a:t>Kumulatiivisten jakaumien </a:t>
            </a:r>
            <a:r>
              <a:rPr lang="fi-FI" sz="1600" dirty="0" smtClean="0"/>
              <a:t>tarkastelu</a:t>
            </a:r>
            <a:endParaRPr lang="fi-FI" sz="1600" dirty="0"/>
          </a:p>
        </p:txBody>
      </p:sp>
      <p:sp>
        <p:nvSpPr>
          <p:cNvPr id="4" name="Date Placeholder 3"/>
          <p:cNvSpPr>
            <a:spLocks noGrp="1"/>
          </p:cNvSpPr>
          <p:nvPr>
            <p:ph type="dt" sz="half" idx="10"/>
          </p:nvPr>
        </p:nvSpPr>
        <p:spPr/>
        <p:txBody>
          <a:bodyPr/>
          <a:lstStyle/>
          <a:p>
            <a:pPr>
              <a:defRPr/>
            </a:pPr>
            <a:fld id="{EF742F24-9DA4-4878-92CD-47EAE78F9C15}"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RTA 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7B3800B-E84A-461E-8578-86532978F856}" type="slidenum">
              <a:rPr lang="fi-FI" altLang="fi-FI">
                <a:solidFill>
                  <a:srgbClr val="FFFFFF"/>
                </a:solidFill>
              </a:rPr>
              <a:pPr eaLnBrk="1" hangingPunct="1"/>
              <a:t>47</a:t>
            </a:fld>
            <a:endParaRPr lang="fi-FI" altLang="fi-FI">
              <a:solidFill>
                <a:srgbClr val="FFFFFF"/>
              </a:solidFill>
            </a:endParaRPr>
          </a:p>
        </p:txBody>
      </p:sp>
      <p:pic>
        <p:nvPicPr>
          <p:cNvPr id="1003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438" y="2132856"/>
            <a:ext cx="4440235"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700851"/>
      </p:ext>
    </p:extLst>
  </p:cSld>
  <p:clrMapOvr>
    <a:masterClrMapping/>
  </p:clrMapOvr>
  <p:transition spd="med">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Otsikko 6"/>
          <p:cNvSpPr>
            <a:spLocks noGrp="1"/>
          </p:cNvSpPr>
          <p:nvPr>
            <p:ph type="title"/>
          </p:nvPr>
        </p:nvSpPr>
        <p:spPr>
          <a:xfrm>
            <a:off x="179388" y="260350"/>
            <a:ext cx="8856662" cy="865188"/>
          </a:xfrm>
        </p:spPr>
        <p:txBody>
          <a:bodyPr>
            <a:normAutofit fontScale="90000"/>
          </a:bodyPr>
          <a:lstStyle/>
          <a:p>
            <a:r>
              <a:rPr lang="fi-FI" altLang="fi-FI" smtClean="0">
                <a:cs typeface="Arial" panose="020B0604020202020204" pitchFamily="34" charset="0"/>
              </a:rPr>
              <a:t>Korkea toistettavuus rakennusmateriaalinäytteiden </a:t>
            </a:r>
            <a:r>
              <a:rPr lang="fi-FI" altLang="fi-FI" dirty="0" err="1" smtClean="0">
                <a:cs typeface="Arial" panose="020B0604020202020204" pitchFamily="34" charset="0"/>
              </a:rPr>
              <a:t>qPCR</a:t>
            </a:r>
            <a:r>
              <a:rPr lang="fi-FI" altLang="fi-FI" dirty="0" smtClean="0">
                <a:cs typeface="Arial" panose="020B0604020202020204" pitchFamily="34" charset="0"/>
              </a:rPr>
              <a:t> -analyysissä (ICC&gt;0.98)</a:t>
            </a:r>
          </a:p>
        </p:txBody>
      </p:sp>
      <p:sp>
        <p:nvSpPr>
          <p:cNvPr id="4" name="Päivämäärän paikkamerkki 3"/>
          <p:cNvSpPr>
            <a:spLocks noGrp="1"/>
          </p:cNvSpPr>
          <p:nvPr>
            <p:ph type="dt" sz="quarter" idx="10"/>
          </p:nvPr>
        </p:nvSpPr>
        <p:spPr/>
        <p:txBody>
          <a:bodyPr/>
          <a:lstStyle/>
          <a:p>
            <a:pPr>
              <a:defRPr/>
            </a:pPr>
            <a:fld id="{D850C8DB-78D2-4253-BFD4-9E198C8980BE}" type="datetime1">
              <a:rPr lang="fi-FI" smtClean="0"/>
              <a:pPr>
                <a:defRPr/>
              </a:pPr>
              <a:t>14.6.2016</a:t>
            </a:fld>
            <a:endParaRPr lang="fi-FI"/>
          </a:p>
        </p:txBody>
      </p:sp>
      <p:sp>
        <p:nvSpPr>
          <p:cNvPr id="6" name="Alatunnisteen paikkamerkki 5"/>
          <p:cNvSpPr>
            <a:spLocks noGrp="1"/>
          </p:cNvSpPr>
          <p:nvPr>
            <p:ph type="ftr" sz="quarter" idx="11"/>
          </p:nvPr>
        </p:nvSpPr>
        <p:spPr/>
        <p:txBody>
          <a:bodyPr/>
          <a:lstStyle/>
          <a:p>
            <a:pPr>
              <a:defRPr/>
            </a:pPr>
            <a:r>
              <a:rPr lang="fi-FI" smtClean="0"/>
              <a:t>RTA 2015</a:t>
            </a:r>
            <a:endParaRPr lang="fi-FI" dirty="0"/>
          </a:p>
        </p:txBody>
      </p:sp>
      <p:sp>
        <p:nvSpPr>
          <p:cNvPr id="5" name="Dian numeron paikkamerkki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3652FEC-38DE-4FFA-9F20-8192BDFF6E5C}" type="slidenum">
              <a:rPr lang="fi-FI" altLang="fi-FI">
                <a:solidFill>
                  <a:srgbClr val="FFFFFF"/>
                </a:solidFill>
              </a:rPr>
              <a:pPr eaLnBrk="1" hangingPunct="1"/>
              <a:t>48</a:t>
            </a:fld>
            <a:endParaRPr lang="fi-FI" altLang="fi-FI">
              <a:solidFill>
                <a:srgbClr val="FFFFFF"/>
              </a:solidFill>
            </a:endParaRPr>
          </a:p>
        </p:txBody>
      </p:sp>
      <p:pic>
        <p:nvPicPr>
          <p:cNvPr id="1013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949" r="5565" b="2089"/>
          <a:stretch>
            <a:fillRect/>
          </a:stretch>
        </p:blipFill>
        <p:spPr>
          <a:xfrm>
            <a:off x="138113" y="2060575"/>
            <a:ext cx="8866187" cy="44719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3" name="TextBox 1"/>
          <p:cNvSpPr txBox="1">
            <a:spLocks noChangeArrowheads="1"/>
          </p:cNvSpPr>
          <p:nvPr/>
        </p:nvSpPr>
        <p:spPr bwMode="auto">
          <a:xfrm>
            <a:off x="323850" y="1342727"/>
            <a:ext cx="7246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
                <a:schemeClr val="accent2"/>
              </a:buClr>
            </a:pPr>
            <a:r>
              <a:rPr lang="fi-FI" altLang="fi-FI" sz="1800">
                <a:latin typeface="Calibri" panose="020F0502020204030204" pitchFamily="34" charset="0"/>
              </a:rPr>
              <a:t>Samat RM-näytteet (n=21) eristetty 5 kertaa</a:t>
            </a:r>
          </a:p>
          <a:p>
            <a:pPr eaLnBrk="1" hangingPunct="1">
              <a:lnSpc>
                <a:spcPct val="100000"/>
              </a:lnSpc>
              <a:spcBef>
                <a:spcPct val="0"/>
              </a:spcBef>
              <a:buClr>
                <a:schemeClr val="accent2"/>
              </a:buClr>
            </a:pPr>
            <a:r>
              <a:rPr lang="fi-FI" altLang="fi-FI" sz="1800" dirty="0">
                <a:latin typeface="Calibri" panose="020F0502020204030204" pitchFamily="34" charset="0"/>
              </a:rPr>
              <a:t>Näistä (n=105) tehty 3 rinnakkaista </a:t>
            </a:r>
            <a:r>
              <a:rPr lang="fi-FI" altLang="fi-FI" sz="1800" dirty="0" err="1">
                <a:latin typeface="Calibri" panose="020F0502020204030204" pitchFamily="34" charset="0"/>
              </a:rPr>
              <a:t>qPCR-määristystä</a:t>
            </a:r>
            <a:r>
              <a:rPr lang="fi-FI" altLang="fi-FI" sz="1800" dirty="0">
                <a:latin typeface="Calibri" panose="020F0502020204030204" pitchFamily="34" charset="0"/>
              </a:rPr>
              <a:t> (yht. 315 reaktiota)</a:t>
            </a:r>
          </a:p>
        </p:txBody>
      </p:sp>
    </p:spTree>
    <p:extLst>
      <p:ext uri="{BB962C8B-B14F-4D97-AF65-F5344CB8AC3E}">
        <p14:creationId xmlns:p14="http://schemas.microsoft.com/office/powerpoint/2010/main" val="4045772824"/>
      </p:ext>
    </p:extLst>
  </p:cSld>
  <p:clrMapOvr>
    <a:masterClrMapping/>
  </p:clrMapOvr>
  <p:transition spd="med">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fi-FI" altLang="fi-FI" dirty="0" err="1" smtClean="0"/>
              <a:t>qPCR</a:t>
            </a:r>
            <a:r>
              <a:rPr lang="fi-FI" altLang="fi-FI" dirty="0" smtClean="0"/>
              <a:t> vs. viljely</a:t>
            </a:r>
            <a:br>
              <a:rPr lang="fi-FI" altLang="fi-FI" dirty="0" smtClean="0"/>
            </a:br>
            <a:r>
              <a:rPr lang="fi-FI" altLang="fi-FI" dirty="0" smtClean="0"/>
              <a:t>Rakennusmateriaalinäytteet</a:t>
            </a:r>
          </a:p>
        </p:txBody>
      </p:sp>
      <p:sp>
        <p:nvSpPr>
          <p:cNvPr id="3" name="Content Placeholder 2"/>
          <p:cNvSpPr>
            <a:spLocks noGrp="1"/>
          </p:cNvSpPr>
          <p:nvPr>
            <p:ph idx="1"/>
          </p:nvPr>
        </p:nvSpPr>
        <p:spPr/>
        <p:txBody>
          <a:bodyPr/>
          <a:lstStyle/>
          <a:p>
            <a:pPr marL="0" lvl="1" indent="0">
              <a:spcBef>
                <a:spcPts val="900"/>
              </a:spcBef>
              <a:buFontTx/>
              <a:buNone/>
              <a:defRPr/>
            </a:pPr>
            <a:endParaRPr lang="fi-FI" sz="2200" dirty="0" smtClean="0">
              <a:solidFill>
                <a:schemeClr val="accent1"/>
              </a:solidFill>
              <a:ea typeface="+mn-ea"/>
              <a:cs typeface="+mn-cs"/>
            </a:endParaRPr>
          </a:p>
          <a:p>
            <a:pPr marL="357188" lvl="1" indent="-357188">
              <a:spcBef>
                <a:spcPts val="900"/>
              </a:spcBef>
              <a:buFontTx/>
              <a:buChar char="•"/>
              <a:defRPr/>
            </a:pPr>
            <a:r>
              <a:rPr lang="fi-FI" sz="2200" dirty="0" smtClean="0">
                <a:ea typeface="+mn-ea"/>
                <a:cs typeface="+mn-cs"/>
              </a:rPr>
              <a:t>Yksittäisten </a:t>
            </a:r>
            <a:r>
              <a:rPr lang="fi-FI" sz="2200" dirty="0" err="1">
                <a:ea typeface="+mn-ea"/>
                <a:cs typeface="+mn-cs"/>
              </a:rPr>
              <a:t>qPCR-määritysten</a:t>
            </a:r>
            <a:r>
              <a:rPr lang="fi-FI" sz="2200" dirty="0">
                <a:ea typeface="+mn-ea"/>
                <a:cs typeface="+mn-cs"/>
              </a:rPr>
              <a:t> sensitiivisyys sai maksimissaan arvon 78 %, kun tarkastellaan 7 jatkotutkimuksiin valittua </a:t>
            </a:r>
            <a:r>
              <a:rPr lang="fi-FI" sz="2200" dirty="0" err="1" smtClean="0">
                <a:ea typeface="+mn-ea"/>
                <a:cs typeface="+mn-cs"/>
              </a:rPr>
              <a:t>qPCR-määritystä</a:t>
            </a:r>
            <a:endParaRPr lang="fi-FI" sz="2200" dirty="0">
              <a:ea typeface="+mn-ea"/>
              <a:cs typeface="+mn-cs"/>
            </a:endParaRPr>
          </a:p>
          <a:p>
            <a:pPr>
              <a:defRPr/>
            </a:pPr>
            <a:r>
              <a:rPr lang="fi-FI" dirty="0" smtClean="0"/>
              <a:t>Sensitiivisyyden tulee </a:t>
            </a:r>
            <a:r>
              <a:rPr lang="fi-FI" dirty="0"/>
              <a:t>olla vähintään n. 90 </a:t>
            </a:r>
            <a:r>
              <a:rPr lang="fi-FI" dirty="0" smtClean="0"/>
              <a:t>% </a:t>
            </a:r>
            <a:r>
              <a:rPr lang="fi-FI" dirty="0"/>
              <a:t>useamman määrityksen yhdistäminen </a:t>
            </a:r>
            <a:r>
              <a:rPr lang="fi-FI" dirty="0" smtClean="0"/>
              <a:t>välttämätöntä </a:t>
            </a:r>
            <a:r>
              <a:rPr lang="fi-FI" dirty="0" smtClean="0">
                <a:sym typeface="Wingdings"/>
              </a:rPr>
              <a:t></a:t>
            </a:r>
            <a:endParaRPr lang="fi-FI" dirty="0"/>
          </a:p>
          <a:p>
            <a:pPr lvl="1">
              <a:defRPr/>
            </a:pPr>
            <a:r>
              <a:rPr lang="fi-FI" dirty="0"/>
              <a:t>Yhdistämällä 2 tai 3 </a:t>
            </a:r>
            <a:r>
              <a:rPr lang="fi-FI" dirty="0" err="1"/>
              <a:t>qPCR-määritystä</a:t>
            </a:r>
            <a:r>
              <a:rPr lang="fi-FI" dirty="0"/>
              <a:t> </a:t>
            </a:r>
            <a:r>
              <a:rPr lang="fi-FI" dirty="0" smtClean="0"/>
              <a:t>sensitiivisyys- </a:t>
            </a:r>
            <a:r>
              <a:rPr lang="fi-FI" dirty="0"/>
              <a:t>ja </a:t>
            </a:r>
            <a:r>
              <a:rPr lang="fi-FI" dirty="0" smtClean="0"/>
              <a:t>spesifisyysarvot paranivat verrattuna </a:t>
            </a:r>
            <a:r>
              <a:rPr lang="fi-FI" dirty="0"/>
              <a:t>vain yhteen määritykseen</a:t>
            </a:r>
          </a:p>
          <a:p>
            <a:pPr lvl="1">
              <a:defRPr/>
            </a:pPr>
            <a:r>
              <a:rPr lang="fi-FI" dirty="0"/>
              <a:t>Neljän määrityksen kombinaatio muutti tulosta enää hyvin </a:t>
            </a:r>
            <a:r>
              <a:rPr lang="fi-FI" dirty="0" smtClean="0"/>
              <a:t>vähän</a:t>
            </a:r>
            <a:endParaRPr lang="fi-FI" dirty="0"/>
          </a:p>
        </p:txBody>
      </p:sp>
      <p:sp>
        <p:nvSpPr>
          <p:cNvPr id="4" name="Date Placeholder 3"/>
          <p:cNvSpPr>
            <a:spLocks noGrp="1"/>
          </p:cNvSpPr>
          <p:nvPr>
            <p:ph type="dt" sz="half" idx="10"/>
          </p:nvPr>
        </p:nvSpPr>
        <p:spPr/>
        <p:txBody>
          <a:bodyPr/>
          <a:lstStyle/>
          <a:p>
            <a:pPr>
              <a:defRPr/>
            </a:pPr>
            <a:fld id="{4FC7FE0E-FB3C-43FB-BB37-0AB1045710C3}"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RTA 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9C7D698-C0F4-479F-998D-037073949219}" type="slidenum">
              <a:rPr lang="fi-FI" altLang="fi-FI">
                <a:solidFill>
                  <a:srgbClr val="FFFFFF"/>
                </a:solidFill>
              </a:rPr>
              <a:pPr eaLnBrk="1" hangingPunct="1"/>
              <a:t>49</a:t>
            </a:fld>
            <a:endParaRPr lang="fi-FI" altLang="fi-FI">
              <a:solidFill>
                <a:srgbClr val="FFFFFF"/>
              </a:solidFill>
            </a:endParaRPr>
          </a:p>
        </p:txBody>
      </p:sp>
    </p:spTree>
    <p:extLst>
      <p:ext uri="{BB962C8B-B14F-4D97-AF65-F5344CB8AC3E}">
        <p14:creationId xmlns:p14="http://schemas.microsoft.com/office/powerpoint/2010/main" val="2419709942"/>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fi-FI" altLang="fi-FI" sz="2800" dirty="0" smtClean="0">
                <a:cs typeface="Arial" panose="020B0604020202020204" pitchFamily="34" charset="0"/>
              </a:rPr>
              <a:t>Mikrobinäytteet homevaurion tutkimisessa</a:t>
            </a:r>
            <a:endParaRPr lang="en-US" altLang="fi-FI" sz="2800" dirty="0" smtClean="0">
              <a:cs typeface="Arial" panose="020B0604020202020204" pitchFamily="34" charset="0"/>
            </a:endParaRPr>
          </a:p>
        </p:txBody>
      </p:sp>
      <p:sp>
        <p:nvSpPr>
          <p:cNvPr id="61443" name="Rectangle 3"/>
          <p:cNvSpPr>
            <a:spLocks noGrp="1" noChangeArrowheads="1"/>
          </p:cNvSpPr>
          <p:nvPr>
            <p:ph idx="1"/>
          </p:nvPr>
        </p:nvSpPr>
        <p:spPr/>
        <p:txBody>
          <a:bodyPr>
            <a:normAutofit/>
          </a:bodyPr>
          <a:lstStyle/>
          <a:p>
            <a:r>
              <a:rPr lang="fi-FI" altLang="fi-FI" dirty="0" smtClean="0">
                <a:cs typeface="Arial" panose="020B0604020202020204" pitchFamily="34" charset="0"/>
              </a:rPr>
              <a:t>Homevaurioiden tutkiminen perustuu ensisijaisesti rakennuksen tekniseen tutkimiseen</a:t>
            </a:r>
          </a:p>
          <a:p>
            <a:pPr eaLnBrk="1" hangingPunct="1">
              <a:lnSpc>
                <a:spcPct val="100000"/>
              </a:lnSpc>
            </a:pPr>
            <a:r>
              <a:rPr lang="fi-FI" altLang="fi-FI" dirty="0" smtClean="0">
                <a:cs typeface="Arial" panose="020B0604020202020204" pitchFamily="34" charset="0"/>
              </a:rPr>
              <a:t>Mikrobinäytteet voivat olla hyödyksi rakennuksen kunnon arvioinnissa ja homevaurion etsimisessä</a:t>
            </a:r>
          </a:p>
          <a:p>
            <a:r>
              <a:rPr lang="fi-FI" dirty="0" smtClean="0"/>
              <a:t>Näytteenoton tulee perustua </a:t>
            </a:r>
            <a:r>
              <a:rPr lang="fi-FI" dirty="0"/>
              <a:t>lähtötietojen ja katselmuksen perusteella </a:t>
            </a:r>
            <a:r>
              <a:rPr lang="fi-FI" dirty="0" smtClean="0"/>
              <a:t>tehtyyn suunnitelmaan</a:t>
            </a:r>
          </a:p>
          <a:p>
            <a:r>
              <a:rPr lang="fi-FI" altLang="fi-FI" dirty="0">
                <a:cs typeface="Arial" panose="020B0604020202020204" pitchFamily="34" charset="0"/>
              </a:rPr>
              <a:t>Käytetään epätavanomaisen olosuhteen </a:t>
            </a:r>
            <a:r>
              <a:rPr lang="fi-FI" altLang="fi-FI" dirty="0" smtClean="0">
                <a:cs typeface="Arial" panose="020B0604020202020204" pitchFamily="34" charset="0"/>
              </a:rPr>
              <a:t>osoittamiseen</a:t>
            </a:r>
            <a:r>
              <a:rPr lang="fi-FI" dirty="0" smtClean="0"/>
              <a:t> </a:t>
            </a:r>
            <a:endParaRPr lang="fi-FI" altLang="fi-FI" dirty="0" smtClean="0">
              <a:cs typeface="Arial" panose="020B0604020202020204" pitchFamily="34" charset="0"/>
            </a:endParaRPr>
          </a:p>
          <a:p>
            <a:r>
              <a:rPr lang="fi-FI" altLang="fi-FI" dirty="0" smtClean="0">
                <a:cs typeface="Arial" panose="020B0604020202020204" pitchFamily="34" charset="0"/>
              </a:rPr>
              <a:t>Voidaan käyttää myös</a:t>
            </a:r>
          </a:p>
          <a:p>
            <a:pPr lvl="1"/>
            <a:r>
              <a:rPr lang="fi-FI" altLang="fi-FI" dirty="0" err="1" smtClean="0">
                <a:cs typeface="Arial" panose="020B0604020202020204" pitchFamily="34" charset="0"/>
              </a:rPr>
              <a:t>ennen-jälkeen</a:t>
            </a:r>
            <a:r>
              <a:rPr lang="fi-FI" altLang="fi-FI" dirty="0" smtClean="0">
                <a:cs typeface="Arial" panose="020B0604020202020204" pitchFamily="34" charset="0"/>
              </a:rPr>
              <a:t> tilanteen arvioinnissa (esim. remontti)</a:t>
            </a:r>
          </a:p>
          <a:p>
            <a:pPr lvl="1"/>
            <a:r>
              <a:rPr lang="fi-FI" altLang="fi-FI" dirty="0" smtClean="0"/>
              <a:t>korjausalueen </a:t>
            </a:r>
            <a:r>
              <a:rPr lang="fi-FI" altLang="fi-FI" dirty="0"/>
              <a:t>laajuuden määrittelyssä</a:t>
            </a:r>
          </a:p>
          <a:p>
            <a:pPr lvl="1"/>
            <a:r>
              <a:rPr lang="fi-FI" altLang="fi-FI" dirty="0"/>
              <a:t>mahdollisesti rakenneosan kunnon </a:t>
            </a:r>
            <a:r>
              <a:rPr lang="fi-FI" altLang="fi-FI" dirty="0" smtClean="0"/>
              <a:t>määrittelyssä</a:t>
            </a:r>
            <a:endParaRPr lang="fi-FI" altLang="fi-FI" dirty="0" smtClean="0">
              <a:cs typeface="Arial" panose="020B0604020202020204" pitchFamily="34" charset="0"/>
            </a:endParaRPr>
          </a:p>
        </p:txBody>
      </p:sp>
      <p:sp>
        <p:nvSpPr>
          <p:cNvPr id="86022" name="Date Placeholder 4"/>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441E54E3-F877-497C-B1E2-1CD8230AE139}"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86020"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86021"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B51C5F78-7B7D-49CF-A13B-CB51B017301D}" type="slidenum">
              <a:rPr lang="fi-FI" altLang="fi-FI" sz="1000">
                <a:solidFill>
                  <a:schemeClr val="bg1"/>
                </a:solidFill>
              </a:rPr>
              <a:pPr eaLnBrk="1" hangingPunct="1">
                <a:lnSpc>
                  <a:spcPct val="100000"/>
                </a:lnSpc>
                <a:spcBef>
                  <a:spcPct val="0"/>
                </a:spcBef>
                <a:buClrTx/>
                <a:buFontTx/>
                <a:buNone/>
              </a:pPr>
              <a:t>5</a:t>
            </a:fld>
            <a:endParaRPr lang="fi-FI" altLang="fi-FI" sz="1000">
              <a:solidFill>
                <a:schemeClr val="bg1"/>
              </a:solidFill>
            </a:endParaRPr>
          </a:p>
        </p:txBody>
      </p:sp>
    </p:spTree>
    <p:extLst>
      <p:ext uri="{BB962C8B-B14F-4D97-AF65-F5344CB8AC3E}">
        <p14:creationId xmlns:p14="http://schemas.microsoft.com/office/powerpoint/2010/main" val="3292439136"/>
      </p:ext>
    </p:extLst>
  </p:cSld>
  <p:clrMapOvr>
    <a:masterClrMapping/>
  </p:clrMapOvr>
  <p:transition spd="med">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fi-FI" altLang="fi-FI" dirty="0" err="1" smtClean="0"/>
              <a:t>qPCR</a:t>
            </a:r>
            <a:r>
              <a:rPr lang="fi-FI" altLang="fi-FI" dirty="0" smtClean="0"/>
              <a:t> rakennusmateriaalit – yhteenveto tuloksista</a:t>
            </a:r>
          </a:p>
        </p:txBody>
      </p:sp>
      <p:sp>
        <p:nvSpPr>
          <p:cNvPr id="3" name="Content Placeholder 2"/>
          <p:cNvSpPr>
            <a:spLocks noGrp="1"/>
          </p:cNvSpPr>
          <p:nvPr>
            <p:ph idx="1"/>
          </p:nvPr>
        </p:nvSpPr>
        <p:spPr/>
        <p:txBody>
          <a:bodyPr/>
          <a:lstStyle/>
          <a:p>
            <a:pPr marL="434975" indent="-342900">
              <a:defRPr/>
            </a:pPr>
            <a:r>
              <a:rPr lang="fi-FI" dirty="0" smtClean="0"/>
              <a:t>Yhdistämällä </a:t>
            </a:r>
            <a:r>
              <a:rPr lang="fi-FI" dirty="0"/>
              <a:t>2 tai 3 </a:t>
            </a:r>
            <a:r>
              <a:rPr lang="fi-FI" dirty="0" err="1"/>
              <a:t>qPCR-määritystä</a:t>
            </a:r>
            <a:r>
              <a:rPr lang="fi-FI" dirty="0"/>
              <a:t> </a:t>
            </a:r>
            <a:r>
              <a:rPr lang="fi-FI" dirty="0" smtClean="0"/>
              <a:t>sensitiivisyys- </a:t>
            </a:r>
            <a:r>
              <a:rPr lang="fi-FI" dirty="0"/>
              <a:t>ja </a:t>
            </a:r>
            <a:r>
              <a:rPr lang="fi-FI" dirty="0" smtClean="0"/>
              <a:t>spesifisyysarvot paranivat</a:t>
            </a:r>
          </a:p>
          <a:p>
            <a:pPr marL="434975" indent="-342900">
              <a:defRPr/>
            </a:pPr>
            <a:r>
              <a:rPr lang="fi-FI" dirty="0" smtClean="0"/>
              <a:t>Parhaaksi </a:t>
            </a:r>
            <a:r>
              <a:rPr lang="fi-FI" dirty="0"/>
              <a:t>yhdistelmäksi havaittiin:</a:t>
            </a:r>
          </a:p>
          <a:p>
            <a:pPr marL="360362" lvl="1" indent="0">
              <a:buFontTx/>
              <a:buNone/>
              <a:defRPr/>
            </a:pPr>
            <a:r>
              <a:rPr lang="fi-FI" dirty="0"/>
              <a:t>Sienten yleisaluke (nk. ”</a:t>
            </a:r>
            <a:r>
              <a:rPr lang="fi-FI" dirty="0" err="1"/>
              <a:t>unifungi</a:t>
            </a:r>
            <a:r>
              <a:rPr lang="fi-FI" dirty="0"/>
              <a:t>”) +  </a:t>
            </a:r>
            <a:r>
              <a:rPr lang="fi-FI" i="1" dirty="0" err="1"/>
              <a:t>Penicillium/Aspergillus/Paecilomyces</a:t>
            </a:r>
            <a:r>
              <a:rPr lang="fi-FI" i="1" dirty="0"/>
              <a:t> </a:t>
            </a:r>
            <a:r>
              <a:rPr lang="fi-FI" i="1" dirty="0" err="1"/>
              <a:t>varioti-</a:t>
            </a:r>
            <a:r>
              <a:rPr lang="fi-FI" dirty="0" err="1"/>
              <a:t>ryhmän</a:t>
            </a:r>
            <a:r>
              <a:rPr lang="fi-FI" dirty="0"/>
              <a:t> aluke</a:t>
            </a:r>
          </a:p>
          <a:p>
            <a:pPr>
              <a:defRPr/>
            </a:pPr>
            <a:r>
              <a:rPr lang="fi-FI" dirty="0" err="1" smtClean="0"/>
              <a:t>Streptomyces</a:t>
            </a:r>
            <a:r>
              <a:rPr lang="fi-FI" dirty="0" smtClean="0"/>
              <a:t> </a:t>
            </a:r>
            <a:r>
              <a:rPr lang="fi-FI" dirty="0" err="1" smtClean="0"/>
              <a:t>spp</a:t>
            </a:r>
            <a:r>
              <a:rPr lang="fi-FI" dirty="0" smtClean="0"/>
              <a:t>. –määritys tarpeen myös</a:t>
            </a:r>
          </a:p>
          <a:p>
            <a:pPr lvl="1">
              <a:defRPr/>
            </a:pPr>
            <a:r>
              <a:rPr lang="fi-FI" dirty="0" smtClean="0"/>
              <a:t>Ei lisää spesifisyyttä/sensitiivisyyttä</a:t>
            </a:r>
          </a:p>
          <a:p>
            <a:pPr lvl="1">
              <a:defRPr/>
            </a:pPr>
            <a:r>
              <a:rPr lang="fi-FI" dirty="0"/>
              <a:t>J</a:t>
            </a:r>
            <a:r>
              <a:rPr lang="fi-FI" dirty="0" smtClean="0"/>
              <a:t>oskus tilanteita, joissa ei homekasvua mutta runsas sädesienipitoisuus</a:t>
            </a:r>
          </a:p>
          <a:p>
            <a:pPr marL="360362" lvl="1" indent="0">
              <a:buFontTx/>
              <a:buNone/>
              <a:defRPr/>
            </a:pPr>
            <a:endParaRPr lang="fi-FI" dirty="0"/>
          </a:p>
          <a:p>
            <a:pPr>
              <a:defRPr/>
            </a:pPr>
            <a:endParaRPr lang="fi-FI" dirty="0"/>
          </a:p>
        </p:txBody>
      </p:sp>
      <p:sp>
        <p:nvSpPr>
          <p:cNvPr id="4" name="Date Placeholder 3"/>
          <p:cNvSpPr>
            <a:spLocks noGrp="1"/>
          </p:cNvSpPr>
          <p:nvPr>
            <p:ph type="dt" sz="half" idx="10"/>
          </p:nvPr>
        </p:nvSpPr>
        <p:spPr/>
        <p:txBody>
          <a:bodyPr/>
          <a:lstStyle/>
          <a:p>
            <a:pPr>
              <a:defRPr/>
            </a:pPr>
            <a:fld id="{50D62FF2-2E35-469D-9117-E4DC5EFD4A9C}"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RTA 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95A95DD-DADD-4B3B-A810-77F6B624D427}" type="slidenum">
              <a:rPr lang="fi-FI" altLang="fi-FI">
                <a:solidFill>
                  <a:srgbClr val="FFFFFF"/>
                </a:solidFill>
              </a:rPr>
              <a:pPr eaLnBrk="1" hangingPunct="1"/>
              <a:t>50</a:t>
            </a:fld>
            <a:endParaRPr lang="fi-FI" altLang="fi-FI">
              <a:solidFill>
                <a:srgbClr val="FFFFFF"/>
              </a:solidFill>
            </a:endParaRPr>
          </a:p>
        </p:txBody>
      </p:sp>
    </p:spTree>
    <p:extLst>
      <p:ext uri="{BB962C8B-B14F-4D97-AF65-F5344CB8AC3E}">
        <p14:creationId xmlns:p14="http://schemas.microsoft.com/office/powerpoint/2010/main" val="3093908969"/>
      </p:ext>
    </p:extLst>
  </p:cSld>
  <p:clrMapOvr>
    <a:masterClrMapping/>
  </p:clrMapOvr>
  <p:transition spd="med">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tsikko 6"/>
          <p:cNvSpPr>
            <a:spLocks noGrp="1"/>
          </p:cNvSpPr>
          <p:nvPr>
            <p:ph type="title"/>
          </p:nvPr>
        </p:nvSpPr>
        <p:spPr>
          <a:xfrm>
            <a:off x="395288" y="259309"/>
            <a:ext cx="4896792" cy="1225551"/>
          </a:xfrm>
        </p:spPr>
        <p:txBody>
          <a:bodyPr>
            <a:noAutofit/>
          </a:bodyPr>
          <a:lstStyle/>
          <a:p>
            <a:r>
              <a:rPr lang="fi-FI" altLang="fi-FI" sz="2800" dirty="0" smtClean="0"/>
              <a:t>Tulokset: </a:t>
            </a:r>
            <a:r>
              <a:rPr lang="fi-FI" altLang="fi-FI" sz="2800" dirty="0" err="1" smtClean="0"/>
              <a:t>qPCR</a:t>
            </a:r>
            <a:r>
              <a:rPr lang="fi-FI" altLang="fi-FI" sz="2800" dirty="0" smtClean="0"/>
              <a:t> vs. </a:t>
            </a:r>
            <a:r>
              <a:rPr lang="fi-FI" altLang="fi-FI" sz="2800" dirty="0" smtClean="0"/>
              <a:t>viljely</a:t>
            </a:r>
            <a:r>
              <a:rPr lang="fi-FI" altLang="fi-FI" sz="2800" dirty="0" smtClean="0"/>
              <a:t/>
            </a:r>
            <a:br>
              <a:rPr lang="fi-FI" altLang="fi-FI" sz="2800" dirty="0" smtClean="0"/>
            </a:br>
            <a:r>
              <a:rPr lang="fi-FI" altLang="fi-FI" sz="2800" dirty="0" smtClean="0"/>
              <a:t>Ilmanäytteet</a:t>
            </a:r>
            <a:endParaRPr lang="fi-FI" altLang="fi-FI" sz="2800" dirty="0" smtClean="0">
              <a:latin typeface="Calibri" panose="020F0502020204030204" pitchFamily="34" charset="0"/>
              <a:ea typeface="Calibri" panose="020F0502020204030204" pitchFamily="34" charset="0"/>
              <a:cs typeface="Calibri" panose="020F0502020204030204" pitchFamily="34" charset="0"/>
            </a:endParaRPr>
          </a:p>
        </p:txBody>
      </p:sp>
      <p:sp>
        <p:nvSpPr>
          <p:cNvPr id="4" name="Päivämäärän paikkamerkki 3"/>
          <p:cNvSpPr>
            <a:spLocks noGrp="1"/>
          </p:cNvSpPr>
          <p:nvPr>
            <p:ph type="dt" sz="quarter" idx="10"/>
          </p:nvPr>
        </p:nvSpPr>
        <p:spPr/>
        <p:txBody>
          <a:bodyPr/>
          <a:lstStyle/>
          <a:p>
            <a:pPr>
              <a:defRPr/>
            </a:pPr>
            <a:fld id="{89D4E3AD-0B1A-4648-AEEE-71EAC2FCC332}" type="datetime1">
              <a:rPr lang="fi-FI" smtClean="0"/>
              <a:pPr>
                <a:defRPr/>
              </a:pPr>
              <a:t>14.6.2016</a:t>
            </a:fld>
            <a:endParaRPr lang="fi-FI"/>
          </a:p>
        </p:txBody>
      </p:sp>
      <p:sp>
        <p:nvSpPr>
          <p:cNvPr id="6" name="Alatunnisteen paikkamerkki 5"/>
          <p:cNvSpPr>
            <a:spLocks noGrp="1"/>
          </p:cNvSpPr>
          <p:nvPr>
            <p:ph type="ftr" sz="quarter" idx="11"/>
          </p:nvPr>
        </p:nvSpPr>
        <p:spPr/>
        <p:txBody>
          <a:bodyPr/>
          <a:lstStyle/>
          <a:p>
            <a:pPr>
              <a:defRPr/>
            </a:pPr>
            <a:r>
              <a:rPr lang="fi-FI" smtClean="0"/>
              <a:t>RTA 2015</a:t>
            </a:r>
            <a:endParaRPr lang="fi-FI" dirty="0"/>
          </a:p>
        </p:txBody>
      </p:sp>
      <p:sp>
        <p:nvSpPr>
          <p:cNvPr id="5" name="Dian numeron paikkamerkki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0023021-FA56-428D-97E6-2F8051EBDBC4}" type="slidenum">
              <a:rPr lang="fi-FI" altLang="fi-FI">
                <a:solidFill>
                  <a:srgbClr val="FFFFFF"/>
                </a:solidFill>
              </a:rPr>
              <a:pPr eaLnBrk="1" hangingPunct="1"/>
              <a:t>51</a:t>
            </a:fld>
            <a:endParaRPr lang="fi-FI" altLang="fi-FI">
              <a:solidFill>
                <a:srgbClr val="FFFFFF"/>
              </a:solidFill>
            </a:endParaRPr>
          </a:p>
        </p:txBody>
      </p:sp>
      <p:grpSp>
        <p:nvGrpSpPr>
          <p:cNvPr id="3" name="Ryhmitä 2"/>
          <p:cNvGrpSpPr/>
          <p:nvPr/>
        </p:nvGrpSpPr>
        <p:grpSpPr>
          <a:xfrm>
            <a:off x="1794941" y="1827210"/>
            <a:ext cx="3438525" cy="2970365"/>
            <a:chOff x="611187" y="3034350"/>
            <a:chExt cx="3438525" cy="2970365"/>
          </a:xfrm>
        </p:grpSpPr>
        <p:grpSp>
          <p:nvGrpSpPr>
            <p:cNvPr id="2" name="Ryhmitä 1"/>
            <p:cNvGrpSpPr/>
            <p:nvPr/>
          </p:nvGrpSpPr>
          <p:grpSpPr>
            <a:xfrm>
              <a:off x="611187" y="3034350"/>
              <a:ext cx="3438525" cy="2970365"/>
              <a:chOff x="464335" y="3410744"/>
              <a:chExt cx="3438525" cy="2970365"/>
            </a:xfrm>
          </p:grpSpPr>
          <p:pic>
            <p:nvPicPr>
              <p:cNvPr id="1054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35" y="3420422"/>
                <a:ext cx="3438525" cy="2960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9" name="TextBox 8"/>
              <p:cNvSpPr txBox="1">
                <a:spLocks noChangeArrowheads="1"/>
              </p:cNvSpPr>
              <p:nvPr/>
            </p:nvSpPr>
            <p:spPr bwMode="auto">
              <a:xfrm>
                <a:off x="998324" y="3410744"/>
                <a:ext cx="2449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b="1" dirty="0">
                    <a:solidFill>
                      <a:srgbClr val="303030"/>
                    </a:solidFill>
                  </a:rPr>
                  <a:t>Elinkykyiset sienet </a:t>
                </a:r>
                <a:r>
                  <a:rPr lang="fi-FI" altLang="fi-FI" sz="1400" b="1" dirty="0" smtClean="0">
                    <a:solidFill>
                      <a:srgbClr val="303030"/>
                    </a:solidFill>
                  </a:rPr>
                  <a:t>(viljely)</a:t>
                </a:r>
                <a:endParaRPr lang="fi-FI" altLang="fi-FI" sz="1400" b="1" dirty="0">
                  <a:solidFill>
                    <a:srgbClr val="303030"/>
                  </a:solidFill>
                </a:endParaRPr>
              </a:p>
            </p:txBody>
          </p:sp>
        </p:grpSp>
        <p:sp>
          <p:nvSpPr>
            <p:cNvPr id="105480" name="TextBox 9"/>
            <p:cNvSpPr txBox="1">
              <a:spLocks noChangeArrowheads="1"/>
            </p:cNvSpPr>
            <p:nvPr/>
          </p:nvSpPr>
          <p:spPr bwMode="auto">
            <a:xfrm>
              <a:off x="1397548" y="3706812"/>
              <a:ext cx="84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b="1" dirty="0">
                  <a:solidFill>
                    <a:srgbClr val="303030"/>
                  </a:solidFill>
                </a:rPr>
                <a:t>p=0.027</a:t>
              </a:r>
            </a:p>
          </p:txBody>
        </p:sp>
      </p:grpSp>
      <p:grpSp>
        <p:nvGrpSpPr>
          <p:cNvPr id="7" name="Ryhmitä 6"/>
          <p:cNvGrpSpPr/>
          <p:nvPr/>
        </p:nvGrpSpPr>
        <p:grpSpPr>
          <a:xfrm>
            <a:off x="5328443" y="3415011"/>
            <a:ext cx="3216275" cy="2984500"/>
            <a:chOff x="5076825" y="3551238"/>
            <a:chExt cx="3216275" cy="2984500"/>
          </a:xfrm>
        </p:grpSpPr>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573463"/>
              <a:ext cx="3216275" cy="2962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a:spLocks noChangeArrowheads="1"/>
            </p:cNvSpPr>
            <p:nvPr/>
          </p:nvSpPr>
          <p:spPr bwMode="auto">
            <a:xfrm>
              <a:off x="5795963" y="3551238"/>
              <a:ext cx="1169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b="1" dirty="0" err="1">
                  <a:solidFill>
                    <a:srgbClr val="303030"/>
                  </a:solidFill>
                  <a:latin typeface="Calibri" panose="020F0502020204030204" pitchFamily="34" charset="0"/>
                  <a:ea typeface="Calibri" panose="020F0502020204030204" pitchFamily="34" charset="0"/>
                  <a:cs typeface="Calibri" panose="020F0502020204030204" pitchFamily="34" charset="0"/>
                </a:rPr>
                <a:t>PenAsp</a:t>
              </a:r>
              <a:r>
                <a:rPr lang="fi-FI" altLang="fi-FI" sz="1400" b="1" dirty="0">
                  <a:solidFill>
                    <a:srgbClr val="303030"/>
                  </a:solidFill>
                  <a:latin typeface="Calibri" panose="020F0502020204030204" pitchFamily="34" charset="0"/>
                  <a:ea typeface="Calibri" panose="020F0502020204030204" pitchFamily="34" charset="0"/>
                  <a:cs typeface="Calibri" panose="020F0502020204030204" pitchFamily="34" charset="0"/>
                </a:rPr>
                <a:t> </a:t>
              </a:r>
              <a:r>
                <a:rPr lang="fi-FI" altLang="fi-FI" sz="1400" b="1" dirty="0" err="1">
                  <a:solidFill>
                    <a:srgbClr val="303030"/>
                  </a:solidFill>
                  <a:latin typeface="Calibri" panose="020F0502020204030204" pitchFamily="34" charset="0"/>
                  <a:ea typeface="Calibri" panose="020F0502020204030204" pitchFamily="34" charset="0"/>
                  <a:cs typeface="Calibri" panose="020F0502020204030204" pitchFamily="34" charset="0"/>
                </a:rPr>
                <a:t>qPCR</a:t>
              </a:r>
              <a:endParaRPr lang="fi-FI" altLang="fi-FI" sz="1400" b="1" dirty="0">
                <a:solidFill>
                  <a:srgbClr val="303030"/>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p:cNvSpPr txBox="1">
              <a:spLocks noChangeArrowheads="1"/>
            </p:cNvSpPr>
            <p:nvPr/>
          </p:nvSpPr>
          <p:spPr bwMode="auto">
            <a:xfrm>
              <a:off x="6084888" y="4149725"/>
              <a:ext cx="8747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b="1" dirty="0">
                  <a:solidFill>
                    <a:srgbClr val="303030"/>
                  </a:solidFill>
                  <a:latin typeface="Calibri" panose="020F0502020204030204" pitchFamily="34" charset="0"/>
                  <a:ea typeface="Calibri" panose="020F0502020204030204" pitchFamily="34" charset="0"/>
                  <a:cs typeface="Calibri" panose="020F0502020204030204" pitchFamily="34" charset="0"/>
                </a:rPr>
                <a:t>p&lt;0.0001</a:t>
              </a:r>
            </a:p>
          </p:txBody>
        </p:sp>
      </p:grpSp>
      <p:grpSp>
        <p:nvGrpSpPr>
          <p:cNvPr id="8" name="Ryhmitä 7"/>
          <p:cNvGrpSpPr/>
          <p:nvPr/>
        </p:nvGrpSpPr>
        <p:grpSpPr>
          <a:xfrm>
            <a:off x="5328443" y="423030"/>
            <a:ext cx="3240088" cy="2972271"/>
            <a:chOff x="5003800" y="456729"/>
            <a:chExt cx="3240088" cy="2972271"/>
          </a:xfrm>
        </p:grpSpPr>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68312"/>
              <a:ext cx="3240088" cy="2960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a:spLocks noChangeArrowheads="1"/>
            </p:cNvSpPr>
            <p:nvPr/>
          </p:nvSpPr>
          <p:spPr bwMode="auto">
            <a:xfrm>
              <a:off x="5743352" y="456729"/>
              <a:ext cx="1204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b="1" dirty="0" err="1">
                  <a:solidFill>
                    <a:srgbClr val="303030"/>
                  </a:solidFill>
                  <a:latin typeface="Calibri" panose="020F0502020204030204" pitchFamily="34" charset="0"/>
                  <a:ea typeface="Calibri" panose="020F0502020204030204" pitchFamily="34" charset="0"/>
                  <a:cs typeface="Calibri" panose="020F0502020204030204" pitchFamily="34" charset="0"/>
                </a:rPr>
                <a:t>Unifung</a:t>
              </a:r>
              <a:r>
                <a:rPr lang="fi-FI" altLang="fi-FI" sz="1400" b="1" dirty="0">
                  <a:solidFill>
                    <a:srgbClr val="303030"/>
                  </a:solidFill>
                  <a:latin typeface="Calibri" panose="020F0502020204030204" pitchFamily="34" charset="0"/>
                  <a:ea typeface="Calibri" panose="020F0502020204030204" pitchFamily="34" charset="0"/>
                  <a:cs typeface="Calibri" panose="020F0502020204030204" pitchFamily="34" charset="0"/>
                </a:rPr>
                <a:t> </a:t>
              </a:r>
              <a:r>
                <a:rPr lang="fi-FI" altLang="fi-FI" sz="1400" b="1" dirty="0" err="1">
                  <a:solidFill>
                    <a:srgbClr val="303030"/>
                  </a:solidFill>
                  <a:latin typeface="Calibri" panose="020F0502020204030204" pitchFamily="34" charset="0"/>
                  <a:ea typeface="Calibri" panose="020F0502020204030204" pitchFamily="34" charset="0"/>
                  <a:cs typeface="Calibri" panose="020F0502020204030204" pitchFamily="34" charset="0"/>
                </a:rPr>
                <a:t>qPCR</a:t>
              </a:r>
              <a:endParaRPr lang="fi-FI" altLang="fi-FI" sz="1400" b="1" dirty="0">
                <a:solidFill>
                  <a:srgbClr val="30303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p:cNvSpPr txBox="1">
              <a:spLocks noChangeArrowheads="1"/>
            </p:cNvSpPr>
            <p:nvPr/>
          </p:nvSpPr>
          <p:spPr bwMode="auto">
            <a:xfrm>
              <a:off x="6083300" y="765175"/>
              <a:ext cx="784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b="1">
                  <a:solidFill>
                    <a:srgbClr val="303030"/>
                  </a:solidFill>
                  <a:latin typeface="Calibri" panose="020F0502020204030204" pitchFamily="34" charset="0"/>
                  <a:ea typeface="Calibri" panose="020F0502020204030204" pitchFamily="34" charset="0"/>
                  <a:cs typeface="Calibri" panose="020F0502020204030204" pitchFamily="34" charset="0"/>
                </a:rPr>
                <a:t>p=0.010</a:t>
              </a:r>
            </a:p>
          </p:txBody>
        </p:sp>
      </p:grpSp>
      <p:grpSp>
        <p:nvGrpSpPr>
          <p:cNvPr id="9" name="Ryhmitä 8"/>
          <p:cNvGrpSpPr/>
          <p:nvPr/>
        </p:nvGrpSpPr>
        <p:grpSpPr>
          <a:xfrm>
            <a:off x="353409" y="2801595"/>
            <a:ext cx="935671" cy="923330"/>
            <a:chOff x="638721" y="1557338"/>
            <a:chExt cx="935671" cy="923330"/>
          </a:xfrm>
        </p:grpSpPr>
        <p:sp>
          <p:nvSpPr>
            <p:cNvPr id="17" name="Rectangle 16"/>
            <p:cNvSpPr/>
            <p:nvPr/>
          </p:nvSpPr>
          <p:spPr>
            <a:xfrm>
              <a:off x="641102" y="1619017"/>
              <a:ext cx="217488" cy="246063"/>
            </a:xfrm>
            <a:prstGeom prst="rect">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1400"/>
            </a:p>
          </p:txBody>
        </p:sp>
        <p:sp>
          <p:nvSpPr>
            <p:cNvPr id="18" name="Rectangle 17"/>
            <p:cNvSpPr/>
            <p:nvPr/>
          </p:nvSpPr>
          <p:spPr>
            <a:xfrm>
              <a:off x="638721" y="1931023"/>
              <a:ext cx="217488" cy="24606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1400"/>
            </a:p>
          </p:txBody>
        </p:sp>
        <p:sp>
          <p:nvSpPr>
            <p:cNvPr id="19" name="Rectangle 18"/>
            <p:cNvSpPr/>
            <p:nvPr/>
          </p:nvSpPr>
          <p:spPr>
            <a:xfrm>
              <a:off x="646163" y="2234605"/>
              <a:ext cx="217488" cy="246063"/>
            </a:xfrm>
            <a:prstGeom prst="rect">
              <a:avLst/>
            </a:prstGeom>
            <a:solidFill>
              <a:srgbClr val="C0E8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1400"/>
            </a:p>
          </p:txBody>
        </p:sp>
        <p:sp>
          <p:nvSpPr>
            <p:cNvPr id="105491" name="TextBox 19"/>
            <p:cNvSpPr txBox="1">
              <a:spLocks noChangeArrowheads="1"/>
            </p:cNvSpPr>
            <p:nvPr/>
          </p:nvSpPr>
          <p:spPr bwMode="auto">
            <a:xfrm>
              <a:off x="828675" y="1557338"/>
              <a:ext cx="7457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fi-FI" altLang="fi-FI" sz="1200" dirty="0">
                  <a:latin typeface="Arial" panose="020B0604020202020204" pitchFamily="34" charset="0"/>
                </a:rPr>
                <a:t>vaurio</a:t>
              </a:r>
            </a:p>
            <a:p>
              <a:pPr eaLnBrk="1" hangingPunct="1">
                <a:lnSpc>
                  <a:spcPct val="150000"/>
                </a:lnSpc>
              </a:pPr>
              <a:r>
                <a:rPr lang="fi-FI" altLang="fi-FI" sz="1200" dirty="0">
                  <a:latin typeface="Arial" panose="020B0604020202020204" pitchFamily="34" charset="0"/>
                </a:rPr>
                <a:t>vertailu</a:t>
              </a:r>
            </a:p>
            <a:p>
              <a:pPr eaLnBrk="1" hangingPunct="1">
                <a:lnSpc>
                  <a:spcPct val="150000"/>
                </a:lnSpc>
              </a:pPr>
              <a:r>
                <a:rPr lang="fi-FI" altLang="fi-FI" sz="1200" dirty="0">
                  <a:latin typeface="Arial" panose="020B0604020202020204" pitchFamily="34" charset="0"/>
                </a:rPr>
                <a:t>ulkoilma</a:t>
              </a:r>
            </a:p>
          </p:txBody>
        </p:sp>
      </p:grpSp>
    </p:spTree>
    <p:extLst>
      <p:ext uri="{BB962C8B-B14F-4D97-AF65-F5344CB8AC3E}">
        <p14:creationId xmlns:p14="http://schemas.microsoft.com/office/powerpoint/2010/main" val="1594446443"/>
      </p:ext>
    </p:extLst>
  </p:cSld>
  <p:clrMapOvr>
    <a:masterClrMapping/>
  </p:clrMapOvr>
  <p:transition spd="med">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tsikko 6"/>
          <p:cNvSpPr>
            <a:spLocks noGrp="1"/>
          </p:cNvSpPr>
          <p:nvPr>
            <p:ph type="title"/>
          </p:nvPr>
        </p:nvSpPr>
        <p:spPr>
          <a:xfrm>
            <a:off x="102804" y="431923"/>
            <a:ext cx="2456309" cy="1626617"/>
          </a:xfrm>
        </p:spPr>
        <p:txBody>
          <a:bodyPr>
            <a:normAutofit/>
          </a:bodyPr>
          <a:lstStyle/>
          <a:p>
            <a:r>
              <a:rPr lang="fi-FI" altLang="fi-FI" sz="2400" dirty="0" smtClean="0">
                <a:cs typeface="Arial" panose="020B0604020202020204" pitchFamily="34" charset="0"/>
              </a:rPr>
              <a:t>Vuodenaikojen vaikutus: </a:t>
            </a:r>
            <a:r>
              <a:rPr lang="fi-FI" altLang="fi-FI" sz="2400" dirty="0" err="1" smtClean="0">
                <a:cs typeface="Arial" panose="020B0604020202020204" pitchFamily="34" charset="0"/>
              </a:rPr>
              <a:t>qPCR</a:t>
            </a:r>
            <a:r>
              <a:rPr lang="fi-FI" altLang="fi-FI" sz="2400" dirty="0" smtClean="0">
                <a:cs typeface="Arial" panose="020B0604020202020204" pitchFamily="34" charset="0"/>
              </a:rPr>
              <a:t> </a:t>
            </a:r>
            <a:r>
              <a:rPr lang="fi-FI" altLang="fi-FI" sz="2400" dirty="0" smtClean="0">
                <a:cs typeface="Arial" panose="020B0604020202020204" pitchFamily="34" charset="0"/>
              </a:rPr>
              <a:t>vs</a:t>
            </a:r>
            <a:r>
              <a:rPr lang="fi-FI" altLang="fi-FI" sz="2400" dirty="0" smtClean="0">
                <a:cs typeface="Arial" panose="020B0604020202020204" pitchFamily="34" charset="0"/>
              </a:rPr>
              <a:t>. v</a:t>
            </a:r>
            <a:r>
              <a:rPr lang="fi-FI" altLang="fi-FI" sz="2400" dirty="0" smtClean="0">
                <a:cs typeface="Arial" panose="020B0604020202020204" pitchFamily="34" charset="0"/>
              </a:rPr>
              <a:t>iljely </a:t>
            </a:r>
            <a:r>
              <a:rPr lang="fi-FI" altLang="fi-FI" sz="2400" dirty="0" smtClean="0">
                <a:cs typeface="Arial" panose="020B0604020202020204" pitchFamily="34" charset="0"/>
              </a:rPr>
              <a:t>ilmanäytteet</a:t>
            </a:r>
          </a:p>
        </p:txBody>
      </p:sp>
      <p:sp>
        <p:nvSpPr>
          <p:cNvPr id="4" name="Päivämäärän paikkamerkki 3"/>
          <p:cNvSpPr>
            <a:spLocks noGrp="1"/>
          </p:cNvSpPr>
          <p:nvPr>
            <p:ph type="dt" sz="quarter" idx="10"/>
          </p:nvPr>
        </p:nvSpPr>
        <p:spPr/>
        <p:txBody>
          <a:bodyPr/>
          <a:lstStyle/>
          <a:p>
            <a:pPr>
              <a:defRPr/>
            </a:pPr>
            <a:fld id="{C3142DD1-7ABA-4EC5-A5E8-F9CDC0260AE4}" type="datetime1">
              <a:rPr lang="fi-FI" smtClean="0"/>
              <a:pPr>
                <a:defRPr/>
              </a:pPr>
              <a:t>14.6.2016</a:t>
            </a:fld>
            <a:endParaRPr lang="fi-FI"/>
          </a:p>
        </p:txBody>
      </p:sp>
      <p:sp>
        <p:nvSpPr>
          <p:cNvPr id="6" name="Alatunnisteen paikkamerkki 5"/>
          <p:cNvSpPr>
            <a:spLocks noGrp="1"/>
          </p:cNvSpPr>
          <p:nvPr>
            <p:ph type="ftr" sz="quarter" idx="11"/>
          </p:nvPr>
        </p:nvSpPr>
        <p:spPr/>
        <p:txBody>
          <a:bodyPr/>
          <a:lstStyle/>
          <a:p>
            <a:pPr>
              <a:defRPr/>
            </a:pPr>
            <a:r>
              <a:rPr lang="fi-FI" smtClean="0"/>
              <a:t>RTA 2015</a:t>
            </a:r>
            <a:endParaRPr lang="fi-FI" dirty="0"/>
          </a:p>
        </p:txBody>
      </p:sp>
      <p:sp>
        <p:nvSpPr>
          <p:cNvPr id="5" name="Dian numeron paikkamerkki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C7D3519-2745-450D-8475-3DA159E190F3}" type="slidenum">
              <a:rPr lang="fi-FI" altLang="fi-FI">
                <a:solidFill>
                  <a:srgbClr val="FFFFFF"/>
                </a:solidFill>
              </a:rPr>
              <a:pPr eaLnBrk="1" hangingPunct="1"/>
              <a:t>52</a:t>
            </a:fld>
            <a:endParaRPr lang="fi-FI" altLang="fi-FI">
              <a:solidFill>
                <a:srgbClr val="FFFFFF"/>
              </a:solidFill>
            </a:endParaRPr>
          </a:p>
        </p:txBody>
      </p:sp>
      <p:sp>
        <p:nvSpPr>
          <p:cNvPr id="106502" name="TextBox 8"/>
          <p:cNvSpPr txBox="1">
            <a:spLocks noChangeArrowheads="1"/>
          </p:cNvSpPr>
          <p:nvPr/>
        </p:nvSpPr>
        <p:spPr bwMode="auto">
          <a:xfrm>
            <a:off x="3059113" y="1649413"/>
            <a:ext cx="2662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a:solidFill>
                  <a:srgbClr val="303030"/>
                </a:solidFill>
              </a:rPr>
              <a:t>Total cultivable fungi by season</a:t>
            </a:r>
          </a:p>
        </p:txBody>
      </p:sp>
      <p:grpSp>
        <p:nvGrpSpPr>
          <p:cNvPr id="8" name="Ryhmitä 7"/>
          <p:cNvGrpSpPr/>
          <p:nvPr/>
        </p:nvGrpSpPr>
        <p:grpSpPr>
          <a:xfrm>
            <a:off x="2708501" y="437338"/>
            <a:ext cx="6328367" cy="3063670"/>
            <a:chOff x="2708501" y="725841"/>
            <a:chExt cx="6328367" cy="3063670"/>
          </a:xfrm>
        </p:grpSpPr>
        <p:grpSp>
          <p:nvGrpSpPr>
            <p:cNvPr id="3" name="Ryhmitä 2"/>
            <p:cNvGrpSpPr/>
            <p:nvPr/>
          </p:nvGrpSpPr>
          <p:grpSpPr>
            <a:xfrm>
              <a:off x="2708501" y="827236"/>
              <a:ext cx="6328367" cy="2962275"/>
              <a:chOff x="2059983" y="899244"/>
              <a:chExt cx="6328367" cy="2962275"/>
            </a:xfrm>
          </p:grpSpPr>
          <p:pic>
            <p:nvPicPr>
              <p:cNvPr id="1065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983" y="899244"/>
                <a:ext cx="6173788" cy="2962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4" name="TextBox 10"/>
              <p:cNvSpPr txBox="1">
                <a:spLocks noChangeArrowheads="1"/>
              </p:cNvSpPr>
              <p:nvPr/>
            </p:nvSpPr>
            <p:spPr bwMode="auto">
              <a:xfrm>
                <a:off x="2725738" y="3409528"/>
                <a:ext cx="566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a:solidFill>
                      <a:srgbClr val="303030"/>
                    </a:solidFill>
                    <a:latin typeface="Calibri" panose="020F0502020204030204" pitchFamily="34" charset="0"/>
                    <a:ea typeface="Calibri" panose="020F0502020204030204" pitchFamily="34" charset="0"/>
                    <a:cs typeface="Calibri" panose="020F0502020204030204" pitchFamily="34" charset="0"/>
                  </a:rPr>
                  <a:t>  kevät                              kesä                             syksy                              talvi</a:t>
                </a:r>
              </a:p>
            </p:txBody>
          </p:sp>
        </p:grpSp>
        <p:sp>
          <p:nvSpPr>
            <p:cNvPr id="106505" name="TextBox 11"/>
            <p:cNvSpPr txBox="1">
              <a:spLocks noChangeArrowheads="1"/>
            </p:cNvSpPr>
            <p:nvPr/>
          </p:nvSpPr>
          <p:spPr bwMode="auto">
            <a:xfrm>
              <a:off x="3348038" y="725841"/>
              <a:ext cx="218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b="1">
                  <a:solidFill>
                    <a:srgbClr val="303030"/>
                  </a:solidFill>
                  <a:latin typeface="Calibri" panose="020F0502020204030204" pitchFamily="34" charset="0"/>
                  <a:ea typeface="Calibri" panose="020F0502020204030204" pitchFamily="34" charset="0"/>
                  <a:cs typeface="Calibri" panose="020F0502020204030204" pitchFamily="34" charset="0"/>
                </a:rPr>
                <a:t>Elinkykyiset sienet (</a:t>
              </a:r>
              <a:r>
                <a:rPr lang="fi-FI" altLang="fi-FI" sz="1400" b="1" dirty="0" err="1">
                  <a:solidFill>
                    <a:srgbClr val="303030"/>
                  </a:solidFill>
                  <a:latin typeface="Calibri" panose="020F0502020204030204" pitchFamily="34" charset="0"/>
                  <a:ea typeface="Calibri" panose="020F0502020204030204" pitchFamily="34" charset="0"/>
                  <a:cs typeface="Calibri" panose="020F0502020204030204" pitchFamily="34" charset="0"/>
                </a:rPr>
                <a:t>kokpit</a:t>
              </a:r>
              <a:r>
                <a:rPr lang="fi-FI" altLang="fi-FI" sz="1400" b="1" dirty="0">
                  <a:solidFill>
                    <a:srgbClr val="303030"/>
                  </a:solidFill>
                  <a:latin typeface="Calibri" panose="020F0502020204030204" pitchFamily="34" charset="0"/>
                  <a:ea typeface="Calibri" panose="020F0502020204030204" pitchFamily="34" charset="0"/>
                  <a:cs typeface="Calibri" panose="020F0502020204030204" pitchFamily="34" charset="0"/>
                </a:rPr>
                <a:t>)</a:t>
              </a:r>
            </a:p>
          </p:txBody>
        </p:sp>
      </p:grpSp>
      <p:sp>
        <p:nvSpPr>
          <p:cNvPr id="15" name="TextBox 14"/>
          <p:cNvSpPr txBox="1">
            <a:spLocks noChangeArrowheads="1"/>
          </p:cNvSpPr>
          <p:nvPr/>
        </p:nvSpPr>
        <p:spPr bwMode="auto">
          <a:xfrm>
            <a:off x="3348038" y="3716338"/>
            <a:ext cx="1209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b="1">
                <a:solidFill>
                  <a:srgbClr val="303030"/>
                </a:solidFill>
                <a:latin typeface="Calibri" panose="020F0502020204030204" pitchFamily="34" charset="0"/>
                <a:ea typeface="Calibri" panose="020F0502020204030204" pitchFamily="34" charset="0"/>
                <a:cs typeface="Calibri" panose="020F0502020204030204" pitchFamily="34" charset="0"/>
              </a:rPr>
              <a:t>PenAsp qPCR </a:t>
            </a:r>
          </a:p>
        </p:txBody>
      </p:sp>
      <p:grpSp>
        <p:nvGrpSpPr>
          <p:cNvPr id="7" name="Ryhmitä 6"/>
          <p:cNvGrpSpPr/>
          <p:nvPr/>
        </p:nvGrpSpPr>
        <p:grpSpPr>
          <a:xfrm>
            <a:off x="2700238" y="3702769"/>
            <a:ext cx="6984330" cy="2822575"/>
            <a:chOff x="2051720" y="3774777"/>
            <a:chExt cx="6984330" cy="2822575"/>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774777"/>
              <a:ext cx="6173788" cy="2822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8" name="TextBox 15"/>
            <p:cNvSpPr txBox="1">
              <a:spLocks noChangeArrowheads="1"/>
            </p:cNvSpPr>
            <p:nvPr/>
          </p:nvSpPr>
          <p:spPr bwMode="auto">
            <a:xfrm>
              <a:off x="2484438" y="6218238"/>
              <a:ext cx="6551612" cy="3063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1400">
                  <a:solidFill>
                    <a:srgbClr val="303030"/>
                  </a:solidFill>
                  <a:latin typeface="Calibri" panose="020F0502020204030204" pitchFamily="34" charset="0"/>
                  <a:ea typeface="Calibri" panose="020F0502020204030204" pitchFamily="34" charset="0"/>
                  <a:cs typeface="Calibri" panose="020F0502020204030204" pitchFamily="34" charset="0"/>
                </a:rPr>
                <a:t>        kevät                              kesä                             syksy                              talvi</a:t>
              </a:r>
            </a:p>
          </p:txBody>
        </p:sp>
      </p:grpSp>
      <p:grpSp>
        <p:nvGrpSpPr>
          <p:cNvPr id="17" name="Ryhmitä 16"/>
          <p:cNvGrpSpPr/>
          <p:nvPr/>
        </p:nvGrpSpPr>
        <p:grpSpPr>
          <a:xfrm>
            <a:off x="395288" y="5023082"/>
            <a:ext cx="935671" cy="923330"/>
            <a:chOff x="638721" y="1557338"/>
            <a:chExt cx="935671" cy="923330"/>
          </a:xfrm>
        </p:grpSpPr>
        <p:sp>
          <p:nvSpPr>
            <p:cNvPr id="18" name="Rectangle 16"/>
            <p:cNvSpPr/>
            <p:nvPr/>
          </p:nvSpPr>
          <p:spPr>
            <a:xfrm>
              <a:off x="641102" y="1619017"/>
              <a:ext cx="217488" cy="246063"/>
            </a:xfrm>
            <a:prstGeom prst="rect">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1400"/>
            </a:p>
          </p:txBody>
        </p:sp>
        <p:sp>
          <p:nvSpPr>
            <p:cNvPr id="19" name="Rectangle 17"/>
            <p:cNvSpPr/>
            <p:nvPr/>
          </p:nvSpPr>
          <p:spPr>
            <a:xfrm>
              <a:off x="638721" y="1931023"/>
              <a:ext cx="217488" cy="246062"/>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1400"/>
            </a:p>
          </p:txBody>
        </p:sp>
        <p:sp>
          <p:nvSpPr>
            <p:cNvPr id="20" name="Rectangle 18"/>
            <p:cNvSpPr/>
            <p:nvPr/>
          </p:nvSpPr>
          <p:spPr>
            <a:xfrm>
              <a:off x="646163" y="2234605"/>
              <a:ext cx="217488" cy="246063"/>
            </a:xfrm>
            <a:prstGeom prst="rect">
              <a:avLst/>
            </a:prstGeom>
            <a:solidFill>
              <a:srgbClr val="C0E89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1400"/>
            </a:p>
          </p:txBody>
        </p:sp>
        <p:sp>
          <p:nvSpPr>
            <p:cNvPr id="21" name="TextBox 19"/>
            <p:cNvSpPr txBox="1">
              <a:spLocks noChangeArrowheads="1"/>
            </p:cNvSpPr>
            <p:nvPr/>
          </p:nvSpPr>
          <p:spPr bwMode="auto">
            <a:xfrm>
              <a:off x="828675" y="1557338"/>
              <a:ext cx="7457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fi-FI" altLang="fi-FI" sz="1200" dirty="0">
                  <a:latin typeface="Arial" panose="020B0604020202020204" pitchFamily="34" charset="0"/>
                </a:rPr>
                <a:t>vaurio</a:t>
              </a:r>
            </a:p>
            <a:p>
              <a:pPr eaLnBrk="1" hangingPunct="1">
                <a:lnSpc>
                  <a:spcPct val="150000"/>
                </a:lnSpc>
              </a:pPr>
              <a:r>
                <a:rPr lang="fi-FI" altLang="fi-FI" sz="1200" dirty="0">
                  <a:latin typeface="Arial" panose="020B0604020202020204" pitchFamily="34" charset="0"/>
                </a:rPr>
                <a:t>vertailu</a:t>
              </a:r>
            </a:p>
            <a:p>
              <a:pPr eaLnBrk="1" hangingPunct="1">
                <a:lnSpc>
                  <a:spcPct val="150000"/>
                </a:lnSpc>
              </a:pPr>
              <a:r>
                <a:rPr lang="fi-FI" altLang="fi-FI" sz="1200" dirty="0">
                  <a:latin typeface="Arial" panose="020B0604020202020204" pitchFamily="34" charset="0"/>
                </a:rPr>
                <a:t>ulkoilma</a:t>
              </a:r>
            </a:p>
          </p:txBody>
        </p:sp>
      </p:grpSp>
    </p:spTree>
    <p:extLst>
      <p:ext uri="{BB962C8B-B14F-4D97-AF65-F5344CB8AC3E}">
        <p14:creationId xmlns:p14="http://schemas.microsoft.com/office/powerpoint/2010/main" val="120554516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fi-FI" altLang="fi-FI" smtClean="0"/>
              <a:t>qPCR ilmanäytteet – yhteenveto tuloksista</a:t>
            </a:r>
          </a:p>
        </p:txBody>
      </p:sp>
      <p:sp>
        <p:nvSpPr>
          <p:cNvPr id="109571" name="Content Placeholder 2"/>
          <p:cNvSpPr>
            <a:spLocks noGrp="1"/>
          </p:cNvSpPr>
          <p:nvPr>
            <p:ph idx="1"/>
          </p:nvPr>
        </p:nvSpPr>
        <p:spPr/>
        <p:txBody>
          <a:bodyPr/>
          <a:lstStyle/>
          <a:p>
            <a:r>
              <a:rPr lang="fi-FI" sz="2400" dirty="0"/>
              <a:t>Verrattiin vaurioituneista ja ei-vaurioituneista kohteista otettuja näytteitä (+ulkonäytteitä)</a:t>
            </a:r>
          </a:p>
          <a:p>
            <a:pPr lvl="1"/>
            <a:r>
              <a:rPr lang="fi-FI" sz="2000" dirty="0"/>
              <a:t>Vaurio- ja ei-vauriokohteiden sienipitoisuudet eroavat selkeämmin </a:t>
            </a:r>
            <a:r>
              <a:rPr lang="fi-FI" sz="2000" dirty="0" err="1"/>
              <a:t>qPCR:n</a:t>
            </a:r>
            <a:r>
              <a:rPr lang="fi-FI" sz="2000" dirty="0"/>
              <a:t> avulla mitattuna kuin viljelyllä</a:t>
            </a:r>
          </a:p>
          <a:p>
            <a:pPr lvl="1"/>
            <a:r>
              <a:rPr lang="fi-FI" sz="2000" dirty="0"/>
              <a:t>Vuodenaikaisvaihtelut voimakkaita viljelytuloksissa, vähemmän vaihtelua </a:t>
            </a:r>
            <a:r>
              <a:rPr lang="fi-FI" sz="2000" dirty="0" err="1"/>
              <a:t>PenAsp</a:t>
            </a:r>
            <a:r>
              <a:rPr lang="fi-FI" sz="2000" dirty="0"/>
              <a:t> </a:t>
            </a:r>
            <a:r>
              <a:rPr lang="fi-FI" sz="2000" dirty="0" err="1"/>
              <a:t>qPCR</a:t>
            </a:r>
            <a:endParaRPr lang="fi-FI" sz="2000" dirty="0"/>
          </a:p>
          <a:p>
            <a:pPr marL="0" indent="0" eaLnBrk="1" hangingPunct="1">
              <a:lnSpc>
                <a:spcPct val="100000"/>
              </a:lnSpc>
              <a:buFontTx/>
              <a:buNone/>
              <a:defRPr/>
            </a:pPr>
            <a:endParaRPr lang="fi-FI" altLang="fi-FI" dirty="0" smtClean="0">
              <a:solidFill>
                <a:srgbClr val="303030"/>
              </a:solidFill>
            </a:endParaRPr>
          </a:p>
        </p:txBody>
      </p:sp>
      <p:sp>
        <p:nvSpPr>
          <p:cNvPr id="4" name="Date Placeholder 3"/>
          <p:cNvSpPr>
            <a:spLocks noGrp="1"/>
          </p:cNvSpPr>
          <p:nvPr>
            <p:ph type="dt" sz="half" idx="10"/>
          </p:nvPr>
        </p:nvSpPr>
        <p:spPr/>
        <p:txBody>
          <a:bodyPr/>
          <a:lstStyle/>
          <a:p>
            <a:pPr>
              <a:defRPr/>
            </a:pPr>
            <a:fld id="{50D62FF2-2E35-469D-9117-E4DC5EFD4A9C}"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RTA 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8DC4BFB-6C5D-49F2-BBF3-A740555975B4}" type="slidenum">
              <a:rPr lang="fi-FI" altLang="fi-FI">
                <a:solidFill>
                  <a:srgbClr val="FFFFFF"/>
                </a:solidFill>
              </a:rPr>
              <a:pPr eaLnBrk="1" hangingPunct="1"/>
              <a:t>53</a:t>
            </a:fld>
            <a:endParaRPr lang="fi-FI" altLang="fi-FI">
              <a:solidFill>
                <a:srgbClr val="FFFFFF"/>
              </a:solidFill>
            </a:endParaRPr>
          </a:p>
        </p:txBody>
      </p:sp>
    </p:spTree>
    <p:extLst>
      <p:ext uri="{BB962C8B-B14F-4D97-AF65-F5344CB8AC3E}">
        <p14:creationId xmlns:p14="http://schemas.microsoft.com/office/powerpoint/2010/main" val="2597764194"/>
      </p:ext>
    </p:extLst>
  </p:cSld>
  <p:clrMapOvr>
    <a:masterClrMapping/>
  </p:clrMapOvr>
  <p:transition spd="med">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fi-FI" altLang="fi-FI" smtClean="0"/>
              <a:t>Mycometer</a:t>
            </a:r>
            <a:r>
              <a:rPr lang="fi-FI" altLang="fi-FI" dirty="0" smtClean="0"/>
              <a:t>-menetelmä </a:t>
            </a:r>
          </a:p>
        </p:txBody>
      </p:sp>
      <p:sp>
        <p:nvSpPr>
          <p:cNvPr id="3" name="Content Placeholder 2"/>
          <p:cNvSpPr>
            <a:spLocks noGrp="1"/>
          </p:cNvSpPr>
          <p:nvPr>
            <p:ph idx="1"/>
          </p:nvPr>
        </p:nvSpPr>
        <p:spPr>
          <a:xfrm>
            <a:off x="827088" y="1628775"/>
            <a:ext cx="6119007" cy="4392614"/>
          </a:xfrm>
        </p:spPr>
        <p:txBody>
          <a:bodyPr>
            <a:normAutofit fontScale="77500" lnSpcReduction="20000"/>
          </a:bodyPr>
          <a:lstStyle/>
          <a:p>
            <a:pPr>
              <a:lnSpc>
                <a:spcPct val="110000"/>
              </a:lnSpc>
            </a:pPr>
            <a:r>
              <a:rPr lang="fi-FI" sz="2400" dirty="0" err="1"/>
              <a:t>Mycometer</a:t>
            </a:r>
            <a:r>
              <a:rPr lang="fi-FI" sz="2400" dirty="0"/>
              <a:t>® </a:t>
            </a:r>
            <a:r>
              <a:rPr lang="fi-FI" sz="2400" dirty="0" err="1"/>
              <a:t>surface</a:t>
            </a:r>
            <a:r>
              <a:rPr lang="fi-FI" sz="2400" dirty="0"/>
              <a:t> menetelmä mittaa </a:t>
            </a:r>
            <a:r>
              <a:rPr lang="fi-FI" sz="2400" dirty="0" err="1"/>
              <a:t>fluorometrisesti</a:t>
            </a:r>
            <a:r>
              <a:rPr lang="fi-FI" sz="2400" dirty="0"/>
              <a:t> sienissä olevaa NAHA-entsyymiä </a:t>
            </a:r>
            <a:r>
              <a:rPr lang="fi-FI" sz="2400" dirty="0" smtClean="0"/>
              <a:t/>
            </a:r>
            <a:br>
              <a:rPr lang="fi-FI" sz="2400" dirty="0" smtClean="0"/>
            </a:br>
            <a:r>
              <a:rPr lang="fi-FI" sz="2200" dirty="0" smtClean="0"/>
              <a:t>(</a:t>
            </a:r>
            <a:r>
              <a:rPr lang="el-GR" altLang="ja-JP" sz="2200" dirty="0">
                <a:solidFill>
                  <a:prstClr val="black"/>
                </a:solidFill>
              </a:rPr>
              <a:t>β</a:t>
            </a:r>
            <a:r>
              <a:rPr lang="sv-SE" altLang="ja-JP" sz="2200" dirty="0">
                <a:solidFill>
                  <a:prstClr val="black"/>
                </a:solidFill>
              </a:rPr>
              <a:t>-</a:t>
            </a:r>
            <a:r>
              <a:rPr lang="de-DE" altLang="ja-JP" sz="2200" dirty="0">
                <a:solidFill>
                  <a:prstClr val="black"/>
                </a:solidFill>
              </a:rPr>
              <a:t>N-</a:t>
            </a:r>
            <a:r>
              <a:rPr lang="de-DE" altLang="ja-JP" sz="2200" dirty="0" err="1">
                <a:solidFill>
                  <a:prstClr val="black"/>
                </a:solidFill>
              </a:rPr>
              <a:t>acetylhexosaminidase</a:t>
            </a:r>
            <a:r>
              <a:rPr lang="fi-FI" sz="2200" dirty="0"/>
              <a:t>)</a:t>
            </a:r>
          </a:p>
          <a:p>
            <a:pPr>
              <a:lnSpc>
                <a:spcPct val="110000"/>
              </a:lnSpc>
            </a:pPr>
            <a:r>
              <a:rPr lang="fi-FI" sz="2400" dirty="0"/>
              <a:t>Kertoo sienten kokonaispitoisuudesta </a:t>
            </a:r>
            <a:endParaRPr lang="fi-FI" sz="2400" dirty="0" smtClean="0"/>
          </a:p>
          <a:p>
            <a:pPr lvl="1">
              <a:lnSpc>
                <a:spcPct val="110000"/>
              </a:lnSpc>
            </a:pPr>
            <a:r>
              <a:rPr lang="fi-FI" sz="2200" dirty="0" smtClean="0"/>
              <a:t>ei </a:t>
            </a:r>
            <a:r>
              <a:rPr lang="fi-FI" sz="2200" dirty="0"/>
              <a:t>erottele </a:t>
            </a:r>
            <a:r>
              <a:rPr lang="fi-FI" sz="2200" dirty="0" smtClean="0"/>
              <a:t>lajistoa</a:t>
            </a:r>
          </a:p>
          <a:p>
            <a:pPr lvl="1">
              <a:lnSpc>
                <a:spcPct val="110000"/>
              </a:lnSpc>
            </a:pPr>
            <a:r>
              <a:rPr lang="fi-FI" sz="2200" dirty="0" smtClean="0"/>
              <a:t>ei havaitse hiivoja, </a:t>
            </a:r>
            <a:r>
              <a:rPr lang="fi-FI" sz="2200" dirty="0" err="1" smtClean="0"/>
              <a:t>bakteerja</a:t>
            </a:r>
            <a:r>
              <a:rPr lang="fi-FI" sz="2200" dirty="0" smtClean="0"/>
              <a:t>, </a:t>
            </a:r>
            <a:r>
              <a:rPr lang="fi-FI" sz="2200" dirty="0" err="1" smtClean="0"/>
              <a:t>aktinomykeettejä</a:t>
            </a:r>
            <a:endParaRPr lang="fi-FI" sz="2200" dirty="0"/>
          </a:p>
          <a:p>
            <a:pPr>
              <a:lnSpc>
                <a:spcPct val="110000"/>
              </a:lnSpc>
              <a:spcBef>
                <a:spcPts val="600"/>
              </a:spcBef>
              <a:spcAft>
                <a:spcPts val="600"/>
              </a:spcAft>
              <a:defRPr/>
            </a:pPr>
            <a:r>
              <a:rPr lang="fi-FI" sz="2400" dirty="0" smtClean="0"/>
              <a:t>Ei </a:t>
            </a:r>
            <a:r>
              <a:rPr lang="fi-FI" sz="2400" dirty="0"/>
              <a:t>pidempiaikaista kokemusta tai raja-arvoja</a:t>
            </a:r>
          </a:p>
          <a:p>
            <a:pPr lvl="1">
              <a:lnSpc>
                <a:spcPct val="110000"/>
              </a:lnSpc>
              <a:spcAft>
                <a:spcPts val="600"/>
              </a:spcAft>
              <a:defRPr/>
            </a:pPr>
            <a:r>
              <a:rPr lang="fi-FI" sz="2200" dirty="0"/>
              <a:t>Menetelmän kehittäjän luoma asteikko </a:t>
            </a:r>
            <a:r>
              <a:rPr lang="fi-FI" sz="2200" dirty="0" smtClean="0"/>
              <a:t>A-C</a:t>
            </a:r>
          </a:p>
          <a:p>
            <a:pPr>
              <a:lnSpc>
                <a:spcPct val="110000"/>
              </a:lnSpc>
              <a:spcAft>
                <a:spcPts val="600"/>
              </a:spcAft>
              <a:defRPr/>
            </a:pPr>
            <a:r>
              <a:rPr lang="fi-FI" sz="2400" dirty="0" smtClean="0"/>
              <a:t>Herkkä, nopea, jopa kenttäkäyttöinen</a:t>
            </a:r>
            <a:endParaRPr lang="fi-FI" sz="2400" dirty="0"/>
          </a:p>
          <a:p>
            <a:pPr>
              <a:lnSpc>
                <a:spcPct val="110000"/>
              </a:lnSpc>
              <a:spcBef>
                <a:spcPts val="0"/>
              </a:spcBef>
              <a:defRPr/>
            </a:pPr>
            <a:r>
              <a:rPr lang="fi-FI" sz="2400" dirty="0" smtClean="0"/>
              <a:t>Virhelähteitä (sisältää </a:t>
            </a:r>
            <a:r>
              <a:rPr lang="fi-FI" sz="2400" dirty="0" err="1" smtClean="0"/>
              <a:t>NAHA-entsyymiä</a:t>
            </a:r>
            <a:r>
              <a:rPr lang="fi-FI" sz="2400" dirty="0" smtClean="0"/>
              <a:t>) mm.</a:t>
            </a:r>
          </a:p>
          <a:p>
            <a:pPr lvl="1">
              <a:lnSpc>
                <a:spcPct val="110000"/>
              </a:lnSpc>
              <a:spcBef>
                <a:spcPts val="0"/>
              </a:spcBef>
              <a:defRPr/>
            </a:pPr>
            <a:r>
              <a:rPr lang="fi-FI" sz="2200" dirty="0" smtClean="0"/>
              <a:t>kasvit </a:t>
            </a:r>
            <a:r>
              <a:rPr lang="fi-FI" sz="2200" dirty="0"/>
              <a:t>ja </a:t>
            </a:r>
            <a:r>
              <a:rPr lang="fi-FI" sz="2200" dirty="0" smtClean="0"/>
              <a:t>niistä jalostetut elintarvikkeet </a:t>
            </a:r>
            <a:r>
              <a:rPr lang="fi-FI" sz="2200" dirty="0"/>
              <a:t>(esim. jauhot</a:t>
            </a:r>
            <a:r>
              <a:rPr lang="fi-FI" sz="2200" dirty="0" smtClean="0"/>
              <a:t>)</a:t>
            </a:r>
          </a:p>
          <a:p>
            <a:pPr lvl="1">
              <a:lnSpc>
                <a:spcPct val="110000"/>
              </a:lnSpc>
              <a:spcBef>
                <a:spcPts val="0"/>
              </a:spcBef>
              <a:defRPr/>
            </a:pPr>
            <a:r>
              <a:rPr lang="fi-FI" sz="2200" dirty="0"/>
              <a:t>j</a:t>
            </a:r>
            <a:r>
              <a:rPr lang="fi-FI" sz="2200" dirty="0" smtClean="0"/>
              <a:t>otkin eläimet </a:t>
            </a:r>
            <a:r>
              <a:rPr lang="fi-FI" sz="2200" dirty="0"/>
              <a:t>(mm. hyönteisten </a:t>
            </a:r>
            <a:r>
              <a:rPr lang="fi-FI" sz="2200" dirty="0" smtClean="0"/>
              <a:t>osat)</a:t>
            </a:r>
          </a:p>
          <a:p>
            <a:pPr lvl="1">
              <a:lnSpc>
                <a:spcPct val="110000"/>
              </a:lnSpc>
              <a:spcBef>
                <a:spcPts val="0"/>
              </a:spcBef>
              <a:defRPr/>
            </a:pPr>
            <a:r>
              <a:rPr lang="fi-FI" sz="2200" dirty="0" smtClean="0"/>
              <a:t>veri, iho </a:t>
            </a:r>
          </a:p>
          <a:p>
            <a:pPr lvl="1">
              <a:lnSpc>
                <a:spcPct val="110000"/>
              </a:lnSpc>
              <a:spcBef>
                <a:spcPts val="0"/>
              </a:spcBef>
              <a:defRPr/>
            </a:pPr>
            <a:r>
              <a:rPr lang="fi-FI" sz="2200" dirty="0" smtClean="0"/>
              <a:t>siitepöly</a:t>
            </a:r>
            <a:endParaRPr lang="fi-FI" sz="2200" dirty="0"/>
          </a:p>
          <a:p>
            <a:pPr marL="0" indent="0">
              <a:lnSpc>
                <a:spcPct val="100000"/>
              </a:lnSpc>
              <a:spcBef>
                <a:spcPts val="600"/>
              </a:spcBef>
              <a:spcAft>
                <a:spcPts val="600"/>
              </a:spcAft>
              <a:buFontTx/>
              <a:buNone/>
              <a:defRPr/>
            </a:pPr>
            <a:endParaRPr lang="fi-FI" dirty="0"/>
          </a:p>
          <a:p>
            <a:pPr>
              <a:lnSpc>
                <a:spcPct val="100000"/>
              </a:lnSpc>
              <a:spcBef>
                <a:spcPts val="600"/>
              </a:spcBef>
              <a:spcAft>
                <a:spcPts val="600"/>
              </a:spcAft>
              <a:defRPr/>
            </a:pPr>
            <a:endParaRPr lang="fi-FI" dirty="0"/>
          </a:p>
        </p:txBody>
      </p:sp>
      <p:sp>
        <p:nvSpPr>
          <p:cNvPr id="4" name="Date Placeholder 3"/>
          <p:cNvSpPr>
            <a:spLocks noGrp="1"/>
          </p:cNvSpPr>
          <p:nvPr>
            <p:ph type="dt" sz="half" idx="10"/>
          </p:nvPr>
        </p:nvSpPr>
        <p:spPr/>
        <p:txBody>
          <a:bodyPr/>
          <a:lstStyle/>
          <a:p>
            <a:pPr>
              <a:defRPr/>
            </a:pPr>
            <a:fld id="{AC2B322A-0585-4C2E-877F-AC29BD37B5FE}"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RTA 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383379-9E7E-4F05-869E-AB6731BD9FAE}" type="slidenum">
              <a:rPr lang="fi-FI" altLang="fi-FI">
                <a:solidFill>
                  <a:srgbClr val="FFFFFF"/>
                </a:solidFill>
              </a:rPr>
              <a:pPr eaLnBrk="1" hangingPunct="1"/>
              <a:t>54</a:t>
            </a:fld>
            <a:endParaRPr lang="fi-FI" altLang="fi-FI">
              <a:solidFill>
                <a:srgbClr val="FFFF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772816"/>
            <a:ext cx="1957387" cy="1311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095" y="3356992"/>
            <a:ext cx="1911226" cy="2555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2411433"/>
      </p:ext>
    </p:extLst>
  </p:cSld>
  <p:clrMapOvr>
    <a:masterClrMapping/>
  </p:clrMapOvr>
  <p:transition spd="med">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827088" y="333376"/>
            <a:ext cx="7993062" cy="1079500"/>
          </a:xfrm>
        </p:spPr>
        <p:txBody>
          <a:bodyPr anchor="ctr"/>
          <a:lstStyle/>
          <a:p>
            <a:r>
              <a:rPr lang="fi-FI" altLang="fi-FI" dirty="0" err="1" smtClean="0"/>
              <a:t>Mycometer</a:t>
            </a:r>
            <a:r>
              <a:rPr lang="fi-FI" altLang="fi-FI" dirty="0" smtClean="0"/>
              <a:t> vs. </a:t>
            </a:r>
            <a:r>
              <a:rPr lang="fi-FI" altLang="fi-FI" dirty="0" smtClean="0"/>
              <a:t>viljely</a:t>
            </a:r>
            <a:r>
              <a:rPr lang="fi-FI" altLang="fi-FI" dirty="0" smtClean="0"/>
              <a:t>: Rakennusmateriaalit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2694561"/>
              </p:ext>
            </p:extLst>
          </p:nvPr>
        </p:nvGraphicFramePr>
        <p:xfrm>
          <a:off x="796538" y="2903416"/>
          <a:ext cx="7489599" cy="3117872"/>
        </p:xfrm>
        <a:graphic>
          <a:graphicData uri="http://schemas.openxmlformats.org/drawingml/2006/table">
            <a:tbl>
              <a:tblPr firstRow="1" bandRow="1">
                <a:tableStyleId>{5C22544A-7EE6-4342-B048-85BDC9FD1C3A}</a:tableStyleId>
              </a:tblPr>
              <a:tblGrid>
                <a:gridCol w="1708015"/>
                <a:gridCol w="1905295"/>
                <a:gridCol w="1970994"/>
                <a:gridCol w="1905295"/>
              </a:tblGrid>
              <a:tr h="796820">
                <a:tc>
                  <a:txBody>
                    <a:bodyPr/>
                    <a:lstStyle/>
                    <a:p>
                      <a:pPr algn="ctr">
                        <a:lnSpc>
                          <a:spcPct val="115000"/>
                        </a:lnSpc>
                        <a:spcAft>
                          <a:spcPts val="1000"/>
                        </a:spcAft>
                      </a:pPr>
                      <a:r>
                        <a:rPr lang="fi-FI" sz="1600" baseline="0" dirty="0">
                          <a:effectLst/>
                          <a:latin typeface="Calibri"/>
                          <a:ea typeface="Calibri"/>
                          <a:cs typeface="Times New Roman"/>
                        </a:rPr>
                        <a:t>Viljelytulos </a:t>
                      </a:r>
                      <a:r>
                        <a:rPr lang="fi-FI" sz="1600" baseline="0" dirty="0" err="1" smtClean="0">
                          <a:effectLst/>
                          <a:latin typeface="Calibri"/>
                          <a:ea typeface="Calibri"/>
                          <a:cs typeface="Times New Roman"/>
                        </a:rPr>
                        <a:t>pmy/g</a:t>
                      </a:r>
                      <a:endParaRPr lang="fi-FI" sz="1600" baseline="0" dirty="0">
                        <a:effectLst/>
                        <a:latin typeface="Calibri"/>
                        <a:ea typeface="Calibri"/>
                        <a:cs typeface="Times New Roman"/>
                      </a:endParaRPr>
                    </a:p>
                  </a:txBody>
                  <a:tcPr marL="38818" marR="38818" anchor="ctr"/>
                </a:tc>
                <a:tc>
                  <a:txBody>
                    <a:bodyPr/>
                    <a:lstStyle/>
                    <a:p>
                      <a:pPr algn="ctr">
                        <a:lnSpc>
                          <a:spcPct val="115000"/>
                        </a:lnSpc>
                        <a:spcAft>
                          <a:spcPts val="1000"/>
                        </a:spcAft>
                      </a:pPr>
                      <a:r>
                        <a:rPr lang="fi-FI" sz="1600" baseline="0" dirty="0" err="1">
                          <a:effectLst/>
                          <a:latin typeface="Calibri"/>
                          <a:ea typeface="Calibri"/>
                          <a:cs typeface="Times New Roman"/>
                        </a:rPr>
                        <a:t>Mycometer</a:t>
                      </a:r>
                      <a:r>
                        <a:rPr lang="fi-FI" sz="1600" baseline="0" dirty="0">
                          <a:effectLst/>
                          <a:latin typeface="Calibri"/>
                          <a:ea typeface="Calibri"/>
                          <a:cs typeface="Times New Roman"/>
                        </a:rPr>
                        <a:t> kategoria A</a:t>
                      </a:r>
                    </a:p>
                  </a:txBody>
                  <a:tcPr marL="38818" marR="38818" anchor="ctr"/>
                </a:tc>
                <a:tc>
                  <a:txBody>
                    <a:bodyPr/>
                    <a:lstStyle/>
                    <a:p>
                      <a:pPr algn="ctr">
                        <a:lnSpc>
                          <a:spcPct val="115000"/>
                        </a:lnSpc>
                        <a:spcAft>
                          <a:spcPts val="1000"/>
                        </a:spcAft>
                      </a:pPr>
                      <a:r>
                        <a:rPr lang="fi-FI" sz="1600" baseline="0" dirty="0" err="1">
                          <a:effectLst/>
                          <a:latin typeface="Calibri"/>
                          <a:ea typeface="Calibri"/>
                          <a:cs typeface="Times New Roman"/>
                        </a:rPr>
                        <a:t>Mycometer</a:t>
                      </a:r>
                      <a:r>
                        <a:rPr lang="fi-FI" sz="1600" baseline="0" dirty="0">
                          <a:effectLst/>
                          <a:latin typeface="Calibri"/>
                          <a:ea typeface="Calibri"/>
                          <a:cs typeface="Times New Roman"/>
                        </a:rPr>
                        <a:t> kategoria B</a:t>
                      </a:r>
                    </a:p>
                  </a:txBody>
                  <a:tcPr marL="38818" marR="38818" anchor="ctr"/>
                </a:tc>
                <a:tc>
                  <a:txBody>
                    <a:bodyPr/>
                    <a:lstStyle/>
                    <a:p>
                      <a:pPr algn="ctr">
                        <a:lnSpc>
                          <a:spcPct val="115000"/>
                        </a:lnSpc>
                        <a:spcAft>
                          <a:spcPts val="1000"/>
                        </a:spcAft>
                      </a:pPr>
                      <a:r>
                        <a:rPr lang="fi-FI" sz="1600" baseline="0" dirty="0" err="1">
                          <a:effectLst/>
                          <a:latin typeface="Calibri"/>
                          <a:ea typeface="Calibri"/>
                          <a:cs typeface="Times New Roman"/>
                        </a:rPr>
                        <a:t>Mycometer</a:t>
                      </a:r>
                      <a:r>
                        <a:rPr lang="fi-FI" sz="1600" baseline="0" dirty="0">
                          <a:effectLst/>
                          <a:latin typeface="Calibri"/>
                          <a:ea typeface="Calibri"/>
                          <a:cs typeface="Times New Roman"/>
                        </a:rPr>
                        <a:t> kategoria C</a:t>
                      </a:r>
                    </a:p>
                  </a:txBody>
                  <a:tcPr marL="38818" marR="38818" anchor="ctr"/>
                </a:tc>
              </a:tr>
              <a:tr h="900322">
                <a:tc>
                  <a:txBody>
                    <a:bodyPr/>
                    <a:lstStyle/>
                    <a:p>
                      <a:pPr>
                        <a:lnSpc>
                          <a:spcPct val="115000"/>
                        </a:lnSpc>
                        <a:spcAft>
                          <a:spcPts val="0"/>
                        </a:spcAft>
                      </a:pPr>
                      <a:r>
                        <a:rPr lang="fi-FI" sz="1600" baseline="0" dirty="0">
                          <a:effectLst/>
                          <a:latin typeface="Calibri"/>
                          <a:ea typeface="Calibri"/>
                          <a:cs typeface="Times New Roman"/>
                        </a:rPr>
                        <a:t>alle 10 000</a:t>
                      </a:r>
                    </a:p>
                  </a:txBody>
                  <a:tcPr marL="38818" marR="38818"/>
                </a:tc>
                <a:tc>
                  <a:txBody>
                    <a:bodyPr/>
                    <a:lstStyle/>
                    <a:p>
                      <a:pPr>
                        <a:lnSpc>
                          <a:spcPct val="115000"/>
                        </a:lnSpc>
                        <a:spcAft>
                          <a:spcPts val="0"/>
                        </a:spcAft>
                      </a:pPr>
                      <a:r>
                        <a:rPr lang="fi-FI" sz="1600" u="sng" baseline="0" dirty="0">
                          <a:effectLst/>
                          <a:latin typeface="Calibri"/>
                          <a:ea typeface="Calibri"/>
                          <a:cs typeface="Times New Roman"/>
                        </a:rPr>
                        <a:t>133</a:t>
                      </a:r>
                      <a:r>
                        <a:rPr lang="fi-FI" sz="1600" baseline="0" dirty="0">
                          <a:effectLst/>
                          <a:latin typeface="Calibri"/>
                          <a:ea typeface="Calibri"/>
                          <a:cs typeface="Times New Roman"/>
                        </a:rPr>
                        <a:t> (71,9 %)</a:t>
                      </a:r>
                    </a:p>
                    <a:p>
                      <a:pPr>
                        <a:lnSpc>
                          <a:spcPct val="115000"/>
                        </a:lnSpc>
                        <a:spcAft>
                          <a:spcPts val="0"/>
                        </a:spcAft>
                      </a:pPr>
                      <a:r>
                        <a:rPr lang="fi-FI" sz="1200" baseline="0" dirty="0">
                          <a:effectLst/>
                          <a:latin typeface="Calibri"/>
                          <a:ea typeface="Calibri"/>
                          <a:cs typeface="Times New Roman"/>
                        </a:rPr>
                        <a:t> </a:t>
                      </a:r>
                    </a:p>
                    <a:p>
                      <a:pPr>
                        <a:lnSpc>
                          <a:spcPct val="115000"/>
                        </a:lnSpc>
                        <a:spcAft>
                          <a:spcPts val="0"/>
                        </a:spcAft>
                      </a:pPr>
                      <a:r>
                        <a:rPr lang="fi-FI" sz="1100" baseline="0" dirty="0" smtClean="0">
                          <a:effectLst/>
                          <a:latin typeface="Calibri"/>
                          <a:ea typeface="Calibri"/>
                          <a:cs typeface="Times New Roman"/>
                        </a:rPr>
                        <a:t>BDL=36 (alle määritysrajan)</a:t>
                      </a:r>
                      <a:endParaRPr lang="fi-FI" sz="1100" baseline="0" dirty="0">
                        <a:effectLst/>
                        <a:latin typeface="Calibri"/>
                        <a:ea typeface="Calibri"/>
                        <a:cs typeface="Times New Roman"/>
                      </a:endParaRPr>
                    </a:p>
                    <a:p>
                      <a:pPr>
                        <a:lnSpc>
                          <a:spcPct val="115000"/>
                        </a:lnSpc>
                        <a:spcAft>
                          <a:spcPts val="0"/>
                        </a:spcAft>
                      </a:pPr>
                      <a:r>
                        <a:rPr lang="fi-FI" sz="1100" baseline="0" dirty="0" smtClean="0">
                          <a:effectLst/>
                          <a:latin typeface="Calibri"/>
                          <a:ea typeface="Calibri"/>
                          <a:cs typeface="Times New Roman"/>
                        </a:rPr>
                        <a:t>BMQL=25 (alle laskennallisen rajan)</a:t>
                      </a:r>
                      <a:endParaRPr lang="fi-FI" sz="1100" baseline="0" dirty="0">
                        <a:effectLst/>
                        <a:latin typeface="Calibri"/>
                        <a:ea typeface="Calibri"/>
                        <a:cs typeface="Times New Roman"/>
                      </a:endParaRPr>
                    </a:p>
                  </a:txBody>
                  <a:tcPr marL="38818" marR="38818"/>
                </a:tc>
                <a:tc>
                  <a:txBody>
                    <a:bodyPr/>
                    <a:lstStyle/>
                    <a:p>
                      <a:pPr>
                        <a:lnSpc>
                          <a:spcPct val="115000"/>
                        </a:lnSpc>
                        <a:spcAft>
                          <a:spcPts val="0"/>
                        </a:spcAft>
                      </a:pPr>
                      <a:r>
                        <a:rPr lang="fi-FI" sz="1600" baseline="0" dirty="0">
                          <a:effectLst/>
                          <a:latin typeface="Calibri"/>
                          <a:ea typeface="Calibri"/>
                          <a:cs typeface="Times New Roman"/>
                        </a:rPr>
                        <a:t>28 (15,1 %)</a:t>
                      </a:r>
                    </a:p>
                  </a:txBody>
                  <a:tcPr marL="38818" marR="38818"/>
                </a:tc>
                <a:tc>
                  <a:txBody>
                    <a:bodyPr/>
                    <a:lstStyle/>
                    <a:p>
                      <a:pPr>
                        <a:lnSpc>
                          <a:spcPct val="115000"/>
                        </a:lnSpc>
                        <a:spcAft>
                          <a:spcPts val="0"/>
                        </a:spcAft>
                      </a:pPr>
                      <a:r>
                        <a:rPr lang="fi-FI" sz="1600" baseline="0" dirty="0">
                          <a:solidFill>
                            <a:srgbClr val="FF0000"/>
                          </a:solidFill>
                          <a:effectLst/>
                          <a:latin typeface="Calibri"/>
                          <a:ea typeface="Calibri"/>
                          <a:cs typeface="Times New Roman"/>
                        </a:rPr>
                        <a:t>24 (13,0 %)</a:t>
                      </a:r>
                    </a:p>
                  </a:txBody>
                  <a:tcPr marL="38818" marR="38818"/>
                </a:tc>
              </a:tr>
              <a:tr h="796820">
                <a:tc>
                  <a:txBody>
                    <a:bodyPr/>
                    <a:lstStyle/>
                    <a:p>
                      <a:pPr>
                        <a:lnSpc>
                          <a:spcPct val="115000"/>
                        </a:lnSpc>
                        <a:spcAft>
                          <a:spcPts val="0"/>
                        </a:spcAft>
                      </a:pPr>
                      <a:r>
                        <a:rPr lang="fi-FI" sz="1600" baseline="0" dirty="0">
                          <a:effectLst/>
                          <a:latin typeface="Calibri"/>
                          <a:ea typeface="Calibri"/>
                          <a:cs typeface="Times New Roman"/>
                        </a:rPr>
                        <a:t>yli 10 000</a:t>
                      </a:r>
                    </a:p>
                  </a:txBody>
                  <a:tcPr marL="38818" marR="38818"/>
                </a:tc>
                <a:tc>
                  <a:txBody>
                    <a:bodyPr/>
                    <a:lstStyle/>
                    <a:p>
                      <a:pPr>
                        <a:lnSpc>
                          <a:spcPct val="115000"/>
                        </a:lnSpc>
                        <a:spcAft>
                          <a:spcPts val="0"/>
                        </a:spcAft>
                      </a:pPr>
                      <a:r>
                        <a:rPr lang="fi-FI" sz="1600" baseline="0" dirty="0">
                          <a:solidFill>
                            <a:srgbClr val="FF0000"/>
                          </a:solidFill>
                          <a:effectLst/>
                          <a:latin typeface="Calibri"/>
                          <a:ea typeface="Calibri"/>
                          <a:cs typeface="Times New Roman"/>
                        </a:rPr>
                        <a:t>30 (28,9 %)</a:t>
                      </a:r>
                    </a:p>
                    <a:p>
                      <a:pPr>
                        <a:lnSpc>
                          <a:spcPct val="115000"/>
                        </a:lnSpc>
                        <a:spcAft>
                          <a:spcPts val="0"/>
                        </a:spcAft>
                      </a:pPr>
                      <a:r>
                        <a:rPr lang="fi-FI" sz="1200" baseline="0" dirty="0">
                          <a:effectLst/>
                          <a:latin typeface="Calibri"/>
                          <a:ea typeface="Calibri"/>
                          <a:cs typeface="Times New Roman"/>
                        </a:rPr>
                        <a:t> </a:t>
                      </a:r>
                    </a:p>
                    <a:p>
                      <a:pPr marL="0" marR="0" indent="0" algn="l" defTabSz="914400" rtl="0" eaLnBrk="1" fontAlgn="auto" latinLnBrk="0" hangingPunct="1">
                        <a:lnSpc>
                          <a:spcPct val="115000"/>
                        </a:lnSpc>
                        <a:spcBef>
                          <a:spcPts val="0"/>
                        </a:spcBef>
                        <a:spcAft>
                          <a:spcPts val="0"/>
                        </a:spcAft>
                        <a:buClrTx/>
                        <a:buSzTx/>
                        <a:buFontTx/>
                        <a:buNone/>
                        <a:tabLst/>
                        <a:defRPr/>
                      </a:pPr>
                      <a:r>
                        <a:rPr lang="fi-FI" sz="1100" baseline="0" dirty="0" smtClean="0">
                          <a:effectLst/>
                          <a:latin typeface="Calibri"/>
                          <a:ea typeface="Calibri"/>
                          <a:cs typeface="Times New Roman"/>
                        </a:rPr>
                        <a:t>BDL=4 (alle määritysrajan)</a:t>
                      </a:r>
                      <a:endParaRPr lang="fi-FI" sz="1100" baseline="0" dirty="0">
                        <a:effectLst/>
                        <a:latin typeface="Calibri"/>
                        <a:ea typeface="Calibri"/>
                        <a:cs typeface="Times New Roman"/>
                      </a:endParaRPr>
                    </a:p>
                    <a:p>
                      <a:pPr>
                        <a:lnSpc>
                          <a:spcPct val="115000"/>
                        </a:lnSpc>
                        <a:spcAft>
                          <a:spcPts val="0"/>
                        </a:spcAft>
                      </a:pPr>
                      <a:r>
                        <a:rPr lang="fi-FI" sz="1100" baseline="0" dirty="0" smtClean="0">
                          <a:effectLst/>
                          <a:latin typeface="Calibri"/>
                          <a:ea typeface="Calibri"/>
                          <a:cs typeface="Times New Roman"/>
                        </a:rPr>
                        <a:t>BMQL=1 (alle laskennallisen rajan)</a:t>
                      </a:r>
                      <a:endParaRPr lang="fi-FI" sz="1100" baseline="0" dirty="0">
                        <a:effectLst/>
                        <a:latin typeface="Calibri"/>
                        <a:ea typeface="Calibri"/>
                        <a:cs typeface="Times New Roman"/>
                      </a:endParaRPr>
                    </a:p>
                  </a:txBody>
                  <a:tcPr marL="38818" marR="38818"/>
                </a:tc>
                <a:tc>
                  <a:txBody>
                    <a:bodyPr/>
                    <a:lstStyle/>
                    <a:p>
                      <a:pPr>
                        <a:lnSpc>
                          <a:spcPct val="115000"/>
                        </a:lnSpc>
                        <a:spcAft>
                          <a:spcPts val="0"/>
                        </a:spcAft>
                      </a:pPr>
                      <a:r>
                        <a:rPr lang="fi-FI" sz="1600" baseline="0">
                          <a:effectLst/>
                          <a:latin typeface="Calibri"/>
                          <a:ea typeface="Calibri"/>
                          <a:cs typeface="Times New Roman"/>
                        </a:rPr>
                        <a:t>38 (36,5 %)</a:t>
                      </a:r>
                    </a:p>
                  </a:txBody>
                  <a:tcPr marL="38818" marR="38818"/>
                </a:tc>
                <a:tc>
                  <a:txBody>
                    <a:bodyPr/>
                    <a:lstStyle/>
                    <a:p>
                      <a:pPr>
                        <a:lnSpc>
                          <a:spcPct val="115000"/>
                        </a:lnSpc>
                        <a:spcAft>
                          <a:spcPts val="0"/>
                        </a:spcAft>
                      </a:pPr>
                      <a:r>
                        <a:rPr lang="fi-FI" sz="1600" u="sng" baseline="0" dirty="0">
                          <a:effectLst/>
                          <a:latin typeface="Calibri"/>
                          <a:ea typeface="Calibri"/>
                          <a:cs typeface="Times New Roman"/>
                        </a:rPr>
                        <a:t>36</a:t>
                      </a:r>
                      <a:r>
                        <a:rPr lang="fi-FI" sz="1600" baseline="0" dirty="0">
                          <a:effectLst/>
                          <a:latin typeface="Calibri"/>
                          <a:ea typeface="Calibri"/>
                          <a:cs typeface="Times New Roman"/>
                        </a:rPr>
                        <a:t> (34,6 %)</a:t>
                      </a:r>
                    </a:p>
                  </a:txBody>
                  <a:tcPr marL="38818" marR="38818"/>
                </a:tc>
              </a:tr>
            </a:tbl>
          </a:graphicData>
        </a:graphic>
      </p:graphicFrame>
      <p:sp>
        <p:nvSpPr>
          <p:cNvPr id="4" name="Date Placeholder 3"/>
          <p:cNvSpPr>
            <a:spLocks noGrp="1"/>
          </p:cNvSpPr>
          <p:nvPr>
            <p:ph type="dt" sz="half" idx="10"/>
          </p:nvPr>
        </p:nvSpPr>
        <p:spPr/>
        <p:txBody>
          <a:bodyPr/>
          <a:lstStyle/>
          <a:p>
            <a:pPr>
              <a:defRPr/>
            </a:pPr>
            <a:fld id="{61813907-D890-48C5-BDF8-F383ECA2235D}"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RTA 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B53D06-9B22-4EC7-BB59-BB1789DFD80E}" type="slidenum">
              <a:rPr lang="fi-FI" altLang="fi-FI">
                <a:solidFill>
                  <a:srgbClr val="FFFFFF"/>
                </a:solidFill>
              </a:rPr>
              <a:pPr eaLnBrk="1" hangingPunct="1"/>
              <a:t>55</a:t>
            </a:fld>
            <a:endParaRPr lang="fi-FI" altLang="fi-FI">
              <a:solidFill>
                <a:srgbClr val="FFFFFF"/>
              </a:solidFill>
            </a:endParaRPr>
          </a:p>
        </p:txBody>
      </p:sp>
      <p:sp>
        <p:nvSpPr>
          <p:cNvPr id="111648" name="TextBox 9"/>
          <p:cNvSpPr txBox="1">
            <a:spLocks noChangeArrowheads="1"/>
          </p:cNvSpPr>
          <p:nvPr/>
        </p:nvSpPr>
        <p:spPr bwMode="auto">
          <a:xfrm>
            <a:off x="827088" y="1549822"/>
            <a:ext cx="727280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900"/>
              </a:spcBef>
              <a:buClr>
                <a:schemeClr val="accent1"/>
              </a:buClr>
              <a:buChar char="•"/>
              <a:defRPr sz="2200">
                <a:solidFill>
                  <a:schemeClr val="tx1"/>
                </a:solidFill>
                <a:latin typeface="Arial" panose="020B0604020202020204" pitchFamily="34" charset="0"/>
              </a:defRPr>
            </a:lvl1pPr>
            <a:lvl2pPr marL="742950" indent="-285750" eaLnBrk="0" hangingPunct="0">
              <a:lnSpc>
                <a:spcPct val="95000"/>
              </a:lnSpc>
              <a:spcBef>
                <a:spcPts val="600"/>
              </a:spcBef>
              <a:buChar char="–"/>
              <a:defRPr sz="2000">
                <a:solidFill>
                  <a:schemeClr val="tx1"/>
                </a:solidFill>
                <a:latin typeface="Arial" panose="020B0604020202020204" pitchFamily="34" charset="0"/>
              </a:defRPr>
            </a:lvl2pPr>
            <a:lvl3pPr marL="1143000" indent="-228600" eaLnBrk="0" hangingPunct="0">
              <a:lnSpc>
                <a:spcPct val="95000"/>
              </a:lnSpc>
              <a:spcBef>
                <a:spcPts val="538"/>
              </a:spcBef>
              <a:buClr>
                <a:schemeClr val="accent1"/>
              </a:buClr>
              <a:buChar char="•"/>
              <a:defRPr>
                <a:solidFill>
                  <a:schemeClr val="tx1"/>
                </a:solidFill>
                <a:latin typeface="Arial" panose="020B0604020202020204" pitchFamily="34" charset="0"/>
              </a:defRPr>
            </a:lvl3pPr>
            <a:lvl4pPr marL="1600200" indent="-228600" eaLnBrk="0" hangingPunct="0">
              <a:lnSpc>
                <a:spcPct val="95000"/>
              </a:lnSpc>
              <a:spcBef>
                <a:spcPts val="538"/>
              </a:spcBef>
              <a:buChar char="–"/>
              <a:defRPr>
                <a:solidFill>
                  <a:schemeClr val="tx1"/>
                </a:solidFill>
                <a:latin typeface="Arial" panose="020B0604020202020204" pitchFamily="34" charset="0"/>
              </a:defRPr>
            </a:lvl4pPr>
            <a:lvl5pPr marL="2057400" indent="-228600" eaLnBrk="0" hangingPunct="0">
              <a:lnSpc>
                <a:spcPct val="95000"/>
              </a:lnSpc>
              <a:spcBef>
                <a:spcPts val="538"/>
              </a:spcBef>
              <a:buChar char="»"/>
              <a:defRPr>
                <a:solidFill>
                  <a:schemeClr val="tx1"/>
                </a:solidFill>
                <a:latin typeface="Arial" panose="020B0604020202020204" pitchFamily="34" charset="0"/>
              </a:defRPr>
            </a:lvl5pPr>
            <a:lvl6pPr marL="25146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6pPr>
            <a:lvl7pPr marL="29718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7pPr>
            <a:lvl8pPr marL="34290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8pPr>
            <a:lvl9pPr marL="3886200" indent="-228600" eaLnBrk="0" fontAlgn="base" hangingPunct="0">
              <a:lnSpc>
                <a:spcPct val="95000"/>
              </a:lnSpc>
              <a:spcBef>
                <a:spcPts val="538"/>
              </a:spcBef>
              <a:spcAft>
                <a:spcPct val="0"/>
              </a:spcAft>
              <a:buChar char="»"/>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fi-FI" altLang="fi-FI" sz="2000" b="1" dirty="0" smtClean="0">
                <a:solidFill>
                  <a:schemeClr val="accent1"/>
                </a:solidFill>
              </a:rPr>
              <a:t>Alustavia </a:t>
            </a:r>
            <a:r>
              <a:rPr lang="fi-FI" altLang="fi-FI" sz="2000" b="1" smtClean="0">
                <a:solidFill>
                  <a:schemeClr val="accent1"/>
                </a:solidFill>
              </a:rPr>
              <a:t>tuloksia</a:t>
            </a:r>
            <a:r>
              <a:rPr lang="fi-FI" altLang="fi-FI" sz="2000" b="1" smtClean="0">
                <a:solidFill>
                  <a:schemeClr val="accent1"/>
                </a:solidFill>
              </a:rPr>
              <a:t>:</a:t>
            </a:r>
            <a:endParaRPr lang="fi-FI" altLang="fi-FI" sz="1200" dirty="0" smtClean="0">
              <a:solidFill>
                <a:srgbClr val="303030"/>
              </a:solidFill>
            </a:endParaRPr>
          </a:p>
          <a:p>
            <a:pPr eaLnBrk="1" hangingPunct="1">
              <a:lnSpc>
                <a:spcPct val="100000"/>
              </a:lnSpc>
              <a:spcBef>
                <a:spcPct val="0"/>
              </a:spcBef>
              <a:buClrTx/>
              <a:buFontTx/>
              <a:buNone/>
            </a:pPr>
            <a:r>
              <a:rPr lang="fi-FI" altLang="fi-FI" sz="1800" dirty="0" smtClean="0">
                <a:solidFill>
                  <a:srgbClr val="303030"/>
                </a:solidFill>
              </a:rPr>
              <a:t>Näytteiden </a:t>
            </a:r>
            <a:r>
              <a:rPr lang="fi-FI" altLang="fi-FI" sz="1800" dirty="0">
                <a:solidFill>
                  <a:srgbClr val="303030"/>
                </a:solidFill>
              </a:rPr>
              <a:t>sijoittuminen eri luokkiin, kun viljelytulos </a:t>
            </a:r>
            <a:r>
              <a:rPr lang="fi-FI" altLang="fi-FI" sz="1800" dirty="0" smtClean="0">
                <a:solidFill>
                  <a:srgbClr val="303030"/>
                </a:solidFill>
              </a:rPr>
              <a:t>jaoteltu yli ja alle </a:t>
            </a:r>
            <a:r>
              <a:rPr lang="fi-FI" altLang="fi-FI" sz="1800" dirty="0">
                <a:solidFill>
                  <a:srgbClr val="303030"/>
                </a:solidFill>
              </a:rPr>
              <a:t>10 000 </a:t>
            </a:r>
            <a:r>
              <a:rPr lang="fi-FI" altLang="fi-FI" sz="1800" dirty="0" err="1">
                <a:solidFill>
                  <a:srgbClr val="303030"/>
                </a:solidFill>
              </a:rPr>
              <a:t>pmy</a:t>
            </a:r>
            <a:r>
              <a:rPr lang="fi-FI" altLang="fi-FI" sz="1800" dirty="0">
                <a:solidFill>
                  <a:srgbClr val="303030"/>
                </a:solidFill>
              </a:rPr>
              <a:t>/g sienten kokonaispitoisuuden mukaan (</a:t>
            </a:r>
            <a:r>
              <a:rPr lang="fi-FI" altLang="fi-FI" sz="1800" dirty="0" smtClean="0">
                <a:solidFill>
                  <a:srgbClr val="303030"/>
                </a:solidFill>
              </a:rPr>
              <a:t>n=289</a:t>
            </a:r>
            <a:r>
              <a:rPr lang="fi-FI" altLang="fi-FI" sz="1800" dirty="0" smtClean="0">
                <a:solidFill>
                  <a:srgbClr val="303030"/>
                </a:solidFill>
              </a:rPr>
              <a:t>)</a:t>
            </a:r>
          </a:p>
          <a:p>
            <a:pPr eaLnBrk="1" hangingPunct="1">
              <a:lnSpc>
                <a:spcPct val="100000"/>
              </a:lnSpc>
              <a:spcBef>
                <a:spcPct val="0"/>
              </a:spcBef>
              <a:buClrTx/>
              <a:buFontTx/>
              <a:buNone/>
            </a:pPr>
            <a:r>
              <a:rPr lang="fi-FI" altLang="fi-FI" sz="1800" dirty="0" smtClean="0">
                <a:solidFill>
                  <a:srgbClr val="303030"/>
                </a:solidFill>
                <a:sym typeface="Wingdings"/>
              </a:rPr>
              <a:t> </a:t>
            </a:r>
            <a:r>
              <a:rPr lang="fi-FI" altLang="fi-FI" sz="1600" dirty="0" smtClean="0">
                <a:solidFill>
                  <a:srgbClr val="FF0000"/>
                </a:solidFill>
              </a:rPr>
              <a:t>”</a:t>
            </a:r>
            <a:r>
              <a:rPr lang="fi-FI" altLang="fi-FI" sz="1600" dirty="0" smtClean="0">
                <a:solidFill>
                  <a:srgbClr val="FF0000"/>
                </a:solidFill>
              </a:rPr>
              <a:t>vääriä positiivisia” ja ”vääriä negatiivisia”</a:t>
            </a:r>
            <a:endParaRPr lang="fi-FI" altLang="fi-FI" sz="1600" dirty="0">
              <a:solidFill>
                <a:srgbClr val="FF0000"/>
              </a:solidFill>
            </a:endParaRPr>
          </a:p>
        </p:txBody>
      </p:sp>
    </p:spTree>
    <p:extLst>
      <p:ext uri="{BB962C8B-B14F-4D97-AF65-F5344CB8AC3E}">
        <p14:creationId xmlns:p14="http://schemas.microsoft.com/office/powerpoint/2010/main" val="2675488865"/>
      </p:ext>
    </p:extLst>
  </p:cSld>
  <p:clrMapOvr>
    <a:masterClrMapping/>
  </p:clrMapOvr>
  <p:transition spd="med">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fi-FI" altLang="fi-FI" dirty="0" err="1" smtClean="0"/>
              <a:t>Mycometer</a:t>
            </a:r>
            <a:r>
              <a:rPr lang="fi-FI" altLang="fi-FI" dirty="0" smtClean="0"/>
              <a:t> vs. </a:t>
            </a:r>
            <a:r>
              <a:rPr lang="fi-FI" altLang="fi-FI" dirty="0" smtClean="0"/>
              <a:t>viljely</a:t>
            </a:r>
            <a:r>
              <a:rPr lang="fi-FI" altLang="fi-FI" dirty="0" smtClean="0"/>
              <a:t>: Pintanäytteet</a:t>
            </a:r>
            <a:br>
              <a:rPr lang="fi-FI" altLang="fi-FI" dirty="0" smtClean="0"/>
            </a:br>
            <a:r>
              <a:rPr lang="fi-FI" altLang="fi-FI" sz="2400" dirty="0" smtClean="0"/>
              <a:t>Vaurio – vertailu -asetelma</a:t>
            </a:r>
          </a:p>
        </p:txBody>
      </p:sp>
      <p:sp>
        <p:nvSpPr>
          <p:cNvPr id="4" name="Date Placeholder 3"/>
          <p:cNvSpPr>
            <a:spLocks noGrp="1"/>
          </p:cNvSpPr>
          <p:nvPr>
            <p:ph type="dt" sz="quarter" idx="10"/>
          </p:nvPr>
        </p:nvSpPr>
        <p:spPr/>
        <p:txBody>
          <a:bodyPr/>
          <a:lstStyle/>
          <a:p>
            <a:pPr>
              <a:defRPr/>
            </a:pPr>
            <a:fld id="{53531F6F-C677-40BC-B166-A5A94C72000C}"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RTA 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6FA5BD9-7820-4988-8158-97DF80B7E339}" type="slidenum">
              <a:rPr lang="fi-FI" altLang="fi-FI">
                <a:solidFill>
                  <a:srgbClr val="FFFFFF"/>
                </a:solidFill>
              </a:rPr>
              <a:pPr eaLnBrk="1" hangingPunct="1"/>
              <a:t>56</a:t>
            </a:fld>
            <a:endParaRPr lang="fi-FI" altLang="fi-FI">
              <a:solidFill>
                <a:srgbClr val="FFFFFF"/>
              </a:solidFill>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659147001"/>
              </p:ext>
            </p:extLst>
          </p:nvPr>
        </p:nvGraphicFramePr>
        <p:xfrm>
          <a:off x="395536" y="3212976"/>
          <a:ext cx="8280919" cy="3240358"/>
        </p:xfrm>
        <a:graphic>
          <a:graphicData uri="http://schemas.openxmlformats.org/drawingml/2006/table">
            <a:tbl>
              <a:tblPr firstRow="1" firstCol="1" bandRow="1">
                <a:tableStyleId>{5C22544A-7EE6-4342-B048-85BDC9FD1C3A}</a:tableStyleId>
              </a:tblPr>
              <a:tblGrid>
                <a:gridCol w="1253732"/>
                <a:gridCol w="2227566"/>
                <a:gridCol w="2227566"/>
                <a:gridCol w="1199079"/>
                <a:gridCol w="1372976"/>
              </a:tblGrid>
              <a:tr h="294578">
                <a:tc gridSpan="3">
                  <a:txBody>
                    <a:bodyPr/>
                    <a:lstStyle/>
                    <a:p>
                      <a:pPr algn="ctr">
                        <a:lnSpc>
                          <a:spcPct val="115000"/>
                        </a:lnSpc>
                        <a:spcAft>
                          <a:spcPts val="1000"/>
                        </a:spcAft>
                      </a:pPr>
                      <a:r>
                        <a:rPr lang="fi-FI" sz="1200" dirty="0" err="1">
                          <a:effectLst/>
                        </a:rPr>
                        <a:t>Mycometer</a:t>
                      </a:r>
                      <a:endParaRPr lang="fi-FI" sz="1200" dirty="0">
                        <a:effectLst/>
                        <a:latin typeface="Calibri"/>
                        <a:ea typeface="Calibri"/>
                        <a:cs typeface="Times New Roman"/>
                      </a:endParaRPr>
                    </a:p>
                  </a:txBody>
                  <a:tcPr marL="33592" marR="33592" marT="0" marB="0" anchor="ctr"/>
                </a:tc>
                <a:tc hMerge="1">
                  <a:txBody>
                    <a:bodyPr/>
                    <a:lstStyle/>
                    <a:p>
                      <a:endParaRPr lang="fi-FI"/>
                    </a:p>
                  </a:txBody>
                  <a:tcPr/>
                </a:tc>
                <a:tc hMerge="1">
                  <a:txBody>
                    <a:bodyPr/>
                    <a:lstStyle/>
                    <a:p>
                      <a:endParaRPr lang="fi-FI"/>
                    </a:p>
                  </a:txBody>
                  <a:tcPr/>
                </a:tc>
                <a:tc gridSpan="2">
                  <a:txBody>
                    <a:bodyPr/>
                    <a:lstStyle/>
                    <a:p>
                      <a:pPr algn="ctr">
                        <a:lnSpc>
                          <a:spcPct val="115000"/>
                        </a:lnSpc>
                        <a:spcAft>
                          <a:spcPts val="1000"/>
                        </a:spcAft>
                      </a:pPr>
                      <a:r>
                        <a:rPr lang="fi-FI" sz="1200">
                          <a:effectLst/>
                        </a:rPr>
                        <a:t>Viljely</a:t>
                      </a:r>
                      <a:endParaRPr lang="fi-FI" sz="1200">
                        <a:effectLst/>
                        <a:latin typeface="Calibri"/>
                        <a:ea typeface="Calibri"/>
                        <a:cs typeface="Times New Roman"/>
                      </a:endParaRPr>
                    </a:p>
                  </a:txBody>
                  <a:tcPr marL="33592" marR="33592" marT="0" marB="0" anchor="ctr"/>
                </a:tc>
                <a:tc hMerge="1">
                  <a:txBody>
                    <a:bodyPr/>
                    <a:lstStyle/>
                    <a:p>
                      <a:endParaRPr lang="fi-FI"/>
                    </a:p>
                  </a:txBody>
                  <a:tcPr/>
                </a:tc>
              </a:tr>
              <a:tr h="294578">
                <a:tc>
                  <a:txBody>
                    <a:bodyPr/>
                    <a:lstStyle/>
                    <a:p>
                      <a:pPr algn="ctr">
                        <a:lnSpc>
                          <a:spcPct val="115000"/>
                        </a:lnSpc>
                        <a:spcAft>
                          <a:spcPts val="1000"/>
                        </a:spcAft>
                      </a:pPr>
                      <a:r>
                        <a:rPr lang="fi-FI" sz="1200">
                          <a:effectLst/>
                        </a:rPr>
                        <a:t>N</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a:effectLst/>
                        </a:rPr>
                        <a:t>Vertailu</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effectLst/>
                        </a:rPr>
                        <a:t>Vaurioepäily</a:t>
                      </a:r>
                      <a:endParaRPr lang="fi-FI" sz="1200"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effectLst/>
                        </a:rPr>
                        <a:t>Vertailu</a:t>
                      </a:r>
                      <a:endParaRPr lang="fi-FI" sz="1200"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effectLst/>
                        </a:rPr>
                        <a:t>Vaurioepäily</a:t>
                      </a:r>
                      <a:endParaRPr lang="fi-FI" sz="1200" dirty="0">
                        <a:effectLst/>
                        <a:latin typeface="Calibri"/>
                        <a:ea typeface="Calibri"/>
                        <a:cs typeface="Times New Roman"/>
                      </a:endParaRPr>
                    </a:p>
                  </a:txBody>
                  <a:tcPr marL="33592" marR="33592" marT="0" marB="0" anchor="ctr"/>
                </a:tc>
              </a:tr>
              <a:tr h="294578">
                <a:tc>
                  <a:txBody>
                    <a:bodyPr/>
                    <a:lstStyle/>
                    <a:p>
                      <a:pPr algn="ctr">
                        <a:lnSpc>
                          <a:spcPct val="115000"/>
                        </a:lnSpc>
                        <a:spcAft>
                          <a:spcPts val="1000"/>
                        </a:spcAft>
                      </a:pPr>
                      <a:r>
                        <a:rPr lang="fi-FI" sz="1200">
                          <a:effectLst/>
                        </a:rPr>
                        <a:t>(yht. 82)</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a:effectLst/>
                        </a:rPr>
                        <a:t>Mycometer-kategoria</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a:effectLst/>
                        </a:rPr>
                        <a:t>Mycometer-kategoria</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a:effectLst/>
                        </a:rPr>
                        <a:t>(pmy/cm</a:t>
                      </a:r>
                      <a:r>
                        <a:rPr lang="fi-FI" sz="1200" baseline="30000">
                          <a:effectLst/>
                        </a:rPr>
                        <a:t>2</a:t>
                      </a:r>
                      <a:r>
                        <a:rPr lang="fi-FI" sz="1200">
                          <a:effectLst/>
                        </a:rPr>
                        <a:t>)</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effectLst/>
                        </a:rPr>
                        <a:t>(pmy/cm</a:t>
                      </a:r>
                      <a:r>
                        <a:rPr lang="fi-FI" sz="1200" baseline="30000" dirty="0">
                          <a:effectLst/>
                        </a:rPr>
                        <a:t>2</a:t>
                      </a:r>
                      <a:r>
                        <a:rPr lang="fi-FI" sz="1200" dirty="0">
                          <a:effectLst/>
                        </a:rPr>
                        <a:t>)</a:t>
                      </a:r>
                      <a:endParaRPr lang="fi-FI" sz="1200" dirty="0">
                        <a:effectLst/>
                        <a:latin typeface="Calibri"/>
                        <a:ea typeface="Calibri"/>
                        <a:cs typeface="Times New Roman"/>
                      </a:endParaRPr>
                    </a:p>
                  </a:txBody>
                  <a:tcPr marL="33592" marR="33592" marT="0" marB="0" anchor="ctr"/>
                </a:tc>
              </a:tr>
              <a:tr h="294578">
                <a:tc>
                  <a:txBody>
                    <a:bodyPr/>
                    <a:lstStyle/>
                    <a:p>
                      <a:pPr algn="ctr">
                        <a:lnSpc>
                          <a:spcPct val="115000"/>
                        </a:lnSpc>
                        <a:spcAft>
                          <a:spcPts val="1000"/>
                        </a:spcAft>
                      </a:pPr>
                      <a:r>
                        <a:rPr lang="fi-FI" sz="1200">
                          <a:effectLst/>
                        </a:rPr>
                        <a:t>52 (63,4 %)</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a:effectLst/>
                        </a:rPr>
                        <a:t>A</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a:effectLst/>
                        </a:rPr>
                        <a:t>A</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effectLst/>
                        </a:rPr>
                        <a:t>alle 1 000</a:t>
                      </a:r>
                      <a:endParaRPr lang="fi-FI" sz="1200"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effectLst/>
                        </a:rPr>
                        <a:t>alle 1 000</a:t>
                      </a:r>
                      <a:endParaRPr lang="fi-FI" sz="1200" dirty="0">
                        <a:effectLst/>
                        <a:latin typeface="Calibri"/>
                        <a:ea typeface="Calibri"/>
                        <a:cs typeface="Times New Roman"/>
                      </a:endParaRPr>
                    </a:p>
                  </a:txBody>
                  <a:tcPr marL="33592" marR="33592" marT="0" marB="0" anchor="ctr"/>
                </a:tc>
              </a:tr>
              <a:tr h="294578">
                <a:tc>
                  <a:txBody>
                    <a:bodyPr/>
                    <a:lstStyle/>
                    <a:p>
                      <a:pPr algn="ctr">
                        <a:lnSpc>
                          <a:spcPct val="115000"/>
                        </a:lnSpc>
                        <a:spcAft>
                          <a:spcPts val="1000"/>
                        </a:spcAft>
                      </a:pPr>
                      <a:r>
                        <a:rPr lang="fi-FI" sz="1200">
                          <a:effectLst/>
                        </a:rPr>
                        <a:t>10 (12,2 %)</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dirty="0">
                          <a:effectLst/>
                        </a:rPr>
                        <a:t>A</a:t>
                      </a:r>
                      <a:endParaRPr lang="fi-FI" sz="1200" b="1"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dirty="0">
                          <a:effectLst/>
                        </a:rPr>
                        <a:t>B</a:t>
                      </a:r>
                      <a:endParaRPr lang="fi-FI" sz="1200" b="1"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a:effectLst/>
                        </a:rPr>
                        <a:t>alle 1 000</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effectLst/>
                        </a:rPr>
                        <a:t>alle 1 000</a:t>
                      </a:r>
                      <a:endParaRPr lang="fi-FI" sz="1200" dirty="0">
                        <a:effectLst/>
                        <a:latin typeface="Calibri"/>
                        <a:ea typeface="Calibri"/>
                        <a:cs typeface="Times New Roman"/>
                      </a:endParaRPr>
                    </a:p>
                  </a:txBody>
                  <a:tcPr marL="33592" marR="33592" marT="0" marB="0" anchor="ctr"/>
                </a:tc>
              </a:tr>
              <a:tr h="294578">
                <a:tc>
                  <a:txBody>
                    <a:bodyPr/>
                    <a:lstStyle/>
                    <a:p>
                      <a:pPr algn="ctr">
                        <a:lnSpc>
                          <a:spcPct val="115000"/>
                        </a:lnSpc>
                        <a:spcAft>
                          <a:spcPts val="1000"/>
                        </a:spcAft>
                      </a:pPr>
                      <a:r>
                        <a:rPr lang="fi-FI" sz="1200">
                          <a:effectLst/>
                        </a:rPr>
                        <a:t>2 (2,4 %)</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a:effectLst/>
                        </a:rPr>
                        <a:t>B</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a:effectLst/>
                        </a:rPr>
                        <a:t>B tai C</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a:effectLst/>
                        </a:rPr>
                        <a:t>alle 1 000</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effectLst/>
                        </a:rPr>
                        <a:t>alle 1 000</a:t>
                      </a:r>
                      <a:endParaRPr lang="fi-FI" sz="1200" dirty="0">
                        <a:effectLst/>
                        <a:latin typeface="Calibri"/>
                        <a:ea typeface="Calibri"/>
                        <a:cs typeface="Times New Roman"/>
                      </a:endParaRPr>
                    </a:p>
                  </a:txBody>
                  <a:tcPr marL="33592" marR="33592" marT="0" marB="0" anchor="ctr"/>
                </a:tc>
              </a:tr>
              <a:tr h="294578">
                <a:tc>
                  <a:txBody>
                    <a:bodyPr/>
                    <a:lstStyle/>
                    <a:p>
                      <a:pPr algn="ctr">
                        <a:lnSpc>
                          <a:spcPct val="115000"/>
                        </a:lnSpc>
                        <a:spcAft>
                          <a:spcPts val="1000"/>
                        </a:spcAft>
                      </a:pPr>
                      <a:r>
                        <a:rPr lang="fi-FI" sz="1200">
                          <a:effectLst/>
                        </a:rPr>
                        <a:t>1 (1,2 %)</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solidFill>
                            <a:srgbClr val="FF0000"/>
                          </a:solidFill>
                          <a:effectLst/>
                        </a:rPr>
                        <a:t>C</a:t>
                      </a:r>
                      <a:endParaRPr lang="fi-FI" sz="1200" dirty="0">
                        <a:solidFill>
                          <a:srgbClr val="FF0000"/>
                        </a:solidFill>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solidFill>
                            <a:srgbClr val="FF0000"/>
                          </a:solidFill>
                          <a:effectLst/>
                        </a:rPr>
                        <a:t>A</a:t>
                      </a:r>
                      <a:endParaRPr lang="fi-FI" sz="1200" dirty="0">
                        <a:solidFill>
                          <a:srgbClr val="FF0000"/>
                        </a:solidFill>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a:effectLst/>
                        </a:rPr>
                        <a:t>alle 1 000</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effectLst/>
                        </a:rPr>
                        <a:t>alle 1 000</a:t>
                      </a:r>
                      <a:endParaRPr lang="fi-FI" sz="1200" dirty="0">
                        <a:effectLst/>
                        <a:latin typeface="Calibri"/>
                        <a:ea typeface="Calibri"/>
                        <a:cs typeface="Times New Roman"/>
                      </a:endParaRPr>
                    </a:p>
                  </a:txBody>
                  <a:tcPr marL="33592" marR="33592" marT="0" marB="0" anchor="ctr"/>
                </a:tc>
              </a:tr>
              <a:tr h="294578">
                <a:tc>
                  <a:txBody>
                    <a:bodyPr/>
                    <a:lstStyle/>
                    <a:p>
                      <a:pPr algn="ctr">
                        <a:lnSpc>
                          <a:spcPct val="115000"/>
                        </a:lnSpc>
                        <a:spcAft>
                          <a:spcPts val="1000"/>
                        </a:spcAft>
                      </a:pPr>
                      <a:r>
                        <a:rPr lang="fi-FI" sz="1200" dirty="0">
                          <a:effectLst/>
                        </a:rPr>
                        <a:t>6 (7,3 %)</a:t>
                      </a:r>
                      <a:endParaRPr lang="fi-FI" sz="1200"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dirty="0">
                          <a:effectLst/>
                        </a:rPr>
                        <a:t>A</a:t>
                      </a:r>
                      <a:endParaRPr lang="fi-FI" sz="1200" b="1"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dirty="0">
                          <a:effectLst/>
                        </a:rPr>
                        <a:t>C</a:t>
                      </a:r>
                      <a:endParaRPr lang="fi-FI" sz="1200" b="1"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effectLst/>
                        </a:rPr>
                        <a:t>alle 1 000</a:t>
                      </a:r>
                      <a:endParaRPr lang="fi-FI" sz="1200"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dirty="0">
                          <a:effectLst/>
                        </a:rPr>
                        <a:t>alle 1 000</a:t>
                      </a:r>
                      <a:endParaRPr lang="fi-FI" sz="1200" dirty="0">
                        <a:effectLst/>
                        <a:latin typeface="Calibri"/>
                        <a:ea typeface="Calibri"/>
                        <a:cs typeface="Times New Roman"/>
                      </a:endParaRPr>
                    </a:p>
                  </a:txBody>
                  <a:tcPr marL="33592" marR="33592" marT="0" marB="0" anchor="ctr"/>
                </a:tc>
              </a:tr>
              <a:tr h="294578">
                <a:tc>
                  <a:txBody>
                    <a:bodyPr/>
                    <a:lstStyle/>
                    <a:p>
                      <a:pPr algn="ctr">
                        <a:lnSpc>
                          <a:spcPct val="115000"/>
                        </a:lnSpc>
                        <a:spcAft>
                          <a:spcPts val="1000"/>
                        </a:spcAft>
                      </a:pPr>
                      <a:r>
                        <a:rPr lang="fi-FI" sz="1200">
                          <a:effectLst/>
                        </a:rPr>
                        <a:t>2 (2,4 %)</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dirty="0">
                          <a:effectLst/>
                        </a:rPr>
                        <a:t>A</a:t>
                      </a:r>
                      <a:endParaRPr lang="fi-FI" sz="1200" b="1"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dirty="0">
                          <a:effectLst/>
                        </a:rPr>
                        <a:t>B</a:t>
                      </a:r>
                      <a:endParaRPr lang="fi-FI" sz="1200" b="1"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dirty="0">
                          <a:effectLst/>
                        </a:rPr>
                        <a:t>alle 1000</a:t>
                      </a:r>
                      <a:endParaRPr lang="fi-FI" sz="1200" b="1"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dirty="0">
                          <a:effectLst/>
                        </a:rPr>
                        <a:t>yli 1000</a:t>
                      </a:r>
                      <a:endParaRPr lang="fi-FI" sz="1200" b="1" dirty="0">
                        <a:effectLst/>
                        <a:latin typeface="Calibri"/>
                        <a:ea typeface="Calibri"/>
                        <a:cs typeface="Times New Roman"/>
                      </a:endParaRPr>
                    </a:p>
                  </a:txBody>
                  <a:tcPr marL="33592" marR="33592" marT="0" marB="0" anchor="ctr"/>
                </a:tc>
              </a:tr>
              <a:tr h="294578">
                <a:tc>
                  <a:txBody>
                    <a:bodyPr/>
                    <a:lstStyle/>
                    <a:p>
                      <a:pPr algn="ctr">
                        <a:lnSpc>
                          <a:spcPct val="115000"/>
                        </a:lnSpc>
                        <a:spcAft>
                          <a:spcPts val="1000"/>
                        </a:spcAft>
                      </a:pPr>
                      <a:r>
                        <a:rPr lang="fi-FI" sz="1200">
                          <a:effectLst/>
                        </a:rPr>
                        <a:t>8 (9,8 %)</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a:effectLst/>
                        </a:rPr>
                        <a:t>A</a:t>
                      </a:r>
                      <a:endParaRPr lang="fi-FI" sz="1200" b="1">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dirty="0">
                          <a:effectLst/>
                        </a:rPr>
                        <a:t>C</a:t>
                      </a:r>
                      <a:endParaRPr lang="fi-FI" sz="1200" b="1"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a:effectLst/>
                        </a:rPr>
                        <a:t>alle 1 000</a:t>
                      </a:r>
                      <a:endParaRPr lang="fi-FI" sz="1200" b="1">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dirty="0">
                          <a:effectLst/>
                        </a:rPr>
                        <a:t>yli 1 000</a:t>
                      </a:r>
                      <a:endParaRPr lang="fi-FI" sz="1200" b="1" dirty="0">
                        <a:effectLst/>
                        <a:latin typeface="Calibri"/>
                        <a:ea typeface="Calibri"/>
                        <a:cs typeface="Times New Roman"/>
                      </a:endParaRPr>
                    </a:p>
                  </a:txBody>
                  <a:tcPr marL="33592" marR="33592" marT="0" marB="0" anchor="ctr"/>
                </a:tc>
              </a:tr>
              <a:tr h="294578">
                <a:tc>
                  <a:txBody>
                    <a:bodyPr/>
                    <a:lstStyle/>
                    <a:p>
                      <a:pPr algn="ctr">
                        <a:lnSpc>
                          <a:spcPct val="115000"/>
                        </a:lnSpc>
                        <a:spcAft>
                          <a:spcPts val="1000"/>
                        </a:spcAft>
                      </a:pPr>
                      <a:r>
                        <a:rPr lang="fi-FI" sz="1200">
                          <a:effectLst/>
                        </a:rPr>
                        <a:t>1 (1,2 %)</a:t>
                      </a:r>
                      <a:endParaRPr lang="fi-FI" sz="120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0" dirty="0">
                          <a:effectLst/>
                        </a:rPr>
                        <a:t>B</a:t>
                      </a:r>
                      <a:endParaRPr lang="fi-FI" sz="1200" b="0"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0" dirty="0">
                          <a:effectLst/>
                        </a:rPr>
                        <a:t>C</a:t>
                      </a:r>
                      <a:endParaRPr lang="fi-FI" sz="1200" b="0" dirty="0">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a:effectLst/>
                        </a:rPr>
                        <a:t>alle 1 000</a:t>
                      </a:r>
                      <a:endParaRPr lang="fi-FI" sz="1200" b="1">
                        <a:effectLst/>
                        <a:latin typeface="Calibri"/>
                        <a:ea typeface="Calibri"/>
                        <a:cs typeface="Times New Roman"/>
                      </a:endParaRPr>
                    </a:p>
                  </a:txBody>
                  <a:tcPr marL="33592" marR="33592" marT="0" marB="0" anchor="ctr"/>
                </a:tc>
                <a:tc>
                  <a:txBody>
                    <a:bodyPr/>
                    <a:lstStyle/>
                    <a:p>
                      <a:pPr algn="ctr">
                        <a:lnSpc>
                          <a:spcPct val="115000"/>
                        </a:lnSpc>
                        <a:spcAft>
                          <a:spcPts val="1000"/>
                        </a:spcAft>
                      </a:pPr>
                      <a:r>
                        <a:rPr lang="fi-FI" sz="1200" b="1" dirty="0">
                          <a:effectLst/>
                        </a:rPr>
                        <a:t>yli 1 000</a:t>
                      </a:r>
                      <a:endParaRPr lang="fi-FI" sz="1200" b="1" dirty="0">
                        <a:effectLst/>
                        <a:latin typeface="Calibri"/>
                        <a:ea typeface="Calibri"/>
                        <a:cs typeface="Times New Roman"/>
                      </a:endParaRPr>
                    </a:p>
                  </a:txBody>
                  <a:tcPr marL="33592" marR="33592" marT="0" marB="0" anchor="ctr"/>
                </a:tc>
              </a:tr>
            </a:tbl>
          </a:graphicData>
        </a:graphic>
      </p:graphicFrame>
      <p:sp>
        <p:nvSpPr>
          <p:cNvPr id="9" name="Content Placeholder 8"/>
          <p:cNvSpPr>
            <a:spLocks noGrp="1"/>
          </p:cNvSpPr>
          <p:nvPr>
            <p:ph sz="half" idx="2"/>
          </p:nvPr>
        </p:nvSpPr>
        <p:spPr>
          <a:xfrm>
            <a:off x="539874" y="1484784"/>
            <a:ext cx="8352606" cy="1584176"/>
          </a:xfrm>
        </p:spPr>
        <p:txBody>
          <a:bodyPr>
            <a:normAutofit/>
          </a:bodyPr>
          <a:lstStyle/>
          <a:p>
            <a:pPr marL="0" indent="0">
              <a:buNone/>
            </a:pPr>
            <a:r>
              <a:rPr lang="fi-FI" sz="1800" dirty="0" smtClean="0"/>
              <a:t>Alustavia tuloksia:</a:t>
            </a:r>
          </a:p>
          <a:p>
            <a:pPr lvl="1"/>
            <a:r>
              <a:rPr lang="fi-FI" sz="1600" dirty="0" smtClean="0"/>
              <a:t>Yhteensä 82 vaurio-vertailuparia</a:t>
            </a:r>
          </a:p>
          <a:p>
            <a:pPr marL="0" indent="0">
              <a:buNone/>
            </a:pPr>
            <a:r>
              <a:rPr lang="fi-FI" sz="1800" dirty="0" err="1" smtClean="0"/>
              <a:t>Mycometer</a:t>
            </a:r>
            <a:r>
              <a:rPr lang="fi-FI" sz="1800" dirty="0" smtClean="0"/>
              <a:t> erotteli vauriopinnat vertailupinnoista viljelymenetelmää paremmin </a:t>
            </a:r>
            <a:r>
              <a:rPr lang="fi-FI" sz="1600" dirty="0" smtClean="0"/>
              <a:t>(vertailu A kategoriassa, vaurio B tai C kategoriassa)</a:t>
            </a:r>
          </a:p>
          <a:p>
            <a:pPr lvl="1"/>
            <a:r>
              <a:rPr lang="fi-FI" sz="1600" dirty="0" smtClean="0"/>
              <a:t>Vain 11 näytettä yli viljelyn vaurioluokituksen (&gt;1000 pmy/cm</a:t>
            </a:r>
            <a:r>
              <a:rPr lang="fi-FI" sz="1600" baseline="30000" dirty="0" smtClean="0"/>
              <a:t>2</a:t>
            </a:r>
            <a:r>
              <a:rPr lang="fi-FI" sz="1600" dirty="0" smtClean="0"/>
              <a:t>)</a:t>
            </a:r>
            <a:endParaRPr lang="fi-FI" sz="1600" dirty="0"/>
          </a:p>
        </p:txBody>
      </p:sp>
    </p:spTree>
    <p:extLst>
      <p:ext uri="{BB962C8B-B14F-4D97-AF65-F5344CB8AC3E}">
        <p14:creationId xmlns:p14="http://schemas.microsoft.com/office/powerpoint/2010/main" val="63751131"/>
      </p:ext>
    </p:extLst>
  </p:cSld>
  <p:clrMapOvr>
    <a:masterClrMapping/>
  </p:clrMapOvr>
  <p:transition spd="med">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fi-FI" altLang="fi-FI" smtClean="0"/>
              <a:t>Mitä Mycometer-menetelmästä voi sanoa tällä hetkellä?</a:t>
            </a:r>
          </a:p>
        </p:txBody>
      </p:sp>
      <p:sp>
        <p:nvSpPr>
          <p:cNvPr id="115715" name="Content Placeholder 2"/>
          <p:cNvSpPr>
            <a:spLocks noGrp="1"/>
          </p:cNvSpPr>
          <p:nvPr>
            <p:ph idx="1"/>
          </p:nvPr>
        </p:nvSpPr>
        <p:spPr/>
        <p:txBody>
          <a:bodyPr>
            <a:normAutofit/>
          </a:bodyPr>
          <a:lstStyle/>
          <a:p>
            <a:r>
              <a:rPr lang="fi-FI" altLang="fi-FI" dirty="0" err="1" smtClean="0"/>
              <a:t>Mycometerillä</a:t>
            </a:r>
            <a:r>
              <a:rPr lang="fi-FI" altLang="fi-FI" dirty="0" smtClean="0"/>
              <a:t> analysoidut rakennusmateriaalit suhteessa viljelyyn: ”vääriä positiivisia” ja ”vääriä negatiivisia” </a:t>
            </a:r>
          </a:p>
          <a:p>
            <a:pPr lvl="1"/>
            <a:r>
              <a:rPr lang="fi-FI" altLang="fi-FI" sz="1600" dirty="0" smtClean="0"/>
              <a:t>Näytteen epähomogeenisuus? Pieni näytemäärä?</a:t>
            </a:r>
          </a:p>
          <a:p>
            <a:pPr lvl="1"/>
            <a:r>
              <a:rPr lang="fi-FI" altLang="fi-FI" sz="1600" dirty="0" smtClean="0"/>
              <a:t>Toimisiko paremmin joillakin materiaaleilla?</a:t>
            </a:r>
          </a:p>
          <a:p>
            <a:pPr lvl="1"/>
            <a:r>
              <a:rPr lang="fi-FI" altLang="fi-FI" sz="1600" dirty="0" smtClean="0"/>
              <a:t>Viljelyyn verrattaessa pitää muistaa että menetelmät mittaavat eri asiaa</a:t>
            </a:r>
          </a:p>
          <a:p>
            <a:r>
              <a:rPr lang="fi-FI" altLang="fi-FI" dirty="0" smtClean="0"/>
              <a:t>Pintanäytteiden viljelyssä vaurioluokitusraja 1000 pmy/cm</a:t>
            </a:r>
            <a:r>
              <a:rPr lang="fi-FI" altLang="fi-FI" baseline="30000" dirty="0" smtClean="0"/>
              <a:t>2</a:t>
            </a:r>
            <a:r>
              <a:rPr lang="fi-FI" altLang="fi-FI" dirty="0" smtClean="0"/>
              <a:t> korkea</a:t>
            </a:r>
          </a:p>
          <a:p>
            <a:r>
              <a:rPr lang="fi-FI" altLang="fi-FI" dirty="0" smtClean="0"/>
              <a:t>Pintanäytteiden vertailu-vaurio-asetelmassa </a:t>
            </a:r>
            <a:r>
              <a:rPr lang="fi-FI" altLang="fi-FI" dirty="0" err="1" smtClean="0"/>
              <a:t>Mycometer-menetelmä</a:t>
            </a:r>
            <a:r>
              <a:rPr lang="fi-FI" altLang="fi-FI" dirty="0" smtClean="0"/>
              <a:t> vaikuttaa lupaavalta</a:t>
            </a:r>
          </a:p>
          <a:p>
            <a:pPr lvl="1"/>
            <a:r>
              <a:rPr lang="fi-FI" altLang="fi-FI" sz="1600" dirty="0" smtClean="0"/>
              <a:t>Erottelee paremmin vaurio- ja vertailupinnat kuin viljely</a:t>
            </a:r>
          </a:p>
          <a:p>
            <a:pPr marL="0" indent="0">
              <a:buNone/>
            </a:pPr>
            <a:endParaRPr lang="fi-FI" altLang="fi-FI" sz="1800" dirty="0" smtClean="0"/>
          </a:p>
        </p:txBody>
      </p:sp>
      <p:sp>
        <p:nvSpPr>
          <p:cNvPr id="4" name="Date Placeholder 3"/>
          <p:cNvSpPr>
            <a:spLocks noGrp="1"/>
          </p:cNvSpPr>
          <p:nvPr>
            <p:ph type="dt" sz="half" idx="10"/>
          </p:nvPr>
        </p:nvSpPr>
        <p:spPr/>
        <p:txBody>
          <a:bodyPr/>
          <a:lstStyle/>
          <a:p>
            <a:pPr>
              <a:defRPr/>
            </a:pPr>
            <a:fld id="{57DB8653-9A4E-4E53-8BE9-1C2BB7C33D0D}"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RTA 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12D0C08-C211-48DC-955B-4802B27BAF53}" type="slidenum">
              <a:rPr lang="fi-FI" altLang="fi-FI">
                <a:solidFill>
                  <a:srgbClr val="FFFFFF"/>
                </a:solidFill>
              </a:rPr>
              <a:pPr eaLnBrk="1" hangingPunct="1"/>
              <a:t>57</a:t>
            </a:fld>
            <a:endParaRPr lang="fi-FI" altLang="fi-FI">
              <a:solidFill>
                <a:srgbClr val="FFFFFF"/>
              </a:solidFill>
            </a:endParaRPr>
          </a:p>
        </p:txBody>
      </p:sp>
    </p:spTree>
    <p:extLst>
      <p:ext uri="{BB962C8B-B14F-4D97-AF65-F5344CB8AC3E}">
        <p14:creationId xmlns:p14="http://schemas.microsoft.com/office/powerpoint/2010/main" val="3674141742"/>
      </p:ext>
    </p:extLst>
  </p:cSld>
  <p:clrMapOvr>
    <a:masterClrMapping/>
  </p:clrMapOvr>
  <p:transition spd="med">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normAutofit/>
          </a:bodyPr>
          <a:lstStyle/>
          <a:p>
            <a:r>
              <a:rPr lang="fi-FI" altLang="fi-FI" smtClean="0"/>
              <a:t>qPCR ja Mycometer homevaurion toteamisessa</a:t>
            </a:r>
          </a:p>
        </p:txBody>
      </p:sp>
      <p:sp>
        <p:nvSpPr>
          <p:cNvPr id="3" name="Content Placeholder 2"/>
          <p:cNvSpPr>
            <a:spLocks noGrp="1"/>
          </p:cNvSpPr>
          <p:nvPr>
            <p:ph idx="1"/>
          </p:nvPr>
        </p:nvSpPr>
        <p:spPr/>
        <p:txBody>
          <a:bodyPr>
            <a:normAutofit/>
          </a:bodyPr>
          <a:lstStyle/>
          <a:p>
            <a:pPr>
              <a:defRPr/>
            </a:pPr>
            <a:r>
              <a:rPr lang="fi-FI" sz="2400" b="1" dirty="0" err="1" smtClean="0"/>
              <a:t>qPCR</a:t>
            </a:r>
            <a:endParaRPr lang="fi-FI" sz="2400" b="1" dirty="0" smtClean="0"/>
          </a:p>
          <a:p>
            <a:pPr lvl="1">
              <a:buClr>
                <a:schemeClr val="accent1"/>
              </a:buClr>
              <a:buFont typeface="Arial" panose="020B0604020202020204" pitchFamily="34" charset="0"/>
              <a:buChar char="•"/>
              <a:defRPr/>
            </a:pPr>
            <a:r>
              <a:rPr lang="fi-FI" sz="2400" dirty="0" smtClean="0"/>
              <a:t>THL julkaisee raportin sovellusten valinnasta ja raja-arvojen määrittämisestä vuoden 2016 aikana</a:t>
            </a:r>
          </a:p>
          <a:p>
            <a:pPr lvl="1">
              <a:buClr>
                <a:schemeClr val="accent1"/>
              </a:buClr>
              <a:buFont typeface="Arial" panose="020B0604020202020204" pitchFamily="34" charset="0"/>
              <a:buChar char="•"/>
              <a:defRPr/>
            </a:pPr>
            <a:r>
              <a:rPr lang="fi-FI" sz="2400" dirty="0" smtClean="0"/>
              <a:t>Tarvitaan edelleen käytettyjä vaurioitumattomia materiaaleja!</a:t>
            </a:r>
          </a:p>
          <a:p>
            <a:pPr>
              <a:buFont typeface="Arial" panose="020B0604020202020204" pitchFamily="34" charset="0"/>
              <a:buChar char="•"/>
              <a:defRPr/>
            </a:pPr>
            <a:r>
              <a:rPr lang="fi-FI" sz="2400" b="1" dirty="0" err="1" smtClean="0"/>
              <a:t>Mycometer</a:t>
            </a:r>
            <a:endParaRPr lang="fi-FI" sz="2400" b="1" dirty="0" smtClean="0"/>
          </a:p>
          <a:p>
            <a:pPr lvl="1">
              <a:buClr>
                <a:schemeClr val="accent1"/>
              </a:buClr>
              <a:buFont typeface="Arial" panose="020B0604020202020204" pitchFamily="34" charset="0"/>
              <a:buChar char="•"/>
              <a:defRPr/>
            </a:pPr>
            <a:r>
              <a:rPr lang="fi-FI" sz="2400" dirty="0" smtClean="0"/>
              <a:t>Tilastolliset analyysit ja aineiston kerääminen osittain kesken</a:t>
            </a:r>
          </a:p>
          <a:p>
            <a:pPr lvl="1">
              <a:buClr>
                <a:schemeClr val="accent1"/>
              </a:buClr>
              <a:buFont typeface="Arial" panose="020B0604020202020204" pitchFamily="34" charset="0"/>
              <a:buChar char="•"/>
              <a:defRPr/>
            </a:pPr>
            <a:r>
              <a:rPr lang="fi-FI" sz="2400" dirty="0" smtClean="0"/>
              <a:t>Raportoidaan myöhemmin </a:t>
            </a:r>
          </a:p>
          <a:p>
            <a:pPr lvl="1">
              <a:buClr>
                <a:schemeClr val="accent1"/>
              </a:buClr>
              <a:buFont typeface="Arial" panose="020B0604020202020204" pitchFamily="34" charset="0"/>
              <a:buChar char="•"/>
              <a:defRPr/>
            </a:pPr>
            <a:endParaRPr lang="fi-FI" sz="2400" dirty="0" smtClean="0"/>
          </a:p>
          <a:p>
            <a:pPr marL="360362" lvl="1" indent="0">
              <a:buFontTx/>
              <a:buNone/>
              <a:defRPr/>
            </a:pPr>
            <a:endParaRPr lang="fi-FI" sz="2400" dirty="0"/>
          </a:p>
        </p:txBody>
      </p:sp>
      <p:sp>
        <p:nvSpPr>
          <p:cNvPr id="4" name="Date Placeholder 3"/>
          <p:cNvSpPr>
            <a:spLocks noGrp="1"/>
          </p:cNvSpPr>
          <p:nvPr>
            <p:ph type="dt" sz="half" idx="10"/>
          </p:nvPr>
        </p:nvSpPr>
        <p:spPr/>
        <p:txBody>
          <a:bodyPr/>
          <a:lstStyle/>
          <a:p>
            <a:pPr>
              <a:defRPr/>
            </a:pPr>
            <a:fld id="{83E0839C-A28D-44CD-A18F-369AB81B56E9}"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RTA 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5030970-0158-4DC4-B54A-D45C6BDAF28F}" type="slidenum">
              <a:rPr lang="fi-FI" altLang="fi-FI">
                <a:solidFill>
                  <a:srgbClr val="FFFFFF"/>
                </a:solidFill>
              </a:rPr>
              <a:pPr eaLnBrk="1" hangingPunct="1"/>
              <a:t>58</a:t>
            </a:fld>
            <a:endParaRPr lang="fi-FI" altLang="fi-FI">
              <a:solidFill>
                <a:srgbClr val="FFFFFF"/>
              </a:solidFill>
            </a:endParaRPr>
          </a:p>
        </p:txBody>
      </p:sp>
    </p:spTree>
    <p:extLst>
      <p:ext uri="{BB962C8B-B14F-4D97-AF65-F5344CB8AC3E}">
        <p14:creationId xmlns:p14="http://schemas.microsoft.com/office/powerpoint/2010/main" val="1562263264"/>
      </p:ext>
    </p:extLst>
  </p:cSld>
  <p:clrMapOvr>
    <a:masterClrMapping/>
  </p:clrMapOvr>
  <p:transition spd="med">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2"/>
          <p:cNvSpPr>
            <a:spLocks noGrp="1" noChangeArrowheads="1"/>
          </p:cNvSpPr>
          <p:nvPr>
            <p:ph type="title"/>
          </p:nvPr>
        </p:nvSpPr>
        <p:spPr/>
        <p:txBody>
          <a:bodyPr/>
          <a:lstStyle/>
          <a:p>
            <a:pPr algn="ctr" eaLnBrk="1" hangingPunct="1"/>
            <a:r>
              <a:rPr lang="fi-FI" altLang="fi-FI" sz="3200" smtClean="0"/>
              <a:t>Toksisuusmittaukset</a:t>
            </a:r>
            <a:endParaRPr lang="en-US" altLang="fi-FI" sz="3200" smtClean="0"/>
          </a:p>
        </p:txBody>
      </p:sp>
      <p:sp>
        <p:nvSpPr>
          <p:cNvPr id="52231" name="Rectangle 3"/>
          <p:cNvSpPr>
            <a:spLocks noGrp="1" noChangeArrowheads="1"/>
          </p:cNvSpPr>
          <p:nvPr>
            <p:ph idx="1"/>
          </p:nvPr>
        </p:nvSpPr>
        <p:spPr/>
        <p:txBody>
          <a:bodyPr/>
          <a:lstStyle/>
          <a:p>
            <a:pPr eaLnBrk="1" hangingPunct="1"/>
            <a:r>
              <a:rPr lang="fi-FI" altLang="fi-FI" dirty="0" smtClean="0">
                <a:ea typeface="ＭＳ Ｐゴシック" pitchFamily="34" charset="-128"/>
              </a:rPr>
              <a:t>Näytteen ”yleistä” toksisuutta voidaan testata esim. soluviljelmässä</a:t>
            </a:r>
          </a:p>
          <a:p>
            <a:pPr eaLnBrk="1" hangingPunct="1"/>
            <a:r>
              <a:rPr lang="fi-FI" altLang="fi-FI" dirty="0" smtClean="0">
                <a:ea typeface="ＭＳ Ｐゴシック" pitchFamily="34" charset="-128"/>
              </a:rPr>
              <a:t>Vastaus ei kerro, mikä näytteen osa aiheuttaa toksisuuden</a:t>
            </a:r>
          </a:p>
          <a:p>
            <a:pPr eaLnBrk="1" hangingPunct="1"/>
            <a:r>
              <a:rPr lang="fi-FI" altLang="fi-FI" dirty="0" smtClean="0">
                <a:ea typeface="ＭＳ Ｐゴシック" pitchFamily="34" charset="-128"/>
              </a:rPr>
              <a:t>Toksisuutta testeissä voivat aiheuttaa mikrobitoksiinien lisäksi esim. ulkoilman saasteet, pakokaasut, palamistuotteet, monet talouskemikaalit jne.</a:t>
            </a:r>
          </a:p>
          <a:p>
            <a:pPr eaLnBrk="1" hangingPunct="1"/>
            <a:r>
              <a:rPr lang="fi-FI" altLang="fi-FI" dirty="0" err="1" smtClean="0">
                <a:ea typeface="ＭＳ Ｐゴシック" pitchFamily="34" charset="-128"/>
              </a:rPr>
              <a:t>TOXTEST-projekti</a:t>
            </a:r>
            <a:r>
              <a:rPr lang="fi-FI" altLang="fi-FI" dirty="0" smtClean="0">
                <a:ea typeface="ＭＳ Ｐゴシック" pitchFamily="34" charset="-128"/>
              </a:rPr>
              <a:t>: Itä-Suomen yliopisto, THL, TTL, Helsingin yliopisto ja Turun yliopisto</a:t>
            </a:r>
          </a:p>
          <a:p>
            <a:pPr lvl="1" eaLnBrk="1" hangingPunct="1"/>
            <a:r>
              <a:rPr lang="en-US" altLang="fi-FI" dirty="0" err="1" smtClean="0"/>
              <a:t>Pölynäytteen</a:t>
            </a:r>
            <a:r>
              <a:rPr lang="en-US" altLang="fi-FI" dirty="0" smtClean="0"/>
              <a:t> </a:t>
            </a:r>
            <a:r>
              <a:rPr lang="en-US" altLang="fi-FI" dirty="0" err="1" smtClean="0"/>
              <a:t>toksisuuden</a:t>
            </a:r>
            <a:r>
              <a:rPr lang="en-US" altLang="fi-FI" dirty="0" smtClean="0"/>
              <a:t> </a:t>
            </a:r>
            <a:r>
              <a:rPr lang="en-US" altLang="fi-FI" dirty="0" err="1" smtClean="0"/>
              <a:t>mittausta</a:t>
            </a:r>
            <a:r>
              <a:rPr lang="en-US" altLang="fi-FI" dirty="0" smtClean="0"/>
              <a:t> </a:t>
            </a:r>
            <a:br>
              <a:rPr lang="en-US" altLang="fi-FI" dirty="0" smtClean="0"/>
            </a:br>
            <a:r>
              <a:rPr lang="en-US" altLang="fi-FI" b="1" dirty="0" err="1" smtClean="0"/>
              <a:t>ei</a:t>
            </a:r>
            <a:r>
              <a:rPr lang="en-US" altLang="fi-FI" b="1" dirty="0" smtClean="0"/>
              <a:t> </a:t>
            </a:r>
            <a:r>
              <a:rPr lang="en-US" altLang="fi-FI" b="1" dirty="0" err="1" smtClean="0"/>
              <a:t>tule</a:t>
            </a:r>
            <a:r>
              <a:rPr lang="en-US" altLang="fi-FI" b="1" dirty="0" smtClean="0"/>
              <a:t> </a:t>
            </a:r>
            <a:r>
              <a:rPr lang="en-US" altLang="fi-FI" b="1" dirty="0" err="1" smtClean="0"/>
              <a:t>käyttää</a:t>
            </a:r>
            <a:r>
              <a:rPr lang="en-US" altLang="fi-FI" b="1" dirty="0" smtClean="0"/>
              <a:t> </a:t>
            </a:r>
            <a:r>
              <a:rPr lang="en-US" altLang="fi-FI" dirty="0" err="1" smtClean="0"/>
              <a:t>kosteusvaurion</a:t>
            </a:r>
            <a:r>
              <a:rPr lang="en-US" altLang="fi-FI" dirty="0" smtClean="0"/>
              <a:t> </a:t>
            </a:r>
            <a:r>
              <a:rPr lang="en-US" altLang="fi-FI" dirty="0" err="1" smtClean="0"/>
              <a:t>vakavuuden</a:t>
            </a:r>
            <a:r>
              <a:rPr lang="en-US" altLang="fi-FI" dirty="0" smtClean="0"/>
              <a:t> </a:t>
            </a:r>
            <a:r>
              <a:rPr lang="en-US" altLang="fi-FI" dirty="0" err="1" smtClean="0"/>
              <a:t>arviointiin</a:t>
            </a:r>
            <a:endParaRPr lang="en-US" altLang="fi-FI" dirty="0" smtClean="0"/>
          </a:p>
          <a:p>
            <a:pPr lvl="1" eaLnBrk="1" hangingPunct="1"/>
            <a:r>
              <a:rPr lang="en-US" altLang="fi-FI" dirty="0" err="1" smtClean="0">
                <a:ea typeface="ＭＳ Ｐゴシック" pitchFamily="34" charset="-128"/>
              </a:rPr>
              <a:t>Ulkopuolinen</a:t>
            </a:r>
            <a:r>
              <a:rPr lang="en-US" altLang="fi-FI" dirty="0" smtClean="0">
                <a:ea typeface="ＭＳ Ｐゴシック" pitchFamily="34" charset="-128"/>
              </a:rPr>
              <a:t> </a:t>
            </a:r>
            <a:r>
              <a:rPr lang="en-US" altLang="fi-FI" dirty="0" err="1" smtClean="0">
                <a:ea typeface="ＭＳ Ｐゴシック" pitchFamily="34" charset="-128"/>
              </a:rPr>
              <a:t>arviointi</a:t>
            </a:r>
            <a:r>
              <a:rPr lang="en-US" altLang="fi-FI" dirty="0" smtClean="0">
                <a:ea typeface="ＭＳ Ｐゴシック" pitchFamily="34" charset="-128"/>
              </a:rPr>
              <a:t> </a:t>
            </a:r>
            <a:r>
              <a:rPr lang="en-US" altLang="fi-FI" dirty="0" err="1" smtClean="0">
                <a:ea typeface="ＭＳ Ｐゴシック" pitchFamily="34" charset="-128"/>
              </a:rPr>
              <a:t>vahvisti</a:t>
            </a:r>
            <a:r>
              <a:rPr lang="en-US" altLang="fi-FI" dirty="0" smtClean="0">
                <a:ea typeface="ＭＳ Ｐゴシック" pitchFamily="34" charset="-128"/>
              </a:rPr>
              <a:t> </a:t>
            </a:r>
            <a:r>
              <a:rPr lang="en-US" altLang="fi-FI" dirty="0" err="1" smtClean="0">
                <a:ea typeface="ＭＳ Ｐゴシック" pitchFamily="34" charset="-128"/>
              </a:rPr>
              <a:t>yllä</a:t>
            </a:r>
            <a:r>
              <a:rPr lang="en-US" altLang="fi-FI" dirty="0" smtClean="0">
                <a:ea typeface="ＭＳ Ｐゴシック" pitchFamily="34" charset="-128"/>
              </a:rPr>
              <a:t> </a:t>
            </a:r>
            <a:r>
              <a:rPr lang="en-US" altLang="fi-FI" dirty="0" err="1" smtClean="0">
                <a:ea typeface="ＭＳ Ｐゴシック" pitchFamily="34" charset="-128"/>
              </a:rPr>
              <a:t>olevan</a:t>
            </a:r>
            <a:r>
              <a:rPr lang="en-US" altLang="fi-FI" dirty="0" smtClean="0">
                <a:ea typeface="ＭＳ Ｐゴシック" pitchFamily="34" charset="-128"/>
              </a:rPr>
              <a:t> </a:t>
            </a:r>
            <a:r>
              <a:rPr lang="en-US" altLang="fi-FI" dirty="0" err="1" smtClean="0">
                <a:ea typeface="ＭＳ Ｐゴシック" pitchFamily="34" charset="-128"/>
              </a:rPr>
              <a:t>johtopäätöksen</a:t>
            </a:r>
            <a:endParaRPr lang="en-US" altLang="fi-FI" dirty="0" smtClean="0">
              <a:ea typeface="ＭＳ Ｐゴシック" pitchFamily="34" charset="-128"/>
            </a:endParaRPr>
          </a:p>
          <a:p>
            <a:r>
              <a:rPr lang="fi-FI" altLang="fi-FI" dirty="0"/>
              <a:t>Jos toksisuus liittyy homevaurioon, johtopäätös korjaustarpeesta sama kuin ilman mittausta!!!</a:t>
            </a:r>
          </a:p>
          <a:p>
            <a:pPr marL="0" indent="0">
              <a:buNone/>
            </a:pPr>
            <a:endParaRPr lang="fi-FI" altLang="fi-FI" dirty="0" smtClean="0">
              <a:ea typeface="ＭＳ Ｐゴシック" pitchFamily="34" charset="-128"/>
            </a:endParaRPr>
          </a:p>
          <a:p>
            <a:pPr eaLnBrk="1" hangingPunct="1"/>
            <a:endParaRPr lang="en-US" altLang="fi-FI" sz="2000" dirty="0" smtClean="0">
              <a:ea typeface="ＭＳ Ｐゴシック" pitchFamily="34" charset="-128"/>
            </a:endParaRPr>
          </a:p>
        </p:txBody>
      </p:sp>
      <p:sp>
        <p:nvSpPr>
          <p:cNvPr id="52226" name="Date Placeholder 1"/>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85000"/>
              </a:lnSpc>
              <a:spcBef>
                <a:spcPct val="35000"/>
              </a:spcBef>
              <a:buClr>
                <a:schemeClr val="accent1"/>
              </a:buClr>
              <a:buChar char="•"/>
              <a:defRPr sz="2600">
                <a:solidFill>
                  <a:schemeClr val="tx1"/>
                </a:solidFill>
                <a:latin typeface="Arial" pitchFamily="34" charset="0"/>
              </a:defRPr>
            </a:lvl1pPr>
            <a:lvl2pPr marL="742950" indent="-285750">
              <a:lnSpc>
                <a:spcPct val="85000"/>
              </a:lnSpc>
              <a:spcBef>
                <a:spcPct val="25000"/>
              </a:spcBef>
              <a:buChar char="–"/>
              <a:defRPr sz="2400">
                <a:solidFill>
                  <a:schemeClr val="tx1"/>
                </a:solidFill>
                <a:latin typeface="Arial" pitchFamily="34" charset="0"/>
              </a:defRPr>
            </a:lvl2pPr>
            <a:lvl3pPr marL="1143000" indent="-228600">
              <a:lnSpc>
                <a:spcPct val="85000"/>
              </a:lnSpc>
              <a:spcBef>
                <a:spcPct val="25000"/>
              </a:spcBef>
              <a:buClr>
                <a:schemeClr val="accent1"/>
              </a:buClr>
              <a:buChar char="•"/>
              <a:defRPr sz="2200">
                <a:solidFill>
                  <a:schemeClr val="tx1"/>
                </a:solidFill>
                <a:latin typeface="Arial" pitchFamily="34" charset="0"/>
              </a:defRPr>
            </a:lvl3pPr>
            <a:lvl4pPr marL="1600200" indent="-228600">
              <a:lnSpc>
                <a:spcPct val="85000"/>
              </a:lnSpc>
              <a:spcBef>
                <a:spcPct val="25000"/>
              </a:spcBef>
              <a:buChar char="–"/>
              <a:defRPr sz="2200">
                <a:solidFill>
                  <a:schemeClr val="tx1"/>
                </a:solidFill>
                <a:latin typeface="Arial" pitchFamily="34" charset="0"/>
              </a:defRPr>
            </a:lvl4pPr>
            <a:lvl5pPr marL="2057400" indent="-22860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a:lnSpc>
                <a:spcPct val="100000"/>
              </a:lnSpc>
              <a:spcBef>
                <a:spcPct val="0"/>
              </a:spcBef>
              <a:buClrTx/>
              <a:buFontTx/>
              <a:buNone/>
            </a:pPr>
            <a:fld id="{D42EB46C-FC50-4854-8FEB-16CA2EE0480D}" type="datetime1">
              <a:rPr lang="fi-FI" altLang="fi-FI" sz="1000" smtClean="0">
                <a:solidFill>
                  <a:schemeClr val="bg1"/>
                </a:solidFill>
              </a:rPr>
              <a:pPr algn="ctr">
                <a:lnSpc>
                  <a:spcPct val="100000"/>
                </a:lnSpc>
                <a:spcBef>
                  <a:spcPct val="0"/>
                </a:spcBef>
                <a:buClrTx/>
                <a:buFontTx/>
                <a:buNone/>
              </a:pPr>
              <a:t>14.6.2016</a:t>
            </a:fld>
            <a:endParaRPr lang="fi-FI" altLang="fi-FI" sz="1000" smtClean="0">
              <a:solidFill>
                <a:schemeClr val="bg1"/>
              </a:solidFill>
            </a:endParaRPr>
          </a:p>
        </p:txBody>
      </p:sp>
      <p:sp>
        <p:nvSpPr>
          <p:cNvPr id="52232" name="Footer Placeholder 1"/>
          <p:cNvSpPr>
            <a:spLocks noGrp="1"/>
          </p:cNvSpPr>
          <p:nvPr>
            <p:ph type="ftr" sz="quarter" idx="11"/>
          </p:nvPr>
        </p:nvSpPr>
        <p:spPr>
          <a:noFill/>
        </p:spPr>
        <p:txBody>
          <a:bodyPr/>
          <a:lstStyle>
            <a:lvl1pPr>
              <a:lnSpc>
                <a:spcPct val="85000"/>
              </a:lnSpc>
              <a:spcBef>
                <a:spcPct val="35000"/>
              </a:spcBef>
              <a:buClr>
                <a:schemeClr val="accent1"/>
              </a:buClr>
              <a:buChar char="•"/>
              <a:defRPr sz="2600">
                <a:solidFill>
                  <a:schemeClr val="tx1"/>
                </a:solidFill>
                <a:latin typeface="Arial" pitchFamily="34" charset="0"/>
              </a:defRPr>
            </a:lvl1pPr>
            <a:lvl2pPr marL="742950" indent="-285750">
              <a:lnSpc>
                <a:spcPct val="85000"/>
              </a:lnSpc>
              <a:spcBef>
                <a:spcPct val="25000"/>
              </a:spcBef>
              <a:buChar char="–"/>
              <a:defRPr sz="2400">
                <a:solidFill>
                  <a:schemeClr val="tx1"/>
                </a:solidFill>
                <a:latin typeface="Arial" pitchFamily="34" charset="0"/>
              </a:defRPr>
            </a:lvl2pPr>
            <a:lvl3pPr marL="1143000" indent="-228600">
              <a:lnSpc>
                <a:spcPct val="85000"/>
              </a:lnSpc>
              <a:spcBef>
                <a:spcPct val="25000"/>
              </a:spcBef>
              <a:buClr>
                <a:schemeClr val="accent1"/>
              </a:buClr>
              <a:buChar char="•"/>
              <a:defRPr sz="2200">
                <a:solidFill>
                  <a:schemeClr val="tx1"/>
                </a:solidFill>
                <a:latin typeface="Arial" pitchFamily="34" charset="0"/>
              </a:defRPr>
            </a:lvl3pPr>
            <a:lvl4pPr marL="1600200" indent="-228600">
              <a:lnSpc>
                <a:spcPct val="85000"/>
              </a:lnSpc>
              <a:spcBef>
                <a:spcPct val="25000"/>
              </a:spcBef>
              <a:buChar char="–"/>
              <a:defRPr sz="2200">
                <a:solidFill>
                  <a:schemeClr val="tx1"/>
                </a:solidFill>
                <a:latin typeface="Arial" pitchFamily="34" charset="0"/>
              </a:defRPr>
            </a:lvl4pPr>
            <a:lvl5pPr marL="2057400" indent="-22860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nSpc>
                <a:spcPct val="100000"/>
              </a:lnSpc>
              <a:spcBef>
                <a:spcPct val="0"/>
              </a:spcBef>
              <a:buClrTx/>
              <a:buFontTx/>
              <a:buNone/>
            </a:pPr>
            <a:r>
              <a:rPr lang="fi-FI" altLang="fi-FI" sz="1000" smtClean="0">
                <a:solidFill>
                  <a:srgbClr val="FFFFFF"/>
                </a:solidFill>
              </a:rPr>
              <a:t>Ympäristöterveyden huolto ja sisäilma / Anne Hyvärinen</a:t>
            </a:r>
          </a:p>
        </p:txBody>
      </p:sp>
      <p:sp>
        <p:nvSpPr>
          <p:cNvPr id="5222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85000"/>
              </a:lnSpc>
              <a:spcBef>
                <a:spcPct val="35000"/>
              </a:spcBef>
              <a:buClr>
                <a:schemeClr val="accent1"/>
              </a:buClr>
              <a:buChar char="•"/>
              <a:defRPr sz="2600">
                <a:solidFill>
                  <a:schemeClr val="tx1"/>
                </a:solidFill>
                <a:latin typeface="Arial" pitchFamily="34" charset="0"/>
              </a:defRPr>
            </a:lvl1pPr>
            <a:lvl2pPr marL="742950" indent="-285750">
              <a:lnSpc>
                <a:spcPct val="85000"/>
              </a:lnSpc>
              <a:spcBef>
                <a:spcPct val="25000"/>
              </a:spcBef>
              <a:buChar char="–"/>
              <a:defRPr sz="2400">
                <a:solidFill>
                  <a:schemeClr val="tx1"/>
                </a:solidFill>
                <a:latin typeface="Arial" pitchFamily="34" charset="0"/>
              </a:defRPr>
            </a:lvl2pPr>
            <a:lvl3pPr marL="1143000" indent="-228600">
              <a:lnSpc>
                <a:spcPct val="85000"/>
              </a:lnSpc>
              <a:spcBef>
                <a:spcPct val="25000"/>
              </a:spcBef>
              <a:buClr>
                <a:schemeClr val="accent1"/>
              </a:buClr>
              <a:buChar char="•"/>
              <a:defRPr sz="2200">
                <a:solidFill>
                  <a:schemeClr val="tx1"/>
                </a:solidFill>
                <a:latin typeface="Arial" pitchFamily="34" charset="0"/>
              </a:defRPr>
            </a:lvl3pPr>
            <a:lvl4pPr marL="1600200" indent="-228600">
              <a:lnSpc>
                <a:spcPct val="85000"/>
              </a:lnSpc>
              <a:spcBef>
                <a:spcPct val="25000"/>
              </a:spcBef>
              <a:buChar char="–"/>
              <a:defRPr sz="2200">
                <a:solidFill>
                  <a:schemeClr val="tx1"/>
                </a:solidFill>
                <a:latin typeface="Arial" pitchFamily="34" charset="0"/>
              </a:defRPr>
            </a:lvl4pPr>
            <a:lvl5pPr marL="2057400" indent="-22860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nSpc>
                <a:spcPct val="100000"/>
              </a:lnSpc>
              <a:spcBef>
                <a:spcPct val="0"/>
              </a:spcBef>
              <a:buClrTx/>
              <a:buFontTx/>
              <a:buNone/>
            </a:pPr>
            <a:fld id="{1FF55707-5F38-496F-B50C-4F1DFC9085E8}" type="slidenum">
              <a:rPr lang="fi-FI" altLang="fi-FI" sz="1000" smtClean="0">
                <a:solidFill>
                  <a:schemeClr val="bg1"/>
                </a:solidFill>
              </a:rPr>
              <a:pPr>
                <a:lnSpc>
                  <a:spcPct val="100000"/>
                </a:lnSpc>
                <a:spcBef>
                  <a:spcPct val="0"/>
                </a:spcBef>
                <a:buClrTx/>
                <a:buFontTx/>
                <a:buNone/>
              </a:pPr>
              <a:t>59</a:t>
            </a:fld>
            <a:endParaRPr lang="fi-FI" altLang="fi-FI" sz="1000" smtClean="0">
              <a:solidFill>
                <a:schemeClr val="bg1"/>
              </a:solidFill>
            </a:endParaRPr>
          </a:p>
        </p:txBody>
      </p:sp>
      <p:sp>
        <p:nvSpPr>
          <p:cNvPr id="52228" name="Date Placeholder 3"/>
          <p:cNvSpPr txBox="1">
            <a:spLocks noGrp="1"/>
          </p:cNvSpPr>
          <p:nvPr/>
        </p:nvSpPr>
        <p:spPr bwMode="auto">
          <a:xfrm>
            <a:off x="457200" y="6589713"/>
            <a:ext cx="1090613"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85000"/>
              </a:lnSpc>
              <a:spcBef>
                <a:spcPct val="35000"/>
              </a:spcBef>
              <a:buClr>
                <a:schemeClr val="accent1"/>
              </a:buClr>
              <a:buChar char="•"/>
              <a:defRPr sz="2600">
                <a:solidFill>
                  <a:schemeClr val="tx1"/>
                </a:solidFill>
                <a:latin typeface="Arial" pitchFamily="34" charset="0"/>
              </a:defRPr>
            </a:lvl1pPr>
            <a:lvl2pPr marL="742950" indent="-285750">
              <a:lnSpc>
                <a:spcPct val="85000"/>
              </a:lnSpc>
              <a:spcBef>
                <a:spcPct val="25000"/>
              </a:spcBef>
              <a:buChar char="–"/>
              <a:defRPr sz="2400">
                <a:solidFill>
                  <a:schemeClr val="tx1"/>
                </a:solidFill>
                <a:latin typeface="Arial" pitchFamily="34" charset="0"/>
              </a:defRPr>
            </a:lvl2pPr>
            <a:lvl3pPr marL="1143000" indent="-228600">
              <a:lnSpc>
                <a:spcPct val="85000"/>
              </a:lnSpc>
              <a:spcBef>
                <a:spcPct val="25000"/>
              </a:spcBef>
              <a:buClr>
                <a:schemeClr val="accent1"/>
              </a:buClr>
              <a:buChar char="•"/>
              <a:defRPr sz="2200">
                <a:solidFill>
                  <a:schemeClr val="tx1"/>
                </a:solidFill>
                <a:latin typeface="Arial" pitchFamily="34" charset="0"/>
              </a:defRPr>
            </a:lvl3pPr>
            <a:lvl4pPr marL="1600200" indent="-228600">
              <a:lnSpc>
                <a:spcPct val="85000"/>
              </a:lnSpc>
              <a:spcBef>
                <a:spcPct val="25000"/>
              </a:spcBef>
              <a:buChar char="–"/>
              <a:defRPr sz="2200">
                <a:solidFill>
                  <a:schemeClr val="tx1"/>
                </a:solidFill>
                <a:latin typeface="Arial" pitchFamily="34" charset="0"/>
              </a:defRPr>
            </a:lvl4pPr>
            <a:lvl5pPr marL="2057400" indent="-22860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pPr>
            <a:fld id="{604D8891-1813-4643-8C5A-552FC779AE71}" type="datetime1">
              <a:rPr lang="fi-FI" altLang="fi-FI" sz="1000">
                <a:solidFill>
                  <a:schemeClr val="bg1"/>
                </a:solidFill>
              </a:rPr>
              <a:pPr algn="ctr" eaLnBrk="1" hangingPunct="1">
                <a:lnSpc>
                  <a:spcPct val="100000"/>
                </a:lnSpc>
                <a:spcBef>
                  <a:spcPct val="0"/>
                </a:spcBef>
                <a:buClrTx/>
                <a:buFontTx/>
                <a:buNone/>
              </a:pPr>
              <a:t>14.6.2016</a:t>
            </a:fld>
            <a:endParaRPr lang="fi-FI" altLang="fi-FI" sz="1000">
              <a:solidFill>
                <a:schemeClr val="bg1"/>
              </a:solidFill>
            </a:endParaRPr>
          </a:p>
        </p:txBody>
      </p:sp>
      <p:sp>
        <p:nvSpPr>
          <p:cNvPr id="52229" name="Slide Number Placeholder 5"/>
          <p:cNvSpPr txBox="1">
            <a:spLocks noGrp="1"/>
          </p:cNvSpPr>
          <p:nvPr/>
        </p:nvSpPr>
        <p:spPr bwMode="auto">
          <a:xfrm>
            <a:off x="7596188" y="6597650"/>
            <a:ext cx="10795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85000"/>
              </a:lnSpc>
              <a:spcBef>
                <a:spcPct val="35000"/>
              </a:spcBef>
              <a:buClr>
                <a:schemeClr val="accent1"/>
              </a:buClr>
              <a:buChar char="•"/>
              <a:defRPr sz="2600">
                <a:solidFill>
                  <a:schemeClr val="tx1"/>
                </a:solidFill>
                <a:latin typeface="Arial" pitchFamily="34" charset="0"/>
              </a:defRPr>
            </a:lvl1pPr>
            <a:lvl2pPr marL="742950" indent="-285750">
              <a:lnSpc>
                <a:spcPct val="85000"/>
              </a:lnSpc>
              <a:spcBef>
                <a:spcPct val="25000"/>
              </a:spcBef>
              <a:buChar char="–"/>
              <a:defRPr sz="2400">
                <a:solidFill>
                  <a:schemeClr val="tx1"/>
                </a:solidFill>
                <a:latin typeface="Arial" pitchFamily="34" charset="0"/>
              </a:defRPr>
            </a:lvl2pPr>
            <a:lvl3pPr marL="1143000" indent="-228600">
              <a:lnSpc>
                <a:spcPct val="85000"/>
              </a:lnSpc>
              <a:spcBef>
                <a:spcPct val="25000"/>
              </a:spcBef>
              <a:buClr>
                <a:schemeClr val="accent1"/>
              </a:buClr>
              <a:buChar char="•"/>
              <a:defRPr sz="2200">
                <a:solidFill>
                  <a:schemeClr val="tx1"/>
                </a:solidFill>
                <a:latin typeface="Arial" pitchFamily="34" charset="0"/>
              </a:defRPr>
            </a:lvl3pPr>
            <a:lvl4pPr marL="1600200" indent="-228600">
              <a:lnSpc>
                <a:spcPct val="85000"/>
              </a:lnSpc>
              <a:spcBef>
                <a:spcPct val="25000"/>
              </a:spcBef>
              <a:buChar char="–"/>
              <a:defRPr sz="2200">
                <a:solidFill>
                  <a:schemeClr val="tx1"/>
                </a:solidFill>
                <a:latin typeface="Arial" pitchFamily="34" charset="0"/>
              </a:defRPr>
            </a:lvl4pPr>
            <a:lvl5pPr marL="2057400" indent="-22860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r" eaLnBrk="1" hangingPunct="1">
              <a:lnSpc>
                <a:spcPct val="100000"/>
              </a:lnSpc>
              <a:spcBef>
                <a:spcPct val="0"/>
              </a:spcBef>
              <a:buClrTx/>
              <a:buFontTx/>
              <a:buNone/>
            </a:pPr>
            <a:fld id="{684847BA-F9FA-4142-B58C-7349633C1D60}" type="slidenum">
              <a:rPr lang="fi-FI" altLang="fi-FI" sz="1000">
                <a:solidFill>
                  <a:schemeClr val="bg1"/>
                </a:solidFill>
              </a:rPr>
              <a:pPr algn="r" eaLnBrk="1" hangingPunct="1">
                <a:lnSpc>
                  <a:spcPct val="100000"/>
                </a:lnSpc>
                <a:spcBef>
                  <a:spcPct val="0"/>
                </a:spcBef>
                <a:buClrTx/>
                <a:buFontTx/>
                <a:buNone/>
              </a:pPr>
              <a:t>59</a:t>
            </a:fld>
            <a:endParaRPr lang="fi-FI" altLang="fi-FI" sz="1000">
              <a:solidFill>
                <a:schemeClr val="bg1"/>
              </a:solidFill>
            </a:endParaRPr>
          </a:p>
        </p:txBody>
      </p:sp>
    </p:spTree>
    <p:extLst>
      <p:ext uri="{BB962C8B-B14F-4D97-AF65-F5344CB8AC3E}">
        <p14:creationId xmlns:p14="http://schemas.microsoft.com/office/powerpoint/2010/main" val="435403275"/>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6"/>
          <p:cNvSpPr>
            <a:spLocks noGrp="1"/>
          </p:cNvSpPr>
          <p:nvPr>
            <p:ph type="title"/>
          </p:nvPr>
        </p:nvSpPr>
        <p:spPr/>
        <p:txBody>
          <a:bodyPr>
            <a:normAutofit/>
          </a:bodyPr>
          <a:lstStyle/>
          <a:p>
            <a:r>
              <a:rPr lang="fi-FI" altLang="fi-FI" dirty="0" smtClean="0"/>
              <a:t>Mihin mikrobiologisilla menetelmillä pyritään?</a:t>
            </a:r>
          </a:p>
        </p:txBody>
      </p:sp>
      <p:sp>
        <p:nvSpPr>
          <p:cNvPr id="60419" name="Content Placeholder 7"/>
          <p:cNvSpPr>
            <a:spLocks noGrp="1"/>
          </p:cNvSpPr>
          <p:nvPr>
            <p:ph idx="1"/>
          </p:nvPr>
        </p:nvSpPr>
        <p:spPr/>
        <p:txBody>
          <a:bodyPr>
            <a:normAutofit/>
          </a:bodyPr>
          <a:lstStyle/>
          <a:p>
            <a:pPr>
              <a:lnSpc>
                <a:spcPct val="100000"/>
              </a:lnSpc>
            </a:pPr>
            <a:r>
              <a:rPr lang="fi-FI" altLang="fi-FI" b="1" dirty="0" smtClean="0"/>
              <a:t>Arvioimaan kokonaispitoisuuden ja </a:t>
            </a:r>
            <a:r>
              <a:rPr lang="fi-FI" altLang="fi-FI" b="1" dirty="0"/>
              <a:t>-</a:t>
            </a:r>
            <a:r>
              <a:rPr lang="fi-FI" altLang="fi-FI" b="1" dirty="0" smtClean="0"/>
              <a:t>lajiston </a:t>
            </a:r>
            <a:r>
              <a:rPr lang="fi-FI" altLang="fi-FI" b="1" dirty="0" smtClean="0"/>
              <a:t>perusteella</a:t>
            </a:r>
            <a:r>
              <a:rPr lang="fi-FI" altLang="fi-FI" dirty="0" smtClean="0"/>
              <a:t>:</a:t>
            </a:r>
          </a:p>
          <a:p>
            <a:pPr marL="358775" lvl="1" indent="0">
              <a:lnSpc>
                <a:spcPct val="100000"/>
              </a:lnSpc>
              <a:buFontTx/>
              <a:buNone/>
            </a:pPr>
            <a:r>
              <a:rPr lang="fi-FI" altLang="fi-FI" sz="2000" dirty="0" smtClean="0">
                <a:sym typeface="Wingdings" panose="05000000000000000000" pitchFamily="2" charset="2"/>
              </a:rPr>
              <a:t> </a:t>
            </a:r>
            <a:r>
              <a:rPr lang="fi-FI" altLang="fi-FI" sz="2000" dirty="0" smtClean="0"/>
              <a:t>osoittaako rakennusmateriaali- tai pintanäytteen pitoisuus ja lajisto mikrobikasvua tutkitussa kohdassa </a:t>
            </a:r>
          </a:p>
          <a:p>
            <a:pPr marL="358775" lvl="1" indent="0">
              <a:lnSpc>
                <a:spcPct val="100000"/>
              </a:lnSpc>
              <a:buFontTx/>
              <a:buNone/>
            </a:pPr>
            <a:r>
              <a:rPr lang="fi-FI" altLang="fi-FI" sz="2000" dirty="0" smtClean="0">
                <a:sym typeface="Wingdings" panose="05000000000000000000" pitchFamily="2" charset="2"/>
              </a:rPr>
              <a:t> </a:t>
            </a:r>
            <a:r>
              <a:rPr lang="fi-FI" altLang="fi-FI" sz="2000" dirty="0" smtClean="0"/>
              <a:t>viittaako sisäilman mikrobipitoisuus tai -lajisto epätavanomaiseen mikrobilähteeseen tai mikrobien kulkeutumiseen toisesta tilasta</a:t>
            </a:r>
          </a:p>
          <a:p>
            <a:pPr>
              <a:lnSpc>
                <a:spcPct val="100000"/>
              </a:lnSpc>
            </a:pPr>
            <a:r>
              <a:rPr lang="fi-FI" altLang="fi-FI" b="1" dirty="0" smtClean="0"/>
              <a:t>Mikrobeja kaikkialla…</a:t>
            </a:r>
          </a:p>
          <a:p>
            <a:pPr lvl="1">
              <a:buFontTx/>
              <a:buChar char="•"/>
            </a:pPr>
            <a:r>
              <a:rPr lang="fi-FI" altLang="fi-FI" sz="2000" dirty="0" smtClean="0">
                <a:cs typeface="Arial" panose="020B0604020202020204" pitchFamily="34" charset="0"/>
              </a:rPr>
              <a:t>Vertailuaineistot </a:t>
            </a:r>
            <a:r>
              <a:rPr lang="fi-FI" altLang="fi-FI" sz="2000" dirty="0">
                <a:cs typeface="Arial" panose="020B0604020202020204" pitchFamily="34" charset="0"/>
              </a:rPr>
              <a:t>tarvitaan, jotta tiedetään, paljonko on </a:t>
            </a:r>
            <a:r>
              <a:rPr lang="fi-FI" altLang="fi-FI" sz="2000" dirty="0" smtClean="0">
                <a:cs typeface="Arial" panose="020B0604020202020204" pitchFamily="34" charset="0"/>
              </a:rPr>
              <a:t>paljon milläkin menetelmällä mitattaessa</a:t>
            </a:r>
          </a:p>
          <a:p>
            <a:pPr marL="0" indent="0">
              <a:buNone/>
            </a:pPr>
            <a:endParaRPr lang="fi-FI" altLang="fi-FI" sz="2400" b="1" dirty="0" smtClean="0">
              <a:cs typeface="Arial" panose="020B0604020202020204" pitchFamily="34" charset="0"/>
            </a:endParaRPr>
          </a:p>
          <a:p>
            <a:pPr marL="0" indent="0" algn="ctr">
              <a:buNone/>
            </a:pPr>
            <a:r>
              <a:rPr lang="fi-FI" altLang="fi-FI" b="1" dirty="0" smtClean="0">
                <a:solidFill>
                  <a:schemeClr val="accent1"/>
                </a:solidFill>
                <a:cs typeface="Arial" panose="020B0604020202020204" pitchFamily="34" charset="0"/>
              </a:rPr>
              <a:t>Ei </a:t>
            </a:r>
            <a:r>
              <a:rPr lang="fi-FI" altLang="fi-FI" b="1" dirty="0">
                <a:solidFill>
                  <a:schemeClr val="accent1"/>
                </a:solidFill>
                <a:cs typeface="Arial" panose="020B0604020202020204" pitchFamily="34" charset="0"/>
              </a:rPr>
              <a:t>terveysperusteisia tulkintaohjeita!</a:t>
            </a:r>
          </a:p>
          <a:p>
            <a:pPr>
              <a:buFontTx/>
              <a:buChar char="•"/>
            </a:pPr>
            <a:endParaRPr lang="fi-FI" altLang="fi-FI" dirty="0">
              <a:cs typeface="Arial" panose="020B0604020202020204" pitchFamily="34" charset="0"/>
            </a:endParaRPr>
          </a:p>
          <a:p>
            <a:pPr lvl="1"/>
            <a:endParaRPr lang="fi-FI" altLang="fi-FI" b="1" dirty="0" smtClean="0"/>
          </a:p>
        </p:txBody>
      </p:sp>
      <p:sp>
        <p:nvSpPr>
          <p:cNvPr id="4" name="Date Placeholder 3"/>
          <p:cNvSpPr>
            <a:spLocks noGrp="1"/>
          </p:cNvSpPr>
          <p:nvPr>
            <p:ph type="dt" sz="half" idx="10"/>
          </p:nvPr>
        </p:nvSpPr>
        <p:spPr/>
        <p:txBody>
          <a:bodyPr/>
          <a:lstStyle/>
          <a:p>
            <a:pPr>
              <a:defRPr/>
            </a:pPr>
            <a:fld id="{7691E4D7-9BB6-4957-B19A-0DFE6D6FAF45}" type="datetime1">
              <a:rPr lang="fi-FI" smtClean="0"/>
              <a:pPr>
                <a:defRPr/>
              </a:pPr>
              <a:t>14.6.2016</a:t>
            </a:fld>
            <a:endParaRPr lang="fi-FI"/>
          </a:p>
        </p:txBody>
      </p:sp>
      <p:sp>
        <p:nvSpPr>
          <p:cNvPr id="6" name="Footer Placeholder 5"/>
          <p:cNvSpPr>
            <a:spLocks noGrp="1"/>
          </p:cNvSpPr>
          <p:nvPr>
            <p:ph type="ftr" sz="quarter" idx="11"/>
          </p:nvPr>
        </p:nvSpPr>
        <p:spPr/>
        <p:txBody>
          <a:bodyPr/>
          <a:lstStyle/>
          <a:p>
            <a:pPr>
              <a:defRPr/>
            </a:pPr>
            <a:r>
              <a:rPr lang="fi-FI" smtClean="0"/>
              <a:t>RTA 2015</a:t>
            </a:r>
            <a:endParaRPr lang="fi-FI"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3C34F48-9BE2-46EE-8300-6E185E3B4061}" type="slidenum">
              <a:rPr lang="fi-FI" altLang="fi-FI">
                <a:solidFill>
                  <a:srgbClr val="FFFFFF"/>
                </a:solidFill>
              </a:rPr>
              <a:pPr eaLnBrk="1" hangingPunct="1"/>
              <a:t>6</a:t>
            </a:fld>
            <a:endParaRPr lang="fi-FI" altLang="fi-FI">
              <a:solidFill>
                <a:srgbClr val="FFFFFF"/>
              </a:solidFill>
            </a:endParaRPr>
          </a:p>
        </p:txBody>
      </p:sp>
    </p:spTree>
    <p:extLst>
      <p:ext uri="{BB962C8B-B14F-4D97-AF65-F5344CB8AC3E}">
        <p14:creationId xmlns:p14="http://schemas.microsoft.com/office/powerpoint/2010/main" val="2693603545"/>
      </p:ext>
    </p:extLst>
  </p:cSld>
  <p:clrMapOvr>
    <a:masterClrMapping/>
  </p:clrMapOvr>
  <p:transition spd="med">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a:xfrm>
            <a:off x="796538" y="1089025"/>
            <a:ext cx="7489824" cy="1079500"/>
          </a:xfrm>
        </p:spPr>
        <p:txBody>
          <a:bodyPr>
            <a:normAutofit fontScale="90000"/>
          </a:bodyPr>
          <a:lstStyle/>
          <a:p>
            <a:pPr eaLnBrk="1" hangingPunct="1"/>
            <a:r>
              <a:rPr lang="en-US" altLang="fi-FI" sz="2800" dirty="0" smtClean="0"/>
              <a:t>TOXTEST-</a:t>
            </a:r>
            <a:r>
              <a:rPr lang="en-US" altLang="fi-FI" sz="2800" dirty="0" err="1" smtClean="0"/>
              <a:t>projekti</a:t>
            </a:r>
            <a:r>
              <a:rPr lang="en-US" altLang="fi-FI" sz="2800" dirty="0" smtClean="0"/>
              <a:t>: </a:t>
            </a:r>
            <a:r>
              <a:rPr lang="en-US" altLang="fi-FI" sz="2800" dirty="0" err="1" smtClean="0"/>
              <a:t>Voiko</a:t>
            </a:r>
            <a:r>
              <a:rPr lang="en-US" altLang="fi-FI" sz="2800" dirty="0" smtClean="0"/>
              <a:t> </a:t>
            </a:r>
            <a:r>
              <a:rPr lang="en-US" altLang="fi-FI" sz="2800" dirty="0" err="1" smtClean="0"/>
              <a:t>laatikkopölynäytteen</a:t>
            </a:r>
            <a:r>
              <a:rPr lang="en-US" altLang="fi-FI" sz="2800" dirty="0" smtClean="0"/>
              <a:t> </a:t>
            </a:r>
            <a:r>
              <a:rPr lang="en-US" altLang="fi-FI" sz="2800" dirty="0" err="1" smtClean="0"/>
              <a:t>toksisuuden</a:t>
            </a:r>
            <a:r>
              <a:rPr lang="en-US" altLang="fi-FI" sz="2800" dirty="0" smtClean="0"/>
              <a:t> </a:t>
            </a:r>
            <a:r>
              <a:rPr lang="en-US" altLang="fi-FI" sz="2800" dirty="0" err="1" smtClean="0"/>
              <a:t>mittausta</a:t>
            </a:r>
            <a:r>
              <a:rPr lang="en-US" altLang="fi-FI" sz="2800" dirty="0" smtClean="0"/>
              <a:t> </a:t>
            </a:r>
            <a:r>
              <a:rPr lang="en-US" altLang="fi-FI" sz="2800" dirty="0" err="1" smtClean="0"/>
              <a:t>suositella</a:t>
            </a:r>
            <a:r>
              <a:rPr lang="en-US" altLang="fi-FI" sz="2800" dirty="0" smtClean="0"/>
              <a:t> </a:t>
            </a:r>
            <a:r>
              <a:rPr lang="en-US" altLang="fi-FI" sz="2800" dirty="0" err="1" smtClean="0"/>
              <a:t>käytännön</a:t>
            </a:r>
            <a:r>
              <a:rPr lang="en-US" altLang="fi-FI" sz="2800" dirty="0" smtClean="0"/>
              <a:t> </a:t>
            </a:r>
            <a:r>
              <a:rPr lang="en-US" altLang="fi-FI" sz="2800" dirty="0" err="1" smtClean="0"/>
              <a:t>työkaluksi</a:t>
            </a:r>
            <a:r>
              <a:rPr lang="en-US" altLang="fi-FI" sz="2800" dirty="0" smtClean="0"/>
              <a:t> </a:t>
            </a:r>
            <a:r>
              <a:rPr lang="en-US" altLang="fi-FI" sz="2800" dirty="0" err="1" smtClean="0"/>
              <a:t>kosteusvaurion</a:t>
            </a:r>
            <a:r>
              <a:rPr lang="en-US" altLang="fi-FI" sz="2800" dirty="0" smtClean="0"/>
              <a:t> </a:t>
            </a:r>
            <a:r>
              <a:rPr lang="en-US" altLang="fi-FI" sz="2800" dirty="0" err="1" smtClean="0"/>
              <a:t>vakavuuden</a:t>
            </a:r>
            <a:r>
              <a:rPr lang="en-US" altLang="fi-FI" sz="2800" dirty="0" smtClean="0"/>
              <a:t> </a:t>
            </a:r>
            <a:r>
              <a:rPr lang="en-US" altLang="fi-FI" sz="2800" dirty="0" err="1" smtClean="0"/>
              <a:t>arviointiin</a:t>
            </a:r>
            <a:r>
              <a:rPr lang="en-US" altLang="fi-FI" sz="2800" dirty="0" smtClean="0"/>
              <a:t>?</a:t>
            </a:r>
            <a:endParaRPr lang="en-GB" altLang="fi-FI" sz="2800" dirty="0" smtClean="0"/>
          </a:p>
        </p:txBody>
      </p:sp>
      <p:sp>
        <p:nvSpPr>
          <p:cNvPr id="353283" name="Rectangle 3"/>
          <p:cNvSpPr>
            <a:spLocks noGrp="1"/>
          </p:cNvSpPr>
          <p:nvPr>
            <p:ph idx="1"/>
          </p:nvPr>
        </p:nvSpPr>
        <p:spPr/>
        <p:txBody>
          <a:bodyPr anchor="ctr">
            <a:normAutofit/>
          </a:bodyPr>
          <a:lstStyle/>
          <a:p>
            <a:pPr marL="0" indent="0" eaLnBrk="1" hangingPunct="1">
              <a:spcAft>
                <a:spcPct val="30000"/>
              </a:spcAft>
              <a:buFont typeface="Arial" pitchFamily="34" charset="0"/>
              <a:buNone/>
              <a:defRPr/>
            </a:pPr>
            <a:r>
              <a:rPr lang="fi-FI" sz="2400" b="1" dirty="0" smtClean="0">
                <a:solidFill>
                  <a:srgbClr val="C00000"/>
                </a:solidFill>
              </a:rPr>
              <a:t>Ei voi! </a:t>
            </a:r>
          </a:p>
          <a:p>
            <a:pPr eaLnBrk="1" hangingPunct="1">
              <a:spcAft>
                <a:spcPct val="30000"/>
              </a:spcAft>
              <a:buClr>
                <a:srgbClr val="C00000"/>
              </a:buClr>
              <a:buFont typeface="Arial" pitchFamily="34" charset="0"/>
              <a:buChar char="•"/>
              <a:defRPr/>
            </a:pPr>
            <a:r>
              <a:rPr lang="fi-FI" dirty="0" smtClean="0"/>
              <a:t>Tutkimus antoi hypoteesiin nähden päinvastaiset tulokset. </a:t>
            </a:r>
          </a:p>
          <a:p>
            <a:pPr eaLnBrk="1" hangingPunct="1">
              <a:spcAft>
                <a:spcPct val="30000"/>
              </a:spcAft>
              <a:buClr>
                <a:srgbClr val="C00000"/>
              </a:buClr>
              <a:buFont typeface="Arial" pitchFamily="34" charset="0"/>
              <a:buChar char="•"/>
              <a:defRPr/>
            </a:pPr>
            <a:r>
              <a:rPr lang="fi-FI" dirty="0" smtClean="0"/>
              <a:t>Tulokset selittyvät suurelta osin </a:t>
            </a:r>
            <a:r>
              <a:rPr lang="fi-FI" dirty="0" err="1" smtClean="0"/>
              <a:t>altisteen</a:t>
            </a:r>
            <a:r>
              <a:rPr lang="fi-FI" dirty="0" smtClean="0"/>
              <a:t> (pölyn) määrällä. </a:t>
            </a:r>
          </a:p>
          <a:p>
            <a:pPr marL="696913" indent="-342900" eaLnBrk="1" hangingPunct="1">
              <a:spcAft>
                <a:spcPct val="30000"/>
              </a:spcAft>
              <a:buClrTx/>
              <a:buFont typeface="Wingdings" pitchFamily="2" charset="2"/>
              <a:buChar char="à"/>
              <a:defRPr/>
            </a:pPr>
            <a:r>
              <a:rPr lang="fi-FI" dirty="0" smtClean="0">
                <a:sym typeface="Wingdings" pitchFamily="2" charset="2"/>
              </a:rPr>
              <a:t>vauriokohteissa oli vähemmän pölyä kuin terveissä kohteissa. </a:t>
            </a:r>
          </a:p>
          <a:p>
            <a:pPr eaLnBrk="1" hangingPunct="1">
              <a:spcAft>
                <a:spcPct val="30000"/>
              </a:spcAft>
              <a:buClr>
                <a:srgbClr val="C00000"/>
              </a:buClr>
              <a:buFont typeface="Arial" pitchFamily="34" charset="0"/>
              <a:buChar char="•"/>
              <a:defRPr/>
            </a:pPr>
            <a:r>
              <a:rPr lang="fi-FI" dirty="0" smtClean="0">
                <a:sym typeface="Wingdings" pitchFamily="2" charset="2"/>
              </a:rPr>
              <a:t>Tulos on yllättävä ja mielenkiintoinen. </a:t>
            </a:r>
            <a:br>
              <a:rPr lang="fi-FI" dirty="0" smtClean="0">
                <a:sym typeface="Wingdings" pitchFamily="2" charset="2"/>
              </a:rPr>
            </a:br>
            <a:r>
              <a:rPr lang="fi-FI" dirty="0" smtClean="0">
                <a:sym typeface="Wingdings" pitchFamily="2" charset="2"/>
              </a:rPr>
              <a:t>Emme kuitenkaan tiedä mistä erot pölyn määrässä johtuvat – esim. siivotaanko vauriokohteissa enemmän? </a:t>
            </a:r>
          </a:p>
        </p:txBody>
      </p:sp>
      <p:sp>
        <p:nvSpPr>
          <p:cNvPr id="123908" name="Date Placeholder 1"/>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5835A5D1-C16F-4E12-96EF-B11728C339F7}"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123909" name="Footer Placeholder 2"/>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123910"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F0149C3F-9434-4546-912F-15FC9CE26952}" type="slidenum">
              <a:rPr lang="fi-FI" altLang="fi-FI" sz="1000">
                <a:solidFill>
                  <a:schemeClr val="bg1"/>
                </a:solidFill>
              </a:rPr>
              <a:pPr eaLnBrk="1" hangingPunct="1">
                <a:lnSpc>
                  <a:spcPct val="100000"/>
                </a:lnSpc>
                <a:spcBef>
                  <a:spcPct val="0"/>
                </a:spcBef>
                <a:buClrTx/>
                <a:buFontTx/>
                <a:buNone/>
              </a:pPr>
              <a:t>60</a:t>
            </a:fld>
            <a:endParaRPr lang="fi-FI" altLang="fi-FI" sz="1000">
              <a:solidFill>
                <a:schemeClr val="bg1"/>
              </a:solidFill>
            </a:endParaRPr>
          </a:p>
        </p:txBody>
      </p:sp>
    </p:spTree>
    <p:extLst>
      <p:ext uri="{BB962C8B-B14F-4D97-AF65-F5344CB8AC3E}">
        <p14:creationId xmlns:p14="http://schemas.microsoft.com/office/powerpoint/2010/main" val="929547933"/>
      </p:ext>
    </p:extLst>
  </p:cSld>
  <p:clrMapOvr>
    <a:masterClrMapping/>
  </p:clrMapOvr>
  <p:transition spd="med">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a:xfrm>
            <a:off x="827088" y="764704"/>
            <a:ext cx="7993062" cy="1079500"/>
          </a:xfrm>
        </p:spPr>
        <p:txBody>
          <a:bodyPr>
            <a:normAutofit fontScale="90000"/>
          </a:bodyPr>
          <a:lstStyle/>
          <a:p>
            <a:pPr eaLnBrk="1" hangingPunct="1"/>
            <a:r>
              <a:rPr lang="en-US" altLang="fi-FI" sz="2800" dirty="0" smtClean="0"/>
              <a:t>TOXTEST-</a:t>
            </a:r>
            <a:r>
              <a:rPr lang="en-US" altLang="fi-FI" sz="2800" dirty="0" err="1" smtClean="0"/>
              <a:t>projekti</a:t>
            </a:r>
            <a:r>
              <a:rPr lang="en-US" altLang="fi-FI" sz="2800" dirty="0" smtClean="0"/>
              <a:t>: </a:t>
            </a:r>
            <a:r>
              <a:rPr lang="en-US" altLang="fi-FI" sz="2800" dirty="0" err="1" smtClean="0"/>
              <a:t>Voiko</a:t>
            </a:r>
            <a:r>
              <a:rPr lang="en-US" altLang="fi-FI" sz="2800" dirty="0" smtClean="0"/>
              <a:t> </a:t>
            </a:r>
            <a:r>
              <a:rPr lang="en-US" altLang="fi-FI" sz="2800" dirty="0" err="1" smtClean="0"/>
              <a:t>pyyhintäpölynäytteen</a:t>
            </a:r>
            <a:r>
              <a:rPr lang="en-US" altLang="fi-FI" sz="2800" dirty="0" smtClean="0"/>
              <a:t> </a:t>
            </a:r>
            <a:r>
              <a:rPr lang="en-US" altLang="fi-FI" sz="2800" dirty="0" err="1" smtClean="0"/>
              <a:t>toksisuuden</a:t>
            </a:r>
            <a:r>
              <a:rPr lang="en-US" altLang="fi-FI" sz="2800" dirty="0" smtClean="0"/>
              <a:t> </a:t>
            </a:r>
            <a:r>
              <a:rPr lang="en-US" altLang="fi-FI" sz="2800" dirty="0" err="1" smtClean="0"/>
              <a:t>mittausta</a:t>
            </a:r>
            <a:r>
              <a:rPr lang="en-US" altLang="fi-FI" sz="2800" dirty="0" smtClean="0"/>
              <a:t> </a:t>
            </a:r>
            <a:r>
              <a:rPr lang="en-US" altLang="fi-FI" sz="2800" dirty="0" err="1" smtClean="0"/>
              <a:t>suositella</a:t>
            </a:r>
            <a:r>
              <a:rPr lang="en-US" altLang="fi-FI" sz="2800" dirty="0" smtClean="0"/>
              <a:t> </a:t>
            </a:r>
            <a:r>
              <a:rPr lang="en-US" altLang="fi-FI" sz="2800" dirty="0" err="1" smtClean="0"/>
              <a:t>käytännön</a:t>
            </a:r>
            <a:r>
              <a:rPr lang="en-US" altLang="fi-FI" sz="2800" dirty="0" smtClean="0"/>
              <a:t> </a:t>
            </a:r>
            <a:r>
              <a:rPr lang="en-US" altLang="fi-FI" sz="2800" dirty="0" err="1" smtClean="0"/>
              <a:t>työkaluksi</a:t>
            </a:r>
            <a:r>
              <a:rPr lang="en-US" altLang="fi-FI" sz="2800" dirty="0" smtClean="0"/>
              <a:t> </a:t>
            </a:r>
            <a:r>
              <a:rPr lang="en-US" altLang="fi-FI" sz="2800" dirty="0" err="1" smtClean="0"/>
              <a:t>kosteusvaurion</a:t>
            </a:r>
            <a:r>
              <a:rPr lang="en-US" altLang="fi-FI" sz="2800" dirty="0" smtClean="0"/>
              <a:t> </a:t>
            </a:r>
            <a:r>
              <a:rPr lang="en-US" altLang="fi-FI" sz="2800" dirty="0" err="1" smtClean="0"/>
              <a:t>vakavuuden</a:t>
            </a:r>
            <a:r>
              <a:rPr lang="en-US" altLang="fi-FI" sz="2800" dirty="0" smtClean="0"/>
              <a:t> </a:t>
            </a:r>
            <a:r>
              <a:rPr lang="en-US" altLang="fi-FI" sz="2800" dirty="0" err="1" smtClean="0"/>
              <a:t>arviointiin</a:t>
            </a:r>
            <a:r>
              <a:rPr lang="en-US" altLang="fi-FI" sz="2800" dirty="0" smtClean="0"/>
              <a:t>?</a:t>
            </a:r>
            <a:endParaRPr lang="en-GB" altLang="fi-FI" sz="2800" dirty="0" smtClean="0"/>
          </a:p>
        </p:txBody>
      </p:sp>
      <p:sp>
        <p:nvSpPr>
          <p:cNvPr id="16387" name="Rectangle 3"/>
          <p:cNvSpPr>
            <a:spLocks noGrp="1"/>
          </p:cNvSpPr>
          <p:nvPr>
            <p:ph idx="1"/>
          </p:nvPr>
        </p:nvSpPr>
        <p:spPr>
          <a:xfrm>
            <a:off x="827088" y="1772690"/>
            <a:ext cx="7489825" cy="4392614"/>
          </a:xfrm>
        </p:spPr>
        <p:txBody>
          <a:bodyPr anchor="ctr">
            <a:normAutofit fontScale="85000" lnSpcReduction="10000"/>
          </a:bodyPr>
          <a:lstStyle/>
          <a:p>
            <a:pPr marL="0" indent="0" eaLnBrk="1" hangingPunct="1">
              <a:spcAft>
                <a:spcPct val="30000"/>
              </a:spcAft>
              <a:buFont typeface="Arial" pitchFamily="34" charset="0"/>
              <a:buNone/>
              <a:defRPr/>
            </a:pPr>
            <a:r>
              <a:rPr lang="fi-FI" sz="2400" b="1" dirty="0" smtClean="0">
                <a:solidFill>
                  <a:srgbClr val="C00000"/>
                </a:solidFill>
              </a:rPr>
              <a:t>Ei </a:t>
            </a:r>
            <a:r>
              <a:rPr lang="fi-FI" sz="2400" b="1" dirty="0" smtClean="0">
                <a:solidFill>
                  <a:srgbClr val="C00000"/>
                </a:solidFill>
              </a:rPr>
              <a:t>voi</a:t>
            </a:r>
            <a:r>
              <a:rPr lang="fi-FI" sz="2400" b="1" dirty="0" smtClean="0">
                <a:solidFill>
                  <a:srgbClr val="C00000"/>
                </a:solidFill>
              </a:rPr>
              <a:t>!</a:t>
            </a:r>
          </a:p>
          <a:p>
            <a:pPr eaLnBrk="1" hangingPunct="1">
              <a:buFont typeface="Arial" pitchFamily="34" charset="0"/>
              <a:buChar char="•"/>
              <a:defRPr/>
            </a:pPr>
            <a:r>
              <a:rPr lang="fi-FI" sz="2400" dirty="0" smtClean="0">
                <a:ea typeface="Calibri" pitchFamily="34" charset="0"/>
                <a:cs typeface="Times New Roman" pitchFamily="18" charset="0"/>
              </a:rPr>
              <a:t>Ainoastaan </a:t>
            </a:r>
            <a:r>
              <a:rPr lang="fi-FI" sz="2400" b="1" dirty="0" smtClean="0">
                <a:ea typeface="Calibri" pitchFamily="34" charset="0"/>
                <a:cs typeface="Times New Roman" pitchFamily="18" charset="0"/>
              </a:rPr>
              <a:t>vähäiset erot </a:t>
            </a:r>
            <a:r>
              <a:rPr lang="fi-FI" sz="2400" dirty="0" smtClean="0">
                <a:ea typeface="Calibri" pitchFamily="34" charset="0"/>
                <a:cs typeface="Times New Roman" pitchFamily="18" charset="0"/>
              </a:rPr>
              <a:t>vaurio- ja vertailukohteiden välillä erittäin polarisoituneessa aineistossa. </a:t>
            </a:r>
          </a:p>
          <a:p>
            <a:pPr eaLnBrk="1" hangingPunct="1">
              <a:buFont typeface="Arial" pitchFamily="34" charset="0"/>
              <a:buChar char="•"/>
              <a:defRPr/>
            </a:pPr>
            <a:r>
              <a:rPr lang="fi-FI" sz="2400" dirty="0" smtClean="0">
                <a:ea typeface="Calibri" pitchFamily="34" charset="0"/>
                <a:cs typeface="Times New Roman" pitchFamily="18" charset="0"/>
              </a:rPr>
              <a:t>Sekä </a:t>
            </a:r>
            <a:r>
              <a:rPr lang="fi-FI" sz="2400" b="1" dirty="0" smtClean="0">
                <a:ea typeface="Calibri" pitchFamily="34" charset="0"/>
                <a:cs typeface="Times New Roman" pitchFamily="18" charset="0"/>
              </a:rPr>
              <a:t>vääriä positiivisia että vääriä negatiivisia tuloksia</a:t>
            </a:r>
            <a:r>
              <a:rPr lang="fi-FI" sz="2400" dirty="0" smtClean="0">
                <a:ea typeface="Calibri" pitchFamily="34" charset="0"/>
                <a:cs typeface="Times New Roman" pitchFamily="18" charset="0"/>
              </a:rPr>
              <a:t>.</a:t>
            </a:r>
          </a:p>
          <a:p>
            <a:pPr eaLnBrk="1" hangingPunct="1">
              <a:buClr>
                <a:srgbClr val="C00000"/>
              </a:buClr>
              <a:buFont typeface="Arial" pitchFamily="34" charset="0"/>
              <a:buChar char="•"/>
              <a:defRPr/>
            </a:pPr>
            <a:r>
              <a:rPr lang="fi-FI" sz="2400" dirty="0" smtClean="0">
                <a:ea typeface="Calibri" pitchFamily="34" charset="0"/>
                <a:cs typeface="Times New Roman" pitchFamily="18" charset="0"/>
              </a:rPr>
              <a:t>Pölyn </a:t>
            </a:r>
            <a:r>
              <a:rPr lang="fi-FI" sz="2400" b="1" dirty="0" smtClean="0">
                <a:ea typeface="Calibri" pitchFamily="34" charset="0"/>
                <a:cs typeface="Times New Roman" pitchFamily="18" charset="0"/>
              </a:rPr>
              <a:t>riittävyyden ongelmat </a:t>
            </a:r>
            <a:r>
              <a:rPr lang="fi-FI" sz="2400" dirty="0" smtClean="0">
                <a:ea typeface="Calibri" pitchFamily="34" charset="0"/>
                <a:cs typeface="Times New Roman" pitchFamily="18" charset="0"/>
              </a:rPr>
              <a:t>pyyhintänäytteissä </a:t>
            </a:r>
            <a:br>
              <a:rPr lang="fi-FI" sz="2400" dirty="0" smtClean="0">
                <a:ea typeface="Calibri" pitchFamily="34" charset="0"/>
                <a:cs typeface="Times New Roman" pitchFamily="18" charset="0"/>
              </a:rPr>
            </a:br>
            <a:r>
              <a:rPr lang="fi-FI" sz="2400" dirty="0" smtClean="0">
                <a:ea typeface="Calibri" pitchFamily="34" charset="0"/>
                <a:cs typeface="Times New Roman" pitchFamily="18" charset="0"/>
                <a:sym typeface="Wingdings" pitchFamily="2" charset="2"/>
              </a:rPr>
              <a:t> vääristyneet näytekoot vaurio- ja vertailukohteiden välillä.</a:t>
            </a:r>
            <a:r>
              <a:rPr lang="fi-FI" sz="2400" dirty="0" smtClean="0">
                <a:ea typeface="Calibri" pitchFamily="34" charset="0"/>
                <a:cs typeface="Times New Roman" pitchFamily="18" charset="0"/>
              </a:rPr>
              <a:t> </a:t>
            </a:r>
          </a:p>
          <a:p>
            <a:pPr eaLnBrk="1" hangingPunct="1">
              <a:buFont typeface="Arial" pitchFamily="34" charset="0"/>
              <a:buChar char="•"/>
              <a:defRPr/>
            </a:pPr>
            <a:r>
              <a:rPr lang="fi-FI" sz="2400" dirty="0" smtClean="0">
                <a:ea typeface="Calibri" pitchFamily="34" charset="0"/>
                <a:cs typeface="Times New Roman" pitchFamily="18" charset="0"/>
              </a:rPr>
              <a:t>Pintojen </a:t>
            </a:r>
            <a:r>
              <a:rPr lang="fi-FI" sz="2400" b="1" dirty="0" smtClean="0">
                <a:ea typeface="Calibri" pitchFamily="34" charset="0"/>
                <a:cs typeface="Times New Roman" pitchFamily="18" charset="0"/>
              </a:rPr>
              <a:t>epäpuhtaudet</a:t>
            </a:r>
            <a:r>
              <a:rPr lang="fi-FI" sz="2400" dirty="0" smtClean="0">
                <a:ea typeface="Calibri" pitchFamily="34" charset="0"/>
                <a:cs typeface="Times New Roman" pitchFamily="18" charset="0"/>
              </a:rPr>
              <a:t> (esimerkiksi pesuainejäämät) </a:t>
            </a:r>
            <a:r>
              <a:rPr lang="fi-FI" sz="2400" b="1" dirty="0" smtClean="0">
                <a:ea typeface="Calibri" pitchFamily="34" charset="0"/>
                <a:cs typeface="Times New Roman" pitchFamily="18" charset="0"/>
              </a:rPr>
              <a:t>saattavat häiritä </a:t>
            </a:r>
            <a:r>
              <a:rPr lang="fi-FI" sz="2400" dirty="0" smtClean="0">
                <a:ea typeface="Calibri" pitchFamily="34" charset="0"/>
                <a:cs typeface="Times New Roman" pitchFamily="18" charset="0"/>
              </a:rPr>
              <a:t>pyyhintänäytteiden toksisuusmäärityksiä.</a:t>
            </a:r>
          </a:p>
          <a:p>
            <a:pPr eaLnBrk="1" hangingPunct="1">
              <a:buFont typeface="Arial" pitchFamily="34" charset="0"/>
              <a:buChar char="•"/>
              <a:defRPr/>
            </a:pPr>
            <a:r>
              <a:rPr lang="fi-FI" sz="2400" dirty="0" smtClean="0">
                <a:ea typeface="Calibri" pitchFamily="34" charset="0"/>
                <a:cs typeface="Times New Roman" pitchFamily="18" charset="0"/>
              </a:rPr>
              <a:t>Pinnoilla oleva pöly on </a:t>
            </a:r>
            <a:r>
              <a:rPr lang="fi-FI" sz="2400" b="1" dirty="0" smtClean="0">
                <a:ea typeface="Calibri" pitchFamily="34" charset="0"/>
                <a:cs typeface="Times New Roman" pitchFamily="18" charset="0"/>
              </a:rPr>
              <a:t>eri ikäistä </a:t>
            </a:r>
            <a:r>
              <a:rPr lang="fi-FI" sz="2400" dirty="0" smtClean="0">
                <a:ea typeface="Calibri" pitchFamily="34" charset="0"/>
                <a:cs typeface="Times New Roman" pitchFamily="18" charset="0"/>
              </a:rPr>
              <a:t>- osa pölystä on vanhaa ja osa uutta. </a:t>
            </a:r>
          </a:p>
          <a:p>
            <a:pPr eaLnBrk="1" hangingPunct="1">
              <a:buFont typeface="Arial" pitchFamily="34" charset="0"/>
              <a:buChar char="•"/>
              <a:defRPr/>
            </a:pPr>
            <a:r>
              <a:rPr lang="fi-FI" sz="2400" dirty="0" err="1" smtClean="0">
                <a:ea typeface="Calibri" pitchFamily="34" charset="0"/>
                <a:cs typeface="Times New Roman" pitchFamily="18" charset="0"/>
              </a:rPr>
              <a:t>Altisteen</a:t>
            </a:r>
            <a:r>
              <a:rPr lang="fi-FI" sz="2400" dirty="0" smtClean="0">
                <a:ea typeface="Calibri" pitchFamily="34" charset="0"/>
                <a:cs typeface="Times New Roman" pitchFamily="18" charset="0"/>
              </a:rPr>
              <a:t> </a:t>
            </a:r>
            <a:r>
              <a:rPr lang="fi-FI" sz="2400" b="1" dirty="0" smtClean="0">
                <a:ea typeface="Calibri" pitchFamily="34" charset="0"/>
                <a:cs typeface="Times New Roman" pitchFamily="18" charset="0"/>
              </a:rPr>
              <a:t>kokonaismäärää ei huomioida </a:t>
            </a:r>
            <a:r>
              <a:rPr lang="fi-FI" sz="2400" dirty="0" smtClean="0">
                <a:ea typeface="Calibri" pitchFamily="34" charset="0"/>
                <a:cs typeface="Times New Roman" pitchFamily="18" charset="0"/>
              </a:rPr>
              <a:t>pyyhintäpölyn ominaistoksisuudessa. </a:t>
            </a:r>
            <a:endParaRPr lang="fi-FI" sz="2400" dirty="0" smtClean="0">
              <a:ea typeface="Georgia" pitchFamily="18" charset="0"/>
              <a:cs typeface="Georgia" pitchFamily="18" charset="0"/>
            </a:endParaRPr>
          </a:p>
        </p:txBody>
      </p:sp>
      <p:sp>
        <p:nvSpPr>
          <p:cNvPr id="124932" name="Date Placeholder 1"/>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D2564F47-ECA8-4A76-951E-5EB2A74BD663}"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124933" name="Footer Placeholder 2"/>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124934"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FDBD0486-52E7-44F0-B05E-B2B4976ED7DD}" type="slidenum">
              <a:rPr lang="fi-FI" altLang="fi-FI" sz="1000">
                <a:solidFill>
                  <a:schemeClr val="bg1"/>
                </a:solidFill>
              </a:rPr>
              <a:pPr eaLnBrk="1" hangingPunct="1">
                <a:lnSpc>
                  <a:spcPct val="100000"/>
                </a:lnSpc>
                <a:spcBef>
                  <a:spcPct val="0"/>
                </a:spcBef>
                <a:buClrTx/>
                <a:buFontTx/>
                <a:buNone/>
              </a:pPr>
              <a:t>61</a:t>
            </a:fld>
            <a:endParaRPr lang="fi-FI" altLang="fi-FI" sz="1000">
              <a:solidFill>
                <a:schemeClr val="bg1"/>
              </a:solidFill>
            </a:endParaRPr>
          </a:p>
        </p:txBody>
      </p:sp>
    </p:spTree>
    <p:extLst>
      <p:ext uri="{BB962C8B-B14F-4D97-AF65-F5344CB8AC3E}">
        <p14:creationId xmlns:p14="http://schemas.microsoft.com/office/powerpoint/2010/main" val="891410530"/>
      </p:ext>
    </p:extLst>
  </p:cSld>
  <p:clrMapOvr>
    <a:masterClrMapping/>
  </p:clrMapOvr>
  <p:transition spd="med">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4"/>
          <p:cNvGraphicFramePr>
            <a:graphicFrameLocks noChangeAspect="1"/>
          </p:cNvGraphicFramePr>
          <p:nvPr>
            <p:extLst>
              <p:ext uri="{D42A27DB-BD31-4B8C-83A1-F6EECF244321}">
                <p14:modId xmlns:p14="http://schemas.microsoft.com/office/powerpoint/2010/main" val="472824264"/>
              </p:ext>
            </p:extLst>
          </p:nvPr>
        </p:nvGraphicFramePr>
        <p:xfrm>
          <a:off x="3788530" y="302415"/>
          <a:ext cx="4788024" cy="3054577"/>
        </p:xfrm>
        <a:graphic>
          <a:graphicData uri="http://schemas.openxmlformats.org/presentationml/2006/ole">
            <mc:AlternateContent xmlns:mc="http://schemas.openxmlformats.org/markup-compatibility/2006">
              <mc:Choice xmlns:v="urn:schemas-microsoft-com:vml" Requires="v">
                <p:oleObj spid="_x0000_s4149" name="Chart" r:id="rId3" imgW="7124890" imgH="4543568" progId="Excel.Chart.8">
                  <p:embed/>
                </p:oleObj>
              </mc:Choice>
              <mc:Fallback>
                <p:oleObj name="Chart" r:id="rId3" imgW="7124890" imgH="454356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8530" y="302415"/>
                        <a:ext cx="4788024" cy="3054577"/>
                      </a:xfrm>
                      <a:prstGeom prst="rect">
                        <a:avLst/>
                      </a:prstGeom>
                      <a:noFill/>
                      <a:ln>
                        <a:noFill/>
                      </a:ln>
                      <a:effectLst/>
                      <a:extLst/>
                    </p:spPr>
                  </p:pic>
                </p:oleObj>
              </mc:Fallback>
            </mc:AlternateContent>
          </a:graphicData>
        </a:graphic>
      </p:graphicFrame>
      <p:graphicFrame>
        <p:nvGraphicFramePr>
          <p:cNvPr id="119811" name="Object 5"/>
          <p:cNvGraphicFramePr>
            <a:graphicFrameLocks noChangeAspect="1"/>
          </p:cNvGraphicFramePr>
          <p:nvPr>
            <p:extLst>
              <p:ext uri="{D42A27DB-BD31-4B8C-83A1-F6EECF244321}">
                <p14:modId xmlns:p14="http://schemas.microsoft.com/office/powerpoint/2010/main" val="733042362"/>
              </p:ext>
            </p:extLst>
          </p:nvPr>
        </p:nvGraphicFramePr>
        <p:xfrm>
          <a:off x="3779912" y="3410666"/>
          <a:ext cx="4809789" cy="3114678"/>
        </p:xfrm>
        <a:graphic>
          <a:graphicData uri="http://schemas.openxmlformats.org/presentationml/2006/ole">
            <mc:AlternateContent xmlns:mc="http://schemas.openxmlformats.org/markup-compatibility/2006">
              <mc:Choice xmlns:v="urn:schemas-microsoft-com:vml" Requires="v">
                <p:oleObj spid="_x0000_s4150" name="Chart" r:id="rId5" imgW="6943868" imgH="4495562" progId="Excel.Chart.8">
                  <p:embed/>
                </p:oleObj>
              </mc:Choice>
              <mc:Fallback>
                <p:oleObj name="Chart" r:id="rId5" imgW="6943868" imgH="4495562"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3410666"/>
                        <a:ext cx="4809789" cy="3114678"/>
                      </a:xfrm>
                      <a:prstGeom prst="rect">
                        <a:avLst/>
                      </a:prstGeom>
                      <a:noFill/>
                      <a:ln>
                        <a:noFill/>
                      </a:ln>
                      <a:effectLst/>
                      <a:extLst/>
                    </p:spPr>
                  </p:pic>
                </p:oleObj>
              </mc:Fallback>
            </mc:AlternateContent>
          </a:graphicData>
        </a:graphic>
      </p:graphicFrame>
      <p:sp>
        <p:nvSpPr>
          <p:cNvPr id="119812" name="Text Box 7"/>
          <p:cNvSpPr txBox="1">
            <a:spLocks noChangeArrowheads="1"/>
          </p:cNvSpPr>
          <p:nvPr/>
        </p:nvSpPr>
        <p:spPr bwMode="auto">
          <a:xfrm>
            <a:off x="5651500" y="423863"/>
            <a:ext cx="3313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endParaRPr lang="en-US" altLang="fi-FI" sz="2400"/>
          </a:p>
        </p:txBody>
      </p:sp>
      <p:sp>
        <p:nvSpPr>
          <p:cNvPr id="119813" name="Text Box 9"/>
          <p:cNvSpPr txBox="1">
            <a:spLocks noChangeArrowheads="1"/>
          </p:cNvSpPr>
          <p:nvPr/>
        </p:nvSpPr>
        <p:spPr bwMode="auto">
          <a:xfrm>
            <a:off x="36501" y="1196752"/>
            <a:ext cx="363537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fi-FI" altLang="fi-FI" sz="2000" dirty="0"/>
              <a:t>Salin ym. 2012, Sisäilmastoseminaari,</a:t>
            </a:r>
          </a:p>
          <a:p>
            <a:pPr algn="ctr" eaLnBrk="1" hangingPunct="1">
              <a:lnSpc>
                <a:spcPct val="100000"/>
              </a:lnSpc>
              <a:spcBef>
                <a:spcPct val="0"/>
              </a:spcBef>
              <a:buClrTx/>
              <a:buFontTx/>
              <a:buNone/>
            </a:pPr>
            <a:r>
              <a:rPr lang="fi-FI" altLang="fi-FI" sz="2000" dirty="0" smtClean="0"/>
              <a:t>Taulukko 3</a:t>
            </a:r>
          </a:p>
          <a:p>
            <a:pPr algn="ctr" eaLnBrk="1" hangingPunct="1">
              <a:lnSpc>
                <a:spcPct val="100000"/>
              </a:lnSpc>
              <a:spcBef>
                <a:spcPct val="0"/>
              </a:spcBef>
              <a:buClrTx/>
              <a:buFontTx/>
              <a:buNone/>
            </a:pPr>
            <a:r>
              <a:rPr lang="fi-FI" altLang="fi-FI" sz="2000" b="1" dirty="0" smtClean="0"/>
              <a:t>Toksisuusmittaukset eivät erotelleet </a:t>
            </a:r>
            <a:r>
              <a:rPr lang="fi-FI" altLang="fi-FI" sz="2000" b="1" dirty="0"/>
              <a:t>kohteita!</a:t>
            </a:r>
            <a:endParaRPr lang="en-US" altLang="fi-FI" sz="2000" b="1" dirty="0"/>
          </a:p>
        </p:txBody>
      </p:sp>
      <p:sp>
        <p:nvSpPr>
          <p:cNvPr id="4" name="Rectangle 3"/>
          <p:cNvSpPr/>
          <p:nvPr/>
        </p:nvSpPr>
        <p:spPr>
          <a:xfrm>
            <a:off x="395288" y="3540758"/>
            <a:ext cx="3527425" cy="2586038"/>
          </a:xfrm>
          <a:prstGeom prst="rect">
            <a:avLst/>
          </a:prstGeom>
        </p:spPr>
        <p:txBody>
          <a:bodyPr>
            <a:spAutoFit/>
          </a:bodyPr>
          <a:lstStyle/>
          <a:p>
            <a:pPr>
              <a:buClr>
                <a:schemeClr val="accent2"/>
              </a:buClr>
              <a:defRPr/>
            </a:pPr>
            <a:r>
              <a:rPr lang="fi-FI" dirty="0" smtClean="0">
                <a:latin typeface="Arial" charset="0"/>
              </a:rPr>
              <a:t>15 </a:t>
            </a:r>
            <a:r>
              <a:rPr lang="fi-FI" dirty="0">
                <a:latin typeface="Arial" charset="0"/>
              </a:rPr>
              <a:t>koulua yhteensä</a:t>
            </a:r>
          </a:p>
          <a:p>
            <a:pPr marL="285750" indent="-285750">
              <a:buClr>
                <a:schemeClr val="accent2"/>
              </a:buClr>
              <a:buFont typeface="Arial" pitchFamily="34" charset="0"/>
              <a:buChar char="•"/>
              <a:defRPr/>
            </a:pPr>
            <a:r>
              <a:rPr lang="fi-FI" dirty="0">
                <a:latin typeface="Arial" charset="0"/>
              </a:rPr>
              <a:t>4 vähiten oireilevaa</a:t>
            </a:r>
          </a:p>
          <a:p>
            <a:pPr marL="285750" indent="-285750">
              <a:buClr>
                <a:schemeClr val="accent2"/>
              </a:buClr>
              <a:buFont typeface="Arial" pitchFamily="34" charset="0"/>
              <a:buChar char="•"/>
              <a:defRPr/>
            </a:pPr>
            <a:r>
              <a:rPr lang="fi-FI" dirty="0">
                <a:latin typeface="Arial" charset="0"/>
              </a:rPr>
              <a:t>4 eniten oireilevaa</a:t>
            </a:r>
          </a:p>
          <a:p>
            <a:pPr marL="285750" indent="-285750">
              <a:buClr>
                <a:schemeClr val="accent2"/>
              </a:buClr>
              <a:buFont typeface="Arial" pitchFamily="34" charset="0"/>
              <a:buChar char="•"/>
              <a:defRPr/>
            </a:pPr>
            <a:r>
              <a:rPr lang="fi-FI" dirty="0">
                <a:latin typeface="Arial" charset="0"/>
              </a:rPr>
              <a:t>7 muuta (keskimääräisesti oireilevia)</a:t>
            </a:r>
          </a:p>
          <a:p>
            <a:pPr>
              <a:buClr>
                <a:schemeClr val="accent2"/>
              </a:buClr>
              <a:defRPr/>
            </a:pPr>
            <a:r>
              <a:rPr lang="fi-FI" dirty="0">
                <a:latin typeface="Arial" charset="0"/>
              </a:rPr>
              <a:t>- 244 pölynäytettä yläpinnoilta </a:t>
            </a:r>
            <a:br>
              <a:rPr lang="fi-FI" dirty="0">
                <a:latin typeface="Arial" charset="0"/>
              </a:rPr>
            </a:br>
            <a:r>
              <a:rPr lang="fi-FI" dirty="0">
                <a:latin typeface="Arial" charset="0"/>
              </a:rPr>
              <a:t>(AM 16/koulu)</a:t>
            </a:r>
          </a:p>
          <a:p>
            <a:pPr>
              <a:buClr>
                <a:schemeClr val="accent2"/>
              </a:buClr>
              <a:defRPr/>
            </a:pPr>
            <a:r>
              <a:rPr lang="fi-FI" dirty="0">
                <a:latin typeface="Arial" charset="0"/>
              </a:rPr>
              <a:t>- 675 laskeumamaljanäytettä </a:t>
            </a:r>
            <a:br>
              <a:rPr lang="fi-FI" dirty="0">
                <a:latin typeface="Arial" charset="0"/>
              </a:rPr>
            </a:br>
            <a:r>
              <a:rPr lang="fi-FI" dirty="0">
                <a:latin typeface="Arial" charset="0"/>
              </a:rPr>
              <a:t>(AM 45/koulu)</a:t>
            </a:r>
          </a:p>
        </p:txBody>
      </p:sp>
      <p:sp>
        <p:nvSpPr>
          <p:cNvPr id="125959" name="Date Placeholder 1"/>
          <p:cNvSpPr>
            <a:spLocks noGrp="1"/>
          </p:cNvSpPr>
          <p:nvPr>
            <p:ph type="dt" sz="quarter"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211446EC-9887-4895-8097-B4214048211B}"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125960" name="Footer Placeholder 2"/>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chemeClr val="bg1"/>
                </a:solidFill>
              </a:rPr>
              <a:t>KIINKO </a:t>
            </a:r>
          </a:p>
        </p:txBody>
      </p:sp>
      <p:sp>
        <p:nvSpPr>
          <p:cNvPr id="125961" name="Slide Number Placeholder 4"/>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E0737A5D-B57F-4539-8F30-1B0D656C48D4}" type="slidenum">
              <a:rPr lang="fi-FI" altLang="fi-FI" sz="1000">
                <a:solidFill>
                  <a:schemeClr val="bg1"/>
                </a:solidFill>
              </a:rPr>
              <a:pPr eaLnBrk="1" hangingPunct="1">
                <a:lnSpc>
                  <a:spcPct val="100000"/>
                </a:lnSpc>
                <a:spcBef>
                  <a:spcPct val="0"/>
                </a:spcBef>
                <a:buClrTx/>
                <a:buFontTx/>
                <a:buNone/>
              </a:pPr>
              <a:t>62</a:t>
            </a:fld>
            <a:endParaRPr lang="fi-FI" altLang="fi-FI" sz="1000">
              <a:solidFill>
                <a:schemeClr val="bg1"/>
              </a:solidFill>
            </a:endParaRPr>
          </a:p>
        </p:txBody>
      </p:sp>
    </p:spTree>
    <p:extLst>
      <p:ext uri="{BB962C8B-B14F-4D97-AF65-F5344CB8AC3E}">
        <p14:creationId xmlns:p14="http://schemas.microsoft.com/office/powerpoint/2010/main" val="1385938098"/>
      </p:ext>
    </p:extLst>
  </p:cSld>
  <p:clrMapOvr>
    <a:masterClrMapping/>
  </p:clrMapOvr>
  <p:transition spd="med">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0"/>
          <p:cNvSpPr>
            <a:spLocks noGrp="1"/>
          </p:cNvSpPr>
          <p:nvPr>
            <p:ph type="title"/>
          </p:nvPr>
        </p:nvSpPr>
        <p:spPr>
          <a:xfrm>
            <a:off x="468313" y="2636838"/>
            <a:ext cx="8207375" cy="1008062"/>
          </a:xfrm>
        </p:spPr>
        <p:style>
          <a:lnRef idx="3">
            <a:schemeClr val="lt1"/>
          </a:lnRef>
          <a:fillRef idx="1">
            <a:schemeClr val="accent2"/>
          </a:fillRef>
          <a:effectRef idx="1">
            <a:schemeClr val="accent2"/>
          </a:effectRef>
          <a:fontRef idx="minor">
            <a:schemeClr val="lt1"/>
          </a:fontRef>
        </p:style>
        <p:txBody>
          <a:bodyPr anchor="ctr"/>
          <a:lstStyle/>
          <a:p>
            <a:pPr algn="ctr"/>
            <a:r>
              <a:rPr lang="fi-FI" altLang="fi-FI" sz="2800" dirty="0" smtClean="0">
                <a:solidFill>
                  <a:schemeClr val="bg1"/>
                </a:solidFill>
              </a:rPr>
              <a:t>Terveydensuojelusäädökset</a:t>
            </a:r>
          </a:p>
        </p:txBody>
      </p:sp>
      <p:sp>
        <p:nvSpPr>
          <p:cNvPr id="4" name="Date Placeholder 3"/>
          <p:cNvSpPr>
            <a:spLocks noGrp="1"/>
          </p:cNvSpPr>
          <p:nvPr>
            <p:ph type="dt" sz="quarter" idx="10"/>
          </p:nvPr>
        </p:nvSpPr>
        <p:spPr/>
        <p:txBody>
          <a:bodyPr/>
          <a:lstStyle/>
          <a:p>
            <a:pPr>
              <a:defRPr/>
            </a:pPr>
            <a:fld id="{EF5BC41F-AAF6-4533-B844-D608FB89FAC3}" type="datetime1">
              <a:rPr lang="fi-FI" smtClean="0"/>
              <a:pPr>
                <a:defRPr/>
              </a:pPr>
              <a:t>14.6.2016</a:t>
            </a:fld>
            <a:endParaRPr lang="fi-FI"/>
          </a:p>
        </p:txBody>
      </p:sp>
      <p:sp>
        <p:nvSpPr>
          <p:cNvPr id="5" name="Footer Placeholder 4"/>
          <p:cNvSpPr>
            <a:spLocks noGrp="1"/>
          </p:cNvSpPr>
          <p:nvPr>
            <p:ph type="ftr" sz="quarter" idx="11"/>
          </p:nvPr>
        </p:nvSpPr>
        <p:spPr/>
        <p:txBody>
          <a:bodyPr/>
          <a:lstStyle/>
          <a:p>
            <a:pPr>
              <a:defRPr/>
            </a:pPr>
            <a:r>
              <a:rPr lang="fi-FI" smtClean="0"/>
              <a:t>Suomen Akatemian tiedeaamiainen 3/2015</a:t>
            </a:r>
            <a:endParaRPr lang="fi-FI"/>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9BDFD76-4B4A-446C-B544-73F8090B0F70}" type="slidenum">
              <a:rPr lang="fi-FI" altLang="fi-FI">
                <a:solidFill>
                  <a:srgbClr val="FFFFFF"/>
                </a:solidFill>
                <a:latin typeface="Arial" panose="020B0604020202020204" pitchFamily="34" charset="0"/>
              </a:rPr>
              <a:pPr eaLnBrk="1" hangingPunct="1"/>
              <a:t>63</a:t>
            </a:fld>
            <a:endParaRPr lang="fi-FI" altLang="fi-FI">
              <a:solidFill>
                <a:srgbClr val="FFFFFF"/>
              </a:solidFill>
              <a:latin typeface="Arial" panose="020B0604020202020204" pitchFamily="34" charset="0"/>
            </a:endParaRPr>
          </a:p>
        </p:txBody>
      </p:sp>
    </p:spTree>
    <p:extLst>
      <p:ext uri="{BB962C8B-B14F-4D97-AF65-F5344CB8AC3E}">
        <p14:creationId xmlns:p14="http://schemas.microsoft.com/office/powerpoint/2010/main" val="1963718989"/>
      </p:ext>
    </p:extLst>
  </p:cSld>
  <p:clrMapOvr>
    <a:masterClrMapping/>
  </p:clrMapOvr>
  <p:transition spd="med">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normAutofit/>
          </a:bodyPr>
          <a:lstStyle/>
          <a:p>
            <a:r>
              <a:rPr lang="fi-FI" altLang="fi-FI" sz="2800" dirty="0" smtClean="0">
                <a:ea typeface="ＭＳ Ｐゴシック" panose="020B0600070205080204" pitchFamily="34" charset="-128"/>
              </a:rPr>
              <a:t>Terveydensuojelulaki</a:t>
            </a:r>
          </a:p>
        </p:txBody>
      </p:sp>
      <p:sp>
        <p:nvSpPr>
          <p:cNvPr id="124931" name="Content Placeholder 2"/>
          <p:cNvSpPr>
            <a:spLocks noGrp="1"/>
          </p:cNvSpPr>
          <p:nvPr>
            <p:ph idx="1"/>
          </p:nvPr>
        </p:nvSpPr>
        <p:spPr/>
        <p:txBody>
          <a:bodyPr>
            <a:normAutofit/>
          </a:bodyPr>
          <a:lstStyle/>
          <a:p>
            <a:r>
              <a:rPr lang="fi-FI" altLang="fi-FI" sz="1800" dirty="0" smtClean="0">
                <a:ea typeface="ＭＳ Ｐゴシック" panose="020B0600070205080204" pitchFamily="34" charset="-128"/>
              </a:rPr>
              <a:t>Määrittelee asuntojen ja muiden oleskelutilojen (esim. päiväkodit ja koulut) olosuhteiden terveyshaitat </a:t>
            </a:r>
          </a:p>
          <a:p>
            <a:r>
              <a:rPr lang="fi-FI" altLang="fi-FI" sz="1800" dirty="0" smtClean="0">
                <a:ea typeface="ＭＳ Ｐゴシック" panose="020B0600070205080204" pitchFamily="34" charset="-128"/>
              </a:rPr>
              <a:t>Sisätilan ilman tulee olla laadultaan sellaista, ettei siitä aiheudu terveyshaittaa </a:t>
            </a:r>
          </a:p>
          <a:p>
            <a:endParaRPr lang="fi-FI" altLang="fi-FI" sz="1800" dirty="0" smtClean="0">
              <a:ea typeface="ＭＳ Ｐゴシック" panose="020B0600070205080204" pitchFamily="34" charset="-128"/>
            </a:endParaRPr>
          </a:p>
          <a:p>
            <a:endParaRPr lang="fi-FI" altLang="fi-FI" sz="1800" dirty="0" smtClean="0">
              <a:ea typeface="ＭＳ Ｐゴシック" panose="020B0600070205080204" pitchFamily="34" charset="-128"/>
            </a:endParaRPr>
          </a:p>
          <a:p>
            <a:endParaRPr lang="fi-FI" altLang="fi-FI" sz="1800" dirty="0" smtClean="0">
              <a:ea typeface="ＭＳ Ｐゴシック" panose="020B0600070205080204" pitchFamily="34" charset="-128"/>
            </a:endParaRPr>
          </a:p>
          <a:p>
            <a:pPr>
              <a:buFontTx/>
              <a:buNone/>
            </a:pPr>
            <a:endParaRPr lang="fi-FI" altLang="fi-FI" sz="1800" dirty="0" smtClean="0">
              <a:ea typeface="ＭＳ Ｐゴシック" panose="020B0600070205080204" pitchFamily="34" charset="-128"/>
            </a:endParaRPr>
          </a:p>
          <a:p>
            <a:pPr>
              <a:buFontTx/>
              <a:buNone/>
            </a:pPr>
            <a:endParaRPr lang="fi-FI" altLang="fi-FI" sz="1800" dirty="0" smtClean="0">
              <a:ea typeface="ＭＳ Ｐゴシック" panose="020B0600070205080204" pitchFamily="34" charset="-128"/>
            </a:endParaRPr>
          </a:p>
          <a:p>
            <a:endParaRPr lang="fi-FI" altLang="fi-FI" sz="1800" dirty="0" smtClean="0">
              <a:ea typeface="ＭＳ Ｐゴシック" panose="020B0600070205080204" pitchFamily="34" charset="-128"/>
            </a:endParaRPr>
          </a:p>
          <a:p>
            <a:endParaRPr lang="fi-FI" altLang="fi-FI" sz="1800" dirty="0" smtClean="0">
              <a:ea typeface="ＭＳ Ｐゴシック" panose="020B0600070205080204" pitchFamily="34" charset="-128"/>
            </a:endParaRPr>
          </a:p>
          <a:p>
            <a:r>
              <a:rPr lang="fi-FI" altLang="fi-FI" sz="1800" dirty="0" smtClean="0">
                <a:ea typeface="ＭＳ Ｐゴシック" panose="020B0600070205080204" pitchFamily="34" charset="-128"/>
              </a:rPr>
              <a:t>Mahdollisia terveyshaittatekijöitä mm. lämpötila, kosteus, melu, ilmanvaihto, haju, mikrobit, valo ja säteily (26 ja 27 §) </a:t>
            </a:r>
          </a:p>
        </p:txBody>
      </p:sp>
      <p:sp>
        <p:nvSpPr>
          <p:cNvPr id="18439" name="Date Placeholder 4"/>
          <p:cNvSpPr>
            <a:spLocks noGrp="1"/>
          </p:cNvSpPr>
          <p:nvPr>
            <p:ph type="dt" sz="half" idx="10"/>
          </p:nvPr>
        </p:nvSpPr>
        <p:spPr/>
        <p:txBody>
          <a:bodyPr/>
          <a:lstStyle>
            <a:lvl1pPr algn="l" eaLnBrk="0" hangingPunct="0">
              <a:lnSpc>
                <a:spcPct val="95000"/>
              </a:lnSpc>
              <a:spcBef>
                <a:spcPct val="35000"/>
              </a:spcBef>
              <a:buClr>
                <a:schemeClr val="accent1"/>
              </a:buClr>
              <a:buChar char="•"/>
              <a:defRPr sz="2200">
                <a:solidFill>
                  <a:schemeClr val="tx1"/>
                </a:solidFill>
                <a:latin typeface="Arial" pitchFamily="34" charset="0"/>
              </a:defRPr>
            </a:lvl1pPr>
            <a:lvl2pPr marL="742950" indent="-285750" algn="l" eaLnBrk="0" hangingPunct="0">
              <a:lnSpc>
                <a:spcPct val="95000"/>
              </a:lnSpc>
              <a:spcBef>
                <a:spcPct val="25000"/>
              </a:spcBef>
              <a:buChar char="–"/>
              <a:defRPr sz="2000">
                <a:solidFill>
                  <a:schemeClr val="tx1"/>
                </a:solidFill>
                <a:latin typeface="Arial"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itchFamily="34" charset="0"/>
              </a:defRPr>
            </a:lvl3pPr>
            <a:lvl4pPr marL="1600200" indent="-228600" algn="l" eaLnBrk="0" hangingPunct="0">
              <a:lnSpc>
                <a:spcPct val="95000"/>
              </a:lnSpc>
              <a:spcBef>
                <a:spcPct val="25000"/>
              </a:spcBef>
              <a:buChar char="–"/>
              <a:defRPr>
                <a:solidFill>
                  <a:schemeClr val="tx1"/>
                </a:solidFill>
                <a:latin typeface="Arial" pitchFamily="34" charset="0"/>
              </a:defRPr>
            </a:lvl4pPr>
            <a:lvl5pPr marL="2057400" indent="-228600" algn="l" eaLnBrk="0" hangingPunct="0">
              <a:lnSpc>
                <a:spcPct val="95000"/>
              </a:lnSpc>
              <a:spcBef>
                <a:spcPct val="25000"/>
              </a:spcBef>
              <a:buChar char="»"/>
              <a:defRPr>
                <a:solidFill>
                  <a:schemeClr val="tx1"/>
                </a:solidFill>
                <a:latin typeface="Arial"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itchFamily="34" charset="0"/>
              </a:defRPr>
            </a:lvl9pPr>
          </a:lstStyle>
          <a:p>
            <a:pPr eaLnBrk="1" hangingPunct="1">
              <a:lnSpc>
                <a:spcPct val="100000"/>
              </a:lnSpc>
              <a:spcBef>
                <a:spcPct val="0"/>
              </a:spcBef>
              <a:buClrTx/>
              <a:buFontTx/>
              <a:buNone/>
              <a:defRPr/>
            </a:pPr>
            <a:fld id="{4ECA37DC-C6F1-4C2E-9C6C-25B64B4C89BE}" type="datetime1">
              <a:rPr lang="fi-FI" altLang="fi-FI" sz="1000" smtClean="0">
                <a:solidFill>
                  <a:srgbClr val="FFFFFF"/>
                </a:solidFill>
              </a:rPr>
              <a:pPr eaLnBrk="1" hangingPunct="1">
                <a:lnSpc>
                  <a:spcPct val="100000"/>
                </a:lnSpc>
                <a:spcBef>
                  <a:spcPct val="0"/>
                </a:spcBef>
                <a:buClrTx/>
                <a:buFontTx/>
                <a:buNone/>
                <a:defRPr/>
              </a:pPr>
              <a:t>14.6.2016</a:t>
            </a:fld>
            <a:endParaRPr lang="fi-FI" altLang="fi-FI" sz="1000" smtClean="0">
              <a:solidFill>
                <a:srgbClr val="FFFFFF"/>
              </a:solidFill>
            </a:endParaRPr>
          </a:p>
        </p:txBody>
      </p:sp>
      <p:sp>
        <p:nvSpPr>
          <p:cNvPr id="18437" name="Footer Placeholder 1"/>
          <p:cNvSpPr>
            <a:spLocks noGrp="1"/>
          </p:cNvSpPr>
          <p:nvPr>
            <p:ph type="ftr" sz="quarter" idx="11"/>
          </p:nvPr>
        </p:nvSpPr>
        <p:spPr/>
        <p:txBody>
          <a:bodyPr/>
          <a:lstStyle>
            <a:lvl1pPr algn="l" eaLnBrk="0" hangingPunct="0">
              <a:lnSpc>
                <a:spcPct val="95000"/>
              </a:lnSpc>
              <a:spcBef>
                <a:spcPct val="35000"/>
              </a:spcBef>
              <a:buClr>
                <a:schemeClr val="accent1"/>
              </a:buClr>
              <a:buChar char="•"/>
              <a:defRPr sz="2200">
                <a:solidFill>
                  <a:schemeClr val="tx1"/>
                </a:solidFill>
                <a:latin typeface="Arial" pitchFamily="34" charset="0"/>
              </a:defRPr>
            </a:lvl1pPr>
            <a:lvl2pPr marL="742950" indent="-285750" algn="l" eaLnBrk="0" hangingPunct="0">
              <a:lnSpc>
                <a:spcPct val="95000"/>
              </a:lnSpc>
              <a:spcBef>
                <a:spcPct val="25000"/>
              </a:spcBef>
              <a:buChar char="–"/>
              <a:defRPr sz="2000">
                <a:solidFill>
                  <a:schemeClr val="tx1"/>
                </a:solidFill>
                <a:latin typeface="Arial"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itchFamily="34" charset="0"/>
              </a:defRPr>
            </a:lvl3pPr>
            <a:lvl4pPr marL="1600200" indent="-228600" algn="l" eaLnBrk="0" hangingPunct="0">
              <a:lnSpc>
                <a:spcPct val="95000"/>
              </a:lnSpc>
              <a:spcBef>
                <a:spcPct val="25000"/>
              </a:spcBef>
              <a:buChar char="–"/>
              <a:defRPr>
                <a:solidFill>
                  <a:schemeClr val="tx1"/>
                </a:solidFill>
                <a:latin typeface="Arial" pitchFamily="34" charset="0"/>
              </a:defRPr>
            </a:lvl4pPr>
            <a:lvl5pPr marL="2057400" indent="-228600" algn="l" eaLnBrk="0" hangingPunct="0">
              <a:lnSpc>
                <a:spcPct val="95000"/>
              </a:lnSpc>
              <a:spcBef>
                <a:spcPct val="25000"/>
              </a:spcBef>
              <a:buChar char="»"/>
              <a:defRPr>
                <a:solidFill>
                  <a:schemeClr val="tx1"/>
                </a:solidFill>
                <a:latin typeface="Arial"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rgbClr val="FFFFFF"/>
                </a:solidFill>
              </a:rPr>
              <a:t>KIINKO </a:t>
            </a:r>
          </a:p>
        </p:txBody>
      </p:sp>
      <p:sp>
        <p:nvSpPr>
          <p:cNvPr id="18438"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3D447440-D98B-4EDE-8A63-D463DFB0BEB9}" type="slidenum">
              <a:rPr lang="fi-FI" altLang="fi-FI" sz="1000">
                <a:solidFill>
                  <a:srgbClr val="FFFFFF"/>
                </a:solidFill>
              </a:rPr>
              <a:pPr eaLnBrk="1" hangingPunct="1">
                <a:lnSpc>
                  <a:spcPct val="100000"/>
                </a:lnSpc>
                <a:spcBef>
                  <a:spcPct val="0"/>
                </a:spcBef>
                <a:buClrTx/>
                <a:buFontTx/>
                <a:buNone/>
              </a:pPr>
              <a:t>64</a:t>
            </a:fld>
            <a:endParaRPr lang="fi-FI" altLang="fi-FI" sz="1000">
              <a:solidFill>
                <a:srgbClr val="FFFFFF"/>
              </a:solidFill>
            </a:endParaRPr>
          </a:p>
        </p:txBody>
      </p:sp>
      <p:sp>
        <p:nvSpPr>
          <p:cNvPr id="12" name="Rounded Rectangle 11"/>
          <p:cNvSpPr/>
          <p:nvPr/>
        </p:nvSpPr>
        <p:spPr>
          <a:xfrm>
            <a:off x="796801" y="2996952"/>
            <a:ext cx="7848872" cy="1872853"/>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defRPr/>
            </a:pPr>
            <a:r>
              <a:rPr lang="fi-FI" sz="1600" b="1" dirty="0">
                <a:solidFill>
                  <a:srgbClr val="FFFFFF"/>
                </a:solidFill>
              </a:rPr>
              <a:t>TERVEYSHAITTA (Lain 1§)</a:t>
            </a:r>
          </a:p>
          <a:p>
            <a:pPr>
              <a:defRPr/>
            </a:pPr>
            <a:r>
              <a:rPr lang="fi-FI" sz="1600" b="1" dirty="0" smtClean="0">
                <a:solidFill>
                  <a:srgbClr val="FFFFFF"/>
                </a:solidFill>
              </a:rPr>
              <a:t>=</a:t>
            </a:r>
            <a:r>
              <a:rPr lang="fi-FI" sz="1600" dirty="0"/>
              <a:t> sairaus, muu terveydenhäiriö tai sellaisen tekijän tai olosuhteen esiintyminen, joka voi vähentää väestön tai yksilön elinympäristön terveellisyyttä (= altistuminen siinä määrin, että oireiden tai sairauden syntyminen on mahdollista) </a:t>
            </a:r>
          </a:p>
          <a:p>
            <a:pPr>
              <a:defRPr/>
            </a:pPr>
            <a:r>
              <a:rPr lang="fi-FI" sz="1600" dirty="0" smtClean="0">
                <a:solidFill>
                  <a:srgbClr val="FFFFFF"/>
                </a:solidFill>
              </a:rPr>
              <a:t>Laissa </a:t>
            </a:r>
            <a:r>
              <a:rPr lang="fi-FI" sz="1600" dirty="0">
                <a:solidFill>
                  <a:srgbClr val="FFFFFF"/>
                </a:solidFill>
              </a:rPr>
              <a:t>ei edellytetä syy-yhteyden todistelua </a:t>
            </a:r>
            <a:r>
              <a:rPr lang="fi-FI" sz="1600" dirty="0" smtClean="0">
                <a:solidFill>
                  <a:srgbClr val="FFFFFF"/>
                </a:solidFill>
              </a:rPr>
              <a:t>yksilötasolla</a:t>
            </a:r>
            <a:r>
              <a:rPr lang="fi-FI" sz="1600" dirty="0">
                <a:solidFill>
                  <a:srgbClr val="FFFFFF"/>
                </a:solidFill>
              </a:rPr>
              <a:t>, pelkkä terveyshaitan toteaminen riittää</a:t>
            </a:r>
          </a:p>
        </p:txBody>
      </p:sp>
    </p:spTree>
    <p:extLst>
      <p:ext uri="{BB962C8B-B14F-4D97-AF65-F5344CB8AC3E}">
        <p14:creationId xmlns:p14="http://schemas.microsoft.com/office/powerpoint/2010/main" val="2046656280"/>
      </p:ext>
    </p:extLst>
  </p:cSld>
  <p:clrMapOvr>
    <a:masterClrMapping/>
  </p:clrMapOvr>
  <p:transition spd="med">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fi-FI" altLang="fi-FI" sz="2800" smtClean="0">
                <a:ea typeface="ＭＳ Ｐゴシック" panose="020B0600070205080204" pitchFamily="34" charset="-128"/>
              </a:rPr>
              <a:t>Työturvallisuuslaki (738/2002)</a:t>
            </a:r>
          </a:p>
        </p:txBody>
      </p:sp>
      <p:sp>
        <p:nvSpPr>
          <p:cNvPr id="3" name="Content Placeholder 2"/>
          <p:cNvSpPr>
            <a:spLocks noGrp="1"/>
          </p:cNvSpPr>
          <p:nvPr>
            <p:ph idx="1"/>
          </p:nvPr>
        </p:nvSpPr>
        <p:spPr/>
        <p:txBody>
          <a:bodyPr/>
          <a:lstStyle/>
          <a:p>
            <a:pPr marL="0" indent="0">
              <a:buNone/>
              <a:defRPr/>
            </a:pPr>
            <a:r>
              <a:rPr lang="fi-FI" dirty="0" smtClean="0"/>
              <a:t>Työpaikan olosuhteet eivät saa aiheuttaa haittaa tai vaaraa työntekijän terveydelle. </a:t>
            </a:r>
          </a:p>
          <a:p>
            <a:pPr marL="0" indent="0">
              <a:buFont typeface="Arial" pitchFamily="34" charset="0"/>
              <a:buNone/>
              <a:defRPr/>
            </a:pPr>
            <a:endParaRPr lang="fi-FI" dirty="0" smtClean="0"/>
          </a:p>
          <a:p>
            <a:pPr marL="0" indent="0">
              <a:buFont typeface="Arial" pitchFamily="34" charset="0"/>
              <a:buNone/>
              <a:defRPr/>
            </a:pPr>
            <a:r>
              <a:rPr lang="fi-FI" dirty="0" smtClean="0"/>
              <a:t/>
            </a:r>
            <a:br>
              <a:rPr lang="fi-FI" dirty="0" smtClean="0"/>
            </a:br>
            <a:endParaRPr lang="fi-FI" dirty="0"/>
          </a:p>
        </p:txBody>
      </p:sp>
      <p:sp>
        <p:nvSpPr>
          <p:cNvPr id="19464" name="Date Placeholder 5"/>
          <p:cNvSpPr>
            <a:spLocks noGrp="1"/>
          </p:cNvSpPr>
          <p:nvPr>
            <p:ph type="dt" sz="half" idx="10"/>
          </p:nvPr>
        </p:nvSpPr>
        <p:spPr/>
        <p:txBody>
          <a:bodyPr/>
          <a:lstStyle>
            <a:lvl1pPr algn="l" eaLnBrk="0" hangingPunct="0">
              <a:lnSpc>
                <a:spcPct val="95000"/>
              </a:lnSpc>
              <a:spcBef>
                <a:spcPct val="35000"/>
              </a:spcBef>
              <a:buClr>
                <a:schemeClr val="accent1"/>
              </a:buClr>
              <a:buChar char="•"/>
              <a:defRPr sz="2200">
                <a:solidFill>
                  <a:schemeClr val="tx1"/>
                </a:solidFill>
                <a:latin typeface="Arial" pitchFamily="34" charset="0"/>
              </a:defRPr>
            </a:lvl1pPr>
            <a:lvl2pPr marL="742950" indent="-285750" algn="l" eaLnBrk="0" hangingPunct="0">
              <a:lnSpc>
                <a:spcPct val="95000"/>
              </a:lnSpc>
              <a:spcBef>
                <a:spcPct val="25000"/>
              </a:spcBef>
              <a:buChar char="–"/>
              <a:defRPr sz="2000">
                <a:solidFill>
                  <a:schemeClr val="tx1"/>
                </a:solidFill>
                <a:latin typeface="Arial"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itchFamily="34" charset="0"/>
              </a:defRPr>
            </a:lvl3pPr>
            <a:lvl4pPr marL="1600200" indent="-228600" algn="l" eaLnBrk="0" hangingPunct="0">
              <a:lnSpc>
                <a:spcPct val="95000"/>
              </a:lnSpc>
              <a:spcBef>
                <a:spcPct val="25000"/>
              </a:spcBef>
              <a:buChar char="–"/>
              <a:defRPr>
                <a:solidFill>
                  <a:schemeClr val="tx1"/>
                </a:solidFill>
                <a:latin typeface="Arial" pitchFamily="34" charset="0"/>
              </a:defRPr>
            </a:lvl4pPr>
            <a:lvl5pPr marL="2057400" indent="-228600" algn="l" eaLnBrk="0" hangingPunct="0">
              <a:lnSpc>
                <a:spcPct val="95000"/>
              </a:lnSpc>
              <a:spcBef>
                <a:spcPct val="25000"/>
              </a:spcBef>
              <a:buChar char="»"/>
              <a:defRPr>
                <a:solidFill>
                  <a:schemeClr val="tx1"/>
                </a:solidFill>
                <a:latin typeface="Arial"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itchFamily="34" charset="0"/>
              </a:defRPr>
            </a:lvl9pPr>
          </a:lstStyle>
          <a:p>
            <a:pPr eaLnBrk="1" hangingPunct="1">
              <a:lnSpc>
                <a:spcPct val="100000"/>
              </a:lnSpc>
              <a:spcBef>
                <a:spcPct val="0"/>
              </a:spcBef>
              <a:buClrTx/>
              <a:buFontTx/>
              <a:buNone/>
              <a:defRPr/>
            </a:pPr>
            <a:fld id="{8250CE95-5EEA-4C36-B65F-AF30FF4AA142}" type="datetime1">
              <a:rPr lang="fi-FI" altLang="fi-FI" sz="1000" smtClean="0">
                <a:solidFill>
                  <a:srgbClr val="FFFFFF"/>
                </a:solidFill>
              </a:rPr>
              <a:pPr eaLnBrk="1" hangingPunct="1">
                <a:lnSpc>
                  <a:spcPct val="100000"/>
                </a:lnSpc>
                <a:spcBef>
                  <a:spcPct val="0"/>
                </a:spcBef>
                <a:buClrTx/>
                <a:buFontTx/>
                <a:buNone/>
                <a:defRPr/>
              </a:pPr>
              <a:t>14.6.2016</a:t>
            </a:fld>
            <a:endParaRPr lang="fi-FI" altLang="fi-FI" sz="1000" smtClean="0">
              <a:solidFill>
                <a:srgbClr val="FFFFFF"/>
              </a:solidFill>
            </a:endParaRPr>
          </a:p>
        </p:txBody>
      </p:sp>
      <p:sp>
        <p:nvSpPr>
          <p:cNvPr id="19462" name="Footer Placeholder 1"/>
          <p:cNvSpPr>
            <a:spLocks noGrp="1"/>
          </p:cNvSpPr>
          <p:nvPr>
            <p:ph type="ftr" sz="quarter" idx="11"/>
          </p:nvPr>
        </p:nvSpPr>
        <p:spPr/>
        <p:txBody>
          <a:bodyPr/>
          <a:lstStyle>
            <a:lvl1pPr algn="l" eaLnBrk="0" hangingPunct="0">
              <a:lnSpc>
                <a:spcPct val="95000"/>
              </a:lnSpc>
              <a:spcBef>
                <a:spcPct val="35000"/>
              </a:spcBef>
              <a:buClr>
                <a:schemeClr val="accent1"/>
              </a:buClr>
              <a:buChar char="•"/>
              <a:defRPr sz="2200">
                <a:solidFill>
                  <a:schemeClr val="tx1"/>
                </a:solidFill>
                <a:latin typeface="Arial" pitchFamily="34" charset="0"/>
              </a:defRPr>
            </a:lvl1pPr>
            <a:lvl2pPr marL="742950" indent="-285750" algn="l" eaLnBrk="0" hangingPunct="0">
              <a:lnSpc>
                <a:spcPct val="95000"/>
              </a:lnSpc>
              <a:spcBef>
                <a:spcPct val="25000"/>
              </a:spcBef>
              <a:buChar char="–"/>
              <a:defRPr sz="2000">
                <a:solidFill>
                  <a:schemeClr val="tx1"/>
                </a:solidFill>
                <a:latin typeface="Arial"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itchFamily="34" charset="0"/>
              </a:defRPr>
            </a:lvl3pPr>
            <a:lvl4pPr marL="1600200" indent="-228600" algn="l" eaLnBrk="0" hangingPunct="0">
              <a:lnSpc>
                <a:spcPct val="95000"/>
              </a:lnSpc>
              <a:spcBef>
                <a:spcPct val="25000"/>
              </a:spcBef>
              <a:buChar char="–"/>
              <a:defRPr>
                <a:solidFill>
                  <a:schemeClr val="tx1"/>
                </a:solidFill>
                <a:latin typeface="Arial" pitchFamily="34" charset="0"/>
              </a:defRPr>
            </a:lvl4pPr>
            <a:lvl5pPr marL="2057400" indent="-228600" algn="l" eaLnBrk="0" hangingPunct="0">
              <a:lnSpc>
                <a:spcPct val="95000"/>
              </a:lnSpc>
              <a:spcBef>
                <a:spcPct val="25000"/>
              </a:spcBef>
              <a:buChar char="»"/>
              <a:defRPr>
                <a:solidFill>
                  <a:schemeClr val="tx1"/>
                </a:solidFill>
                <a:latin typeface="Arial"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rgbClr val="FFFFFF"/>
                </a:solidFill>
              </a:rPr>
              <a:t>KIINKO </a:t>
            </a:r>
          </a:p>
        </p:txBody>
      </p:sp>
      <p:sp>
        <p:nvSpPr>
          <p:cNvPr id="19463" name="Slide Number Placeholder 4"/>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E57C01F9-DDF8-4513-9B02-8C3944267F5E}" type="slidenum">
              <a:rPr lang="fi-FI" altLang="fi-FI" sz="1000">
                <a:solidFill>
                  <a:srgbClr val="FFFFFF"/>
                </a:solidFill>
              </a:rPr>
              <a:pPr eaLnBrk="1" hangingPunct="1">
                <a:lnSpc>
                  <a:spcPct val="100000"/>
                </a:lnSpc>
                <a:spcBef>
                  <a:spcPct val="0"/>
                </a:spcBef>
                <a:buClrTx/>
                <a:buFontTx/>
                <a:buNone/>
              </a:pPr>
              <a:t>65</a:t>
            </a:fld>
            <a:endParaRPr lang="fi-FI" altLang="fi-FI" sz="1000">
              <a:solidFill>
                <a:srgbClr val="FFFFFF"/>
              </a:solidFill>
            </a:endParaRPr>
          </a:p>
        </p:txBody>
      </p:sp>
      <p:sp>
        <p:nvSpPr>
          <p:cNvPr id="8" name="Rounded Rectangle 7"/>
          <p:cNvSpPr/>
          <p:nvPr/>
        </p:nvSpPr>
        <p:spPr>
          <a:xfrm>
            <a:off x="1039044" y="2565400"/>
            <a:ext cx="6989340" cy="16637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defRPr/>
            </a:pPr>
            <a:r>
              <a:rPr lang="fi-FI" b="1" dirty="0">
                <a:solidFill>
                  <a:srgbClr val="FFFFFF"/>
                </a:solidFill>
              </a:rPr>
              <a:t>TERVEYSHAITTA</a:t>
            </a:r>
            <a:r>
              <a:rPr lang="fi-FI" dirty="0">
                <a:solidFill>
                  <a:srgbClr val="FFFFFF"/>
                </a:solidFill>
              </a:rPr>
              <a:t> </a:t>
            </a:r>
          </a:p>
          <a:p>
            <a:pPr>
              <a:defRPr/>
            </a:pPr>
            <a:r>
              <a:rPr lang="fi-FI" dirty="0">
                <a:solidFill>
                  <a:srgbClr val="FFFFFF"/>
                </a:solidFill>
              </a:rPr>
              <a:t>= sisältää koetut fyysiset ja henkiset oireet sekä koetun haitan (tilojen epätarkoituksenmukaisuus ja mm. sisäilman epäpuhtauksien häiritsevyys</a:t>
            </a:r>
            <a:r>
              <a:rPr lang="fi-FI" dirty="0" smtClean="0">
                <a:solidFill>
                  <a:srgbClr val="FFFFFF"/>
                </a:solidFill>
              </a:rPr>
              <a:t>)</a:t>
            </a:r>
            <a:endParaRPr lang="fi-FI" dirty="0">
              <a:solidFill>
                <a:srgbClr val="FFFFFF"/>
              </a:solidFill>
            </a:endParaRPr>
          </a:p>
        </p:txBody>
      </p:sp>
      <p:sp>
        <p:nvSpPr>
          <p:cNvPr id="9" name="Rounded Rectangle 8"/>
          <p:cNvSpPr/>
          <p:nvPr/>
        </p:nvSpPr>
        <p:spPr>
          <a:xfrm>
            <a:off x="1039044" y="4437063"/>
            <a:ext cx="6989340" cy="1292225"/>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marL="0" lvl="2">
              <a:defRPr/>
            </a:pPr>
            <a:r>
              <a:rPr lang="fi-FI" b="1" dirty="0">
                <a:solidFill>
                  <a:srgbClr val="FFFFFF"/>
                </a:solidFill>
              </a:rPr>
              <a:t>TERVEYSVAARA </a:t>
            </a:r>
          </a:p>
          <a:p>
            <a:pPr marL="0" lvl="2">
              <a:defRPr/>
            </a:pPr>
            <a:r>
              <a:rPr lang="fi-FI" dirty="0">
                <a:solidFill>
                  <a:srgbClr val="FFFFFF"/>
                </a:solidFill>
              </a:rPr>
              <a:t>= tapaturman ja sairastumisen </a:t>
            </a:r>
            <a:r>
              <a:rPr lang="fi-FI" dirty="0" smtClean="0">
                <a:solidFill>
                  <a:srgbClr val="FFFFFF"/>
                </a:solidFill>
              </a:rPr>
              <a:t>vaara</a:t>
            </a:r>
            <a:endParaRPr lang="fi-FI" dirty="0">
              <a:solidFill>
                <a:srgbClr val="FFFFFF"/>
              </a:solidFill>
            </a:endParaRPr>
          </a:p>
        </p:txBody>
      </p:sp>
    </p:spTree>
    <p:extLst>
      <p:ext uri="{BB962C8B-B14F-4D97-AF65-F5344CB8AC3E}">
        <p14:creationId xmlns:p14="http://schemas.microsoft.com/office/powerpoint/2010/main" val="3877264016"/>
      </p:ext>
    </p:extLst>
  </p:cSld>
  <p:clrMapOvr>
    <a:masterClrMapping/>
  </p:clrMapOvr>
  <p:transition spd="med">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7" y="548680"/>
            <a:ext cx="7489824" cy="1079500"/>
          </a:xfrm>
        </p:spPr>
        <p:txBody>
          <a:bodyPr>
            <a:normAutofit fontScale="90000"/>
          </a:bodyPr>
          <a:lstStyle/>
          <a:p>
            <a:r>
              <a:rPr lang="fi-FI" dirty="0" smtClean="0"/>
              <a:t>Työpaikkojen ohjeistus vastaa Asumisterveysasetuksen soveltamisohjeen ohjeistusta</a:t>
            </a:r>
            <a:endParaRPr lang="fi-FI" dirty="0"/>
          </a:p>
        </p:txBody>
      </p:sp>
      <p:sp>
        <p:nvSpPr>
          <p:cNvPr id="3" name="Content Placeholder 2"/>
          <p:cNvSpPr>
            <a:spLocks noGrp="1"/>
          </p:cNvSpPr>
          <p:nvPr>
            <p:ph idx="1"/>
          </p:nvPr>
        </p:nvSpPr>
        <p:spPr>
          <a:xfrm>
            <a:off x="827087" y="1844824"/>
            <a:ext cx="7489825" cy="4392614"/>
          </a:xfrm>
        </p:spPr>
        <p:txBody>
          <a:bodyPr>
            <a:normAutofit fontScale="92500"/>
          </a:bodyPr>
          <a:lstStyle/>
          <a:p>
            <a:pPr marL="0" indent="0">
              <a:buNone/>
            </a:pPr>
            <a:r>
              <a:rPr lang="fi-FI" b="1" dirty="0"/>
              <a:t>TOIMINTAOHJE TYÖPAIKKOJEN SISÄILMASTO-ONGELMIEN </a:t>
            </a:r>
            <a:r>
              <a:rPr lang="fi-FI" b="1" dirty="0" smtClean="0"/>
              <a:t>SELVITTÄMISEEN</a:t>
            </a:r>
          </a:p>
          <a:p>
            <a:pPr marL="0" indent="0">
              <a:buNone/>
            </a:pPr>
            <a:endParaRPr lang="fi-FI" b="1" dirty="0"/>
          </a:p>
          <a:p>
            <a:pPr marL="0" indent="0">
              <a:buNone/>
            </a:pPr>
            <a:r>
              <a:rPr lang="fi-FI" dirty="0"/>
              <a:t>Lappalainen Sanna</a:t>
            </a:r>
            <a:r>
              <a:rPr lang="fi-FI" baseline="30000" dirty="0"/>
              <a:t>1</a:t>
            </a:r>
            <a:r>
              <a:rPr lang="fi-FI" dirty="0"/>
              <a:t>, Reijula Kari</a:t>
            </a:r>
            <a:r>
              <a:rPr lang="fi-FI" baseline="30000" dirty="0"/>
              <a:t>1,2</a:t>
            </a:r>
            <a:r>
              <a:rPr lang="fi-FI" dirty="0"/>
              <a:t>, Tähtinen Katja</a:t>
            </a:r>
            <a:r>
              <a:rPr lang="fi-FI" baseline="30000" dirty="0"/>
              <a:t>1</a:t>
            </a:r>
            <a:r>
              <a:rPr lang="fi-FI" dirty="0"/>
              <a:t>, Latvala Jari</a:t>
            </a:r>
            <a:r>
              <a:rPr lang="fi-FI" baseline="30000" dirty="0"/>
              <a:t>1</a:t>
            </a:r>
            <a:r>
              <a:rPr lang="fi-FI" dirty="0"/>
              <a:t>, Hongisto Valtteri</a:t>
            </a:r>
            <a:r>
              <a:rPr lang="fi-FI" baseline="30000" dirty="0"/>
              <a:t>1</a:t>
            </a:r>
            <a:r>
              <a:rPr lang="fi-FI" dirty="0"/>
              <a:t>, Holopainen Rauno</a:t>
            </a:r>
            <a:r>
              <a:rPr lang="fi-FI" baseline="30000" dirty="0"/>
              <a:t>1</a:t>
            </a:r>
            <a:r>
              <a:rPr lang="fi-FI" dirty="0"/>
              <a:t>, </a:t>
            </a:r>
            <a:r>
              <a:rPr lang="fi-FI" dirty="0" err="1"/>
              <a:t>Kurttio</a:t>
            </a:r>
            <a:r>
              <a:rPr lang="fi-FI" dirty="0"/>
              <a:t> Päivi</a:t>
            </a:r>
            <a:r>
              <a:rPr lang="fi-FI" baseline="30000" dirty="0"/>
              <a:t>3</a:t>
            </a:r>
            <a:r>
              <a:rPr lang="fi-FI" dirty="0"/>
              <a:t>, Lahtinen Marjaana</a:t>
            </a:r>
            <a:r>
              <a:rPr lang="fi-FI" baseline="30000" dirty="0"/>
              <a:t>1</a:t>
            </a:r>
            <a:r>
              <a:rPr lang="fi-FI" dirty="0"/>
              <a:t>, Rautiala Sirpa</a:t>
            </a:r>
            <a:r>
              <a:rPr lang="fi-FI" baseline="30000" dirty="0"/>
              <a:t>1</a:t>
            </a:r>
            <a:r>
              <a:rPr lang="fi-FI" dirty="0"/>
              <a:t>, Tuomi Tapani</a:t>
            </a:r>
            <a:r>
              <a:rPr lang="fi-FI" baseline="30000" dirty="0"/>
              <a:t>1</a:t>
            </a:r>
            <a:r>
              <a:rPr lang="fi-FI" dirty="0"/>
              <a:t>, Valtanen Arja</a:t>
            </a:r>
            <a:r>
              <a:rPr lang="fi-FI" baseline="30000" dirty="0"/>
              <a:t>1</a:t>
            </a:r>
            <a:r>
              <a:rPr lang="fi-FI" dirty="0"/>
              <a:t> </a:t>
            </a:r>
          </a:p>
          <a:p>
            <a:pPr marL="0" indent="0">
              <a:buNone/>
            </a:pPr>
            <a:r>
              <a:rPr lang="fi-FI" dirty="0"/>
              <a:t> </a:t>
            </a:r>
          </a:p>
          <a:p>
            <a:pPr marL="0" indent="0">
              <a:buNone/>
            </a:pPr>
            <a:r>
              <a:rPr lang="fi-FI" baseline="30000" dirty="0"/>
              <a:t>1 </a:t>
            </a:r>
            <a:r>
              <a:rPr lang="fi-FI" dirty="0"/>
              <a:t>Työterveyslaitos</a:t>
            </a:r>
          </a:p>
          <a:p>
            <a:pPr marL="0" indent="0">
              <a:buNone/>
            </a:pPr>
            <a:r>
              <a:rPr lang="fi-FI" baseline="30000" dirty="0"/>
              <a:t>2 </a:t>
            </a:r>
            <a:r>
              <a:rPr lang="fi-FI" dirty="0"/>
              <a:t>Helsingin yliopisto</a:t>
            </a:r>
          </a:p>
          <a:p>
            <a:pPr marL="0" indent="0">
              <a:buNone/>
            </a:pPr>
            <a:r>
              <a:rPr lang="fi-FI" baseline="30000" dirty="0"/>
              <a:t>3 </a:t>
            </a:r>
            <a:r>
              <a:rPr lang="fi-FI" dirty="0"/>
              <a:t>Säteilyturvakeskus</a:t>
            </a:r>
          </a:p>
          <a:p>
            <a:pPr marL="0" indent="0">
              <a:buNone/>
            </a:pPr>
            <a:r>
              <a:rPr lang="fi-FI" dirty="0"/>
              <a:t> </a:t>
            </a:r>
          </a:p>
          <a:p>
            <a:pPr marL="0" indent="0">
              <a:buNone/>
            </a:pPr>
            <a:r>
              <a:rPr lang="fi-FI" dirty="0"/>
              <a:t>Työterveyslaitos</a:t>
            </a:r>
          </a:p>
          <a:p>
            <a:pPr marL="0" indent="0">
              <a:buNone/>
            </a:pPr>
            <a:r>
              <a:rPr lang="fi-FI" dirty="0"/>
              <a:t>Helsinki </a:t>
            </a:r>
            <a:r>
              <a:rPr lang="fi-FI" dirty="0" smtClean="0"/>
              <a:t>2016</a:t>
            </a:r>
            <a:endParaRPr lang="fi-FI" dirty="0"/>
          </a:p>
          <a:p>
            <a:endParaRPr lang="fi-FI" dirty="0"/>
          </a:p>
        </p:txBody>
      </p:sp>
    </p:spTree>
    <p:extLst>
      <p:ext uri="{BB962C8B-B14F-4D97-AF65-F5344CB8AC3E}">
        <p14:creationId xmlns:p14="http://schemas.microsoft.com/office/powerpoint/2010/main" val="1195759861"/>
      </p:ext>
    </p:extLst>
  </p:cSld>
  <p:clrMapOvr>
    <a:masterClrMapping/>
  </p:clrMapOvr>
  <p:transition spd="med">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Työpaikoilla sovellettavat ohjearvot ja tulosten tulkinta</a:t>
            </a:r>
            <a:endParaRPr lang="fi-FI" dirty="0"/>
          </a:p>
        </p:txBody>
      </p:sp>
      <p:sp>
        <p:nvSpPr>
          <p:cNvPr id="3" name="Content Placeholder 2"/>
          <p:cNvSpPr>
            <a:spLocks noGrp="1"/>
          </p:cNvSpPr>
          <p:nvPr>
            <p:ph idx="1"/>
          </p:nvPr>
        </p:nvSpPr>
        <p:spPr/>
        <p:txBody>
          <a:bodyPr/>
          <a:lstStyle/>
          <a:p>
            <a:r>
              <a:rPr lang="fi-FI" dirty="0"/>
              <a:t>Kosteus- ja homevauriorakennusten tunnistaminen perustuu ensisijaisesti rakennustekniseen </a:t>
            </a:r>
            <a:r>
              <a:rPr lang="fi-FI" dirty="0" smtClean="0"/>
              <a:t>selvitykseen.</a:t>
            </a:r>
          </a:p>
          <a:p>
            <a:r>
              <a:rPr lang="fi-FI" dirty="0" smtClean="0"/>
              <a:t>Kosteus- </a:t>
            </a:r>
            <a:r>
              <a:rPr lang="fi-FI" dirty="0"/>
              <a:t>ja homevaurioiden tunnistamisessa käytetään </a:t>
            </a:r>
            <a:r>
              <a:rPr lang="fi-FI" dirty="0" smtClean="0"/>
              <a:t> </a:t>
            </a:r>
            <a:r>
              <a:rPr lang="fi-FI" dirty="0"/>
              <a:t>materiaalinäytteiden, </a:t>
            </a:r>
            <a:r>
              <a:rPr lang="fi-FI" dirty="0" smtClean="0"/>
              <a:t>mutta </a:t>
            </a:r>
            <a:r>
              <a:rPr lang="fi-FI" dirty="0"/>
              <a:t>tarvittaessa </a:t>
            </a:r>
            <a:r>
              <a:rPr lang="fi-FI" dirty="0" smtClean="0"/>
              <a:t>myös pinta- </a:t>
            </a:r>
            <a:r>
              <a:rPr lang="fi-FI" dirty="0"/>
              <a:t>ja ilmanäytteiden mikrobianalyysejä. </a:t>
            </a:r>
            <a:endParaRPr lang="fi-FI" dirty="0" smtClean="0"/>
          </a:p>
          <a:p>
            <a:endParaRPr lang="fi-FI" dirty="0" smtClean="0"/>
          </a:p>
          <a:p>
            <a:r>
              <a:rPr lang="fi-FI" dirty="0" smtClean="0"/>
              <a:t>Materiaali-, pinta- ja ilmanäytteiden mikrobiologisilla </a:t>
            </a:r>
            <a:r>
              <a:rPr lang="fi-FI" dirty="0"/>
              <a:t>analyyseillä pyritään selvittämään, onko rakenteissa</a:t>
            </a:r>
            <a:r>
              <a:rPr lang="x-none" dirty="0"/>
              <a:t>  </a:t>
            </a:r>
            <a:r>
              <a:rPr lang="fi-FI" dirty="0"/>
              <a:t>tai pinnoilla mikrobikasvua tai poikkeavaa mikrobistoa tai  onko rakennuksessa epätavanomainen mikrobilähde (sisäilmanäytteet). </a:t>
            </a:r>
          </a:p>
          <a:p>
            <a:endParaRPr lang="fi-FI" dirty="0"/>
          </a:p>
        </p:txBody>
      </p:sp>
    </p:spTree>
    <p:extLst>
      <p:ext uri="{BB962C8B-B14F-4D97-AF65-F5344CB8AC3E}">
        <p14:creationId xmlns:p14="http://schemas.microsoft.com/office/powerpoint/2010/main" val="160155239"/>
      </p:ext>
    </p:extLst>
  </p:cSld>
  <p:clrMapOvr>
    <a:masterClrMapping/>
  </p:clrMapOvr>
  <p:transition spd="med">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Mikrobitulosten tulkinta</a:t>
            </a:r>
            <a:endParaRPr lang="fi-FI" dirty="0"/>
          </a:p>
        </p:txBody>
      </p:sp>
      <p:sp>
        <p:nvSpPr>
          <p:cNvPr id="3" name="Content Placeholder 2"/>
          <p:cNvSpPr>
            <a:spLocks noGrp="1"/>
          </p:cNvSpPr>
          <p:nvPr>
            <p:ph idx="1"/>
          </p:nvPr>
        </p:nvSpPr>
        <p:spPr/>
        <p:txBody>
          <a:bodyPr/>
          <a:lstStyle/>
          <a:p>
            <a:r>
              <a:rPr lang="fi-FI" dirty="0" smtClean="0"/>
              <a:t>Mikrobitulosten </a:t>
            </a:r>
            <a:r>
              <a:rPr lang="fi-FI" dirty="0"/>
              <a:t>tulkinta perustuu sekä mikrobipitoisuuksien että </a:t>
            </a:r>
            <a:r>
              <a:rPr lang="fi-FI" dirty="0" smtClean="0"/>
              <a:t>-lajiston </a:t>
            </a:r>
            <a:r>
              <a:rPr lang="fi-FI" dirty="0"/>
              <a:t>tarkasteluun</a:t>
            </a:r>
            <a:r>
              <a:rPr lang="fi-FI" dirty="0" smtClean="0"/>
              <a:t>.</a:t>
            </a:r>
          </a:p>
          <a:p>
            <a:endParaRPr lang="fi-FI" dirty="0" smtClean="0"/>
          </a:p>
          <a:p>
            <a:r>
              <a:rPr lang="fi-FI" dirty="0" smtClean="0"/>
              <a:t>Sisäilman </a:t>
            </a:r>
            <a:r>
              <a:rPr lang="fi-FI" dirty="0"/>
              <a:t>mikrobien viitearvoja sekä tietoja mikrobilajistosta käytetään apuna sisäilman </a:t>
            </a:r>
            <a:r>
              <a:rPr lang="fi-FI" dirty="0" err="1"/>
              <a:t>epätavanomaisten</a:t>
            </a:r>
            <a:r>
              <a:rPr lang="fi-FI" dirty="0"/>
              <a:t> mikrobilähteiden </a:t>
            </a:r>
            <a:r>
              <a:rPr lang="fi-FI" dirty="0" smtClean="0"/>
              <a:t>tunnistamisessa, vaikka lähteiden </a:t>
            </a:r>
            <a:r>
              <a:rPr lang="fi-FI" dirty="0"/>
              <a:t>varmistaminen ja paikallistaminen </a:t>
            </a:r>
            <a:r>
              <a:rPr lang="fi-FI" dirty="0" smtClean="0"/>
              <a:t>vaatiikin </a:t>
            </a:r>
            <a:r>
              <a:rPr lang="fi-FI" dirty="0"/>
              <a:t>aina rakennusteknisiä </a:t>
            </a:r>
            <a:r>
              <a:rPr lang="fi-FI" dirty="0" smtClean="0"/>
              <a:t>selvityksiä.</a:t>
            </a:r>
          </a:p>
          <a:p>
            <a:endParaRPr lang="fi-FI" dirty="0" smtClean="0"/>
          </a:p>
          <a:p>
            <a:r>
              <a:rPr lang="fi-FI" dirty="0" smtClean="0"/>
              <a:t>Pelkästään mikrobianalyysitulosten </a:t>
            </a:r>
            <a:r>
              <a:rPr lang="fi-FI" dirty="0"/>
              <a:t>perusteella ei voi tehdä päätelmiä sisäilman terveydellisestä laadusta.</a:t>
            </a:r>
          </a:p>
          <a:p>
            <a:endParaRPr lang="fi-FI" dirty="0"/>
          </a:p>
        </p:txBody>
      </p:sp>
    </p:spTree>
    <p:extLst>
      <p:ext uri="{BB962C8B-B14F-4D97-AF65-F5344CB8AC3E}">
        <p14:creationId xmlns:p14="http://schemas.microsoft.com/office/powerpoint/2010/main" val="3756880668"/>
      </p:ext>
    </p:extLst>
  </p:cSld>
  <p:clrMapOvr>
    <a:masterClrMapping/>
  </p:clrMapOvr>
  <p:transition spd="med">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Työpaikoilla sovellettavat </a:t>
            </a:r>
            <a:r>
              <a:rPr lang="fi-FI" dirty="0" smtClean="0"/>
              <a:t>mikrobeja koskevat viitearvot </a:t>
            </a:r>
            <a:r>
              <a:rPr lang="fi-FI" dirty="0"/>
              <a:t>	</a:t>
            </a:r>
            <a:r>
              <a:rPr lang="fi-FI" dirty="0" smtClean="0"/>
              <a:t>		1/3</a:t>
            </a:r>
            <a:endParaRPr lang="fi-FI" dirty="0"/>
          </a:p>
        </p:txBody>
      </p:sp>
      <p:sp>
        <p:nvSpPr>
          <p:cNvPr id="3" name="Content Placeholder 2"/>
          <p:cNvSpPr>
            <a:spLocks noGrp="1"/>
          </p:cNvSpPr>
          <p:nvPr>
            <p:ph idx="1"/>
          </p:nvPr>
        </p:nvSpPr>
        <p:spPr/>
        <p:txBody>
          <a:bodyPr>
            <a:normAutofit/>
          </a:bodyPr>
          <a:lstStyle/>
          <a:p>
            <a:r>
              <a:rPr lang="fi-FI" sz="1800" dirty="0"/>
              <a:t>Mikrobien </a:t>
            </a:r>
            <a:r>
              <a:rPr lang="fi-FI" sz="1800" dirty="0" smtClean="0"/>
              <a:t>mittausmenetelmien valinnassa </a:t>
            </a:r>
            <a:r>
              <a:rPr lang="fi-FI" sz="1800" dirty="0"/>
              <a:t>ja </a:t>
            </a:r>
            <a:r>
              <a:rPr lang="fi-FI" sz="1800" dirty="0" smtClean="0"/>
              <a:t>materiaalinäytteiden </a:t>
            </a:r>
            <a:r>
              <a:rPr lang="fi-FI" sz="1800" dirty="0"/>
              <a:t>mikrobipitoisuuksien </a:t>
            </a:r>
            <a:r>
              <a:rPr lang="x-none" sz="1800" dirty="0"/>
              <a:t> </a:t>
            </a:r>
            <a:r>
              <a:rPr lang="fi-FI" sz="1800" dirty="0"/>
              <a:t>tulkinnassa noudatetaan asumisterveysasetusta (545/2015) ja sen soveltamisohjetta (päivitettävänä) koulujen, päiväkotien ja toimistojen osalta</a:t>
            </a:r>
            <a:r>
              <a:rPr lang="fi-FI" sz="1800" dirty="0" smtClean="0"/>
              <a:t>.</a:t>
            </a:r>
          </a:p>
          <a:p>
            <a:r>
              <a:rPr lang="fi-FI" sz="1800" dirty="0" smtClean="0"/>
              <a:t>Koulujen </a:t>
            </a:r>
            <a:r>
              <a:rPr lang="fi-FI" sz="1800" dirty="0"/>
              <a:t>sisäilman mikrobipitoisuuksien näytteenottostrategiassa ja mikrobipitoisuuksien tulosten tulkinnassa noudatetaan Koulurakennusten kosteus- ja homevauriot -oppaassa annettuja viitearvoja (</a:t>
            </a:r>
            <a:r>
              <a:rPr lang="fi-FI" sz="1800" dirty="0" err="1"/>
              <a:t>Meklin</a:t>
            </a:r>
            <a:r>
              <a:rPr lang="fi-FI" sz="1800" dirty="0"/>
              <a:t> ym. 2008</a:t>
            </a:r>
            <a:r>
              <a:rPr lang="fi-FI" sz="1800" dirty="0" smtClean="0"/>
              <a:t>).</a:t>
            </a:r>
          </a:p>
          <a:p>
            <a:r>
              <a:rPr lang="fi-FI" sz="1800" dirty="0"/>
              <a:t>Päiväkotien sisäilman mikrobipitoisuuksille ei ole julkaistu viitearvoja eikä tulkintaohjeita, mutta pitoisuudet ovat yleensä hieman korkeampia kuin kouluissa, mutta matalampia kuin asunnoissa.</a:t>
            </a:r>
            <a:endParaRPr lang="fi-FI" sz="1800" b="1" dirty="0"/>
          </a:p>
        </p:txBody>
      </p:sp>
    </p:spTree>
    <p:extLst>
      <p:ext uri="{BB962C8B-B14F-4D97-AF65-F5344CB8AC3E}">
        <p14:creationId xmlns:p14="http://schemas.microsoft.com/office/powerpoint/2010/main" val="3570392374"/>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fi-FI" altLang="fi-FI" sz="2800" dirty="0" smtClean="0">
                <a:ea typeface="ＭＳ Ｐゴシック" panose="020B0600070205080204" pitchFamily="34" charset="-128"/>
              </a:rPr>
              <a:t>Terveydensuojelulaki</a:t>
            </a:r>
          </a:p>
        </p:txBody>
      </p:sp>
      <p:sp>
        <p:nvSpPr>
          <p:cNvPr id="124931" name="Content Placeholder 2"/>
          <p:cNvSpPr>
            <a:spLocks noGrp="1"/>
          </p:cNvSpPr>
          <p:nvPr>
            <p:ph idx="1"/>
          </p:nvPr>
        </p:nvSpPr>
        <p:spPr/>
        <p:txBody>
          <a:bodyPr>
            <a:normAutofit/>
          </a:bodyPr>
          <a:lstStyle/>
          <a:p>
            <a:r>
              <a:rPr lang="fi-FI" altLang="fi-FI" sz="1800" dirty="0" smtClean="0">
                <a:ea typeface="ＭＳ Ｐゴシック" panose="020B0600070205080204" pitchFamily="34" charset="-128"/>
              </a:rPr>
              <a:t>Määrittelee asuntojen ja muiden oleskelutilojen (esim. päiväkodit ja koulut) olosuhteiden terveyshaitat </a:t>
            </a:r>
          </a:p>
          <a:p>
            <a:r>
              <a:rPr lang="fi-FI" altLang="fi-FI" sz="1800" dirty="0" smtClean="0">
                <a:ea typeface="ＭＳ Ｐゴシック" panose="020B0600070205080204" pitchFamily="34" charset="-128"/>
              </a:rPr>
              <a:t>Sisätilan ilman tulee olla laadultaan sellaista, ettei siitä aiheudu terveyshaittaa </a:t>
            </a:r>
          </a:p>
          <a:p>
            <a:endParaRPr lang="fi-FI" altLang="fi-FI" sz="1800" dirty="0" smtClean="0">
              <a:ea typeface="ＭＳ Ｐゴシック" panose="020B0600070205080204" pitchFamily="34" charset="-128"/>
            </a:endParaRPr>
          </a:p>
          <a:p>
            <a:endParaRPr lang="fi-FI" altLang="fi-FI" sz="1800" dirty="0" smtClean="0">
              <a:ea typeface="ＭＳ Ｐゴシック" panose="020B0600070205080204" pitchFamily="34" charset="-128"/>
            </a:endParaRPr>
          </a:p>
          <a:p>
            <a:endParaRPr lang="fi-FI" altLang="fi-FI" sz="1800" dirty="0" smtClean="0">
              <a:ea typeface="ＭＳ Ｐゴシック" panose="020B0600070205080204" pitchFamily="34" charset="-128"/>
            </a:endParaRPr>
          </a:p>
          <a:p>
            <a:pPr>
              <a:buFontTx/>
              <a:buNone/>
            </a:pPr>
            <a:endParaRPr lang="fi-FI" altLang="fi-FI" sz="1800" dirty="0" smtClean="0">
              <a:ea typeface="ＭＳ Ｐゴシック" panose="020B0600070205080204" pitchFamily="34" charset="-128"/>
            </a:endParaRPr>
          </a:p>
          <a:p>
            <a:pPr>
              <a:buFontTx/>
              <a:buNone/>
            </a:pPr>
            <a:endParaRPr lang="fi-FI" altLang="fi-FI" sz="1800" dirty="0" smtClean="0">
              <a:ea typeface="ＭＳ Ｐゴシック" panose="020B0600070205080204" pitchFamily="34" charset="-128"/>
            </a:endParaRPr>
          </a:p>
          <a:p>
            <a:endParaRPr lang="fi-FI" altLang="fi-FI" sz="1800" dirty="0" smtClean="0">
              <a:ea typeface="ＭＳ Ｐゴシック" panose="020B0600070205080204" pitchFamily="34" charset="-128"/>
            </a:endParaRPr>
          </a:p>
          <a:p>
            <a:endParaRPr lang="fi-FI" altLang="fi-FI" sz="1800" dirty="0" smtClean="0">
              <a:ea typeface="ＭＳ Ｐゴシック" panose="020B0600070205080204" pitchFamily="34" charset="-128"/>
            </a:endParaRPr>
          </a:p>
          <a:p>
            <a:r>
              <a:rPr lang="fi-FI" altLang="fi-FI" sz="1800" dirty="0" smtClean="0">
                <a:ea typeface="ＭＳ Ｐゴシック" panose="020B0600070205080204" pitchFamily="34" charset="-128"/>
              </a:rPr>
              <a:t>Mahdollisia terveyshaittatekijöitä mm. lämpötila, kosteus, melu, ilmanvaihto, haju, mikrobit, valo ja säteily (26 ja </a:t>
            </a:r>
            <a:r>
              <a:rPr lang="fi-FI" altLang="fi-FI" sz="1800" dirty="0" smtClean="0">
                <a:ea typeface="ＭＳ Ｐゴシック" panose="020B0600070205080204" pitchFamily="34" charset="-128"/>
              </a:rPr>
              <a:t>27§) </a:t>
            </a:r>
            <a:endParaRPr lang="fi-FI" altLang="fi-FI" sz="1800" dirty="0" smtClean="0">
              <a:ea typeface="ＭＳ Ｐゴシック" panose="020B0600070205080204" pitchFamily="34" charset="-128"/>
            </a:endParaRPr>
          </a:p>
        </p:txBody>
      </p:sp>
      <p:sp>
        <p:nvSpPr>
          <p:cNvPr id="18439" name="Date Placeholder 4"/>
          <p:cNvSpPr>
            <a:spLocks noGrp="1"/>
          </p:cNvSpPr>
          <p:nvPr>
            <p:ph type="dt" sz="half" idx="10"/>
          </p:nvPr>
        </p:nvSpPr>
        <p:spPr/>
        <p:txBody>
          <a:bodyPr/>
          <a:lstStyle>
            <a:lvl1pPr algn="l" eaLnBrk="0" hangingPunct="0">
              <a:lnSpc>
                <a:spcPct val="95000"/>
              </a:lnSpc>
              <a:spcBef>
                <a:spcPct val="35000"/>
              </a:spcBef>
              <a:buClr>
                <a:schemeClr val="accent1"/>
              </a:buClr>
              <a:buChar char="•"/>
              <a:defRPr sz="2200">
                <a:solidFill>
                  <a:schemeClr val="tx1"/>
                </a:solidFill>
                <a:latin typeface="Arial" pitchFamily="34" charset="0"/>
              </a:defRPr>
            </a:lvl1pPr>
            <a:lvl2pPr marL="742950" indent="-285750" algn="l" eaLnBrk="0" hangingPunct="0">
              <a:lnSpc>
                <a:spcPct val="95000"/>
              </a:lnSpc>
              <a:spcBef>
                <a:spcPct val="25000"/>
              </a:spcBef>
              <a:buChar char="–"/>
              <a:defRPr sz="2000">
                <a:solidFill>
                  <a:schemeClr val="tx1"/>
                </a:solidFill>
                <a:latin typeface="Arial"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itchFamily="34" charset="0"/>
              </a:defRPr>
            </a:lvl3pPr>
            <a:lvl4pPr marL="1600200" indent="-228600" algn="l" eaLnBrk="0" hangingPunct="0">
              <a:lnSpc>
                <a:spcPct val="95000"/>
              </a:lnSpc>
              <a:spcBef>
                <a:spcPct val="25000"/>
              </a:spcBef>
              <a:buChar char="–"/>
              <a:defRPr>
                <a:solidFill>
                  <a:schemeClr val="tx1"/>
                </a:solidFill>
                <a:latin typeface="Arial" pitchFamily="34" charset="0"/>
              </a:defRPr>
            </a:lvl4pPr>
            <a:lvl5pPr marL="2057400" indent="-228600" algn="l" eaLnBrk="0" hangingPunct="0">
              <a:lnSpc>
                <a:spcPct val="95000"/>
              </a:lnSpc>
              <a:spcBef>
                <a:spcPct val="25000"/>
              </a:spcBef>
              <a:buChar char="»"/>
              <a:defRPr>
                <a:solidFill>
                  <a:schemeClr val="tx1"/>
                </a:solidFill>
                <a:latin typeface="Arial"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itchFamily="34" charset="0"/>
              </a:defRPr>
            </a:lvl9pPr>
          </a:lstStyle>
          <a:p>
            <a:pPr eaLnBrk="1" hangingPunct="1">
              <a:lnSpc>
                <a:spcPct val="100000"/>
              </a:lnSpc>
              <a:spcBef>
                <a:spcPct val="0"/>
              </a:spcBef>
              <a:buClrTx/>
              <a:buFontTx/>
              <a:buNone/>
              <a:defRPr/>
            </a:pPr>
            <a:fld id="{4ECA37DC-C6F1-4C2E-9C6C-25B64B4C89BE}" type="datetime1">
              <a:rPr lang="fi-FI" altLang="fi-FI" sz="1000" smtClean="0">
                <a:solidFill>
                  <a:srgbClr val="FFFFFF"/>
                </a:solidFill>
              </a:rPr>
              <a:pPr eaLnBrk="1" hangingPunct="1">
                <a:lnSpc>
                  <a:spcPct val="100000"/>
                </a:lnSpc>
                <a:spcBef>
                  <a:spcPct val="0"/>
                </a:spcBef>
                <a:buClrTx/>
                <a:buFontTx/>
                <a:buNone/>
                <a:defRPr/>
              </a:pPr>
              <a:t>14.6.2016</a:t>
            </a:fld>
            <a:endParaRPr lang="fi-FI" altLang="fi-FI" sz="1000" smtClean="0">
              <a:solidFill>
                <a:srgbClr val="FFFFFF"/>
              </a:solidFill>
            </a:endParaRPr>
          </a:p>
        </p:txBody>
      </p:sp>
      <p:sp>
        <p:nvSpPr>
          <p:cNvPr id="18437" name="Footer Placeholder 1"/>
          <p:cNvSpPr>
            <a:spLocks noGrp="1"/>
          </p:cNvSpPr>
          <p:nvPr>
            <p:ph type="ftr" sz="quarter" idx="11"/>
          </p:nvPr>
        </p:nvSpPr>
        <p:spPr/>
        <p:txBody>
          <a:bodyPr/>
          <a:lstStyle>
            <a:lvl1pPr algn="l" eaLnBrk="0" hangingPunct="0">
              <a:lnSpc>
                <a:spcPct val="95000"/>
              </a:lnSpc>
              <a:spcBef>
                <a:spcPct val="35000"/>
              </a:spcBef>
              <a:buClr>
                <a:schemeClr val="accent1"/>
              </a:buClr>
              <a:buChar char="•"/>
              <a:defRPr sz="2200">
                <a:solidFill>
                  <a:schemeClr val="tx1"/>
                </a:solidFill>
                <a:latin typeface="Arial" pitchFamily="34" charset="0"/>
              </a:defRPr>
            </a:lvl1pPr>
            <a:lvl2pPr marL="742950" indent="-285750" algn="l" eaLnBrk="0" hangingPunct="0">
              <a:lnSpc>
                <a:spcPct val="95000"/>
              </a:lnSpc>
              <a:spcBef>
                <a:spcPct val="25000"/>
              </a:spcBef>
              <a:buChar char="–"/>
              <a:defRPr sz="2000">
                <a:solidFill>
                  <a:schemeClr val="tx1"/>
                </a:solidFill>
                <a:latin typeface="Arial" pitchFamily="34" charset="0"/>
              </a:defRPr>
            </a:lvl2pPr>
            <a:lvl3pPr marL="1143000" indent="-228600" algn="l" eaLnBrk="0" hangingPunct="0">
              <a:lnSpc>
                <a:spcPct val="95000"/>
              </a:lnSpc>
              <a:spcBef>
                <a:spcPct val="25000"/>
              </a:spcBef>
              <a:buClr>
                <a:schemeClr val="accent1"/>
              </a:buClr>
              <a:buChar char="•"/>
              <a:defRPr>
                <a:solidFill>
                  <a:schemeClr val="tx1"/>
                </a:solidFill>
                <a:latin typeface="Arial" pitchFamily="34" charset="0"/>
              </a:defRPr>
            </a:lvl3pPr>
            <a:lvl4pPr marL="1600200" indent="-228600" algn="l" eaLnBrk="0" hangingPunct="0">
              <a:lnSpc>
                <a:spcPct val="95000"/>
              </a:lnSpc>
              <a:spcBef>
                <a:spcPct val="25000"/>
              </a:spcBef>
              <a:buChar char="–"/>
              <a:defRPr>
                <a:solidFill>
                  <a:schemeClr val="tx1"/>
                </a:solidFill>
                <a:latin typeface="Arial" pitchFamily="34" charset="0"/>
              </a:defRPr>
            </a:lvl4pPr>
            <a:lvl5pPr marL="2057400" indent="-228600" algn="l" eaLnBrk="0" hangingPunct="0">
              <a:lnSpc>
                <a:spcPct val="95000"/>
              </a:lnSpc>
              <a:spcBef>
                <a:spcPct val="25000"/>
              </a:spcBef>
              <a:buChar char="»"/>
              <a:defRPr>
                <a:solidFill>
                  <a:schemeClr val="tx1"/>
                </a:solidFill>
                <a:latin typeface="Arial" pitchFamily="34" charset="0"/>
              </a:defRPr>
            </a:lvl5pPr>
            <a:lvl6pPr marL="2514600" indent="-228600" eaLnBrk="0" fontAlgn="base" hangingPunct="0">
              <a:lnSpc>
                <a:spcPct val="95000"/>
              </a:lnSpc>
              <a:spcBef>
                <a:spcPct val="25000"/>
              </a:spcBef>
              <a:spcAft>
                <a:spcPct val="0"/>
              </a:spcAft>
              <a:buChar char="»"/>
              <a:defRPr>
                <a:solidFill>
                  <a:schemeClr val="tx1"/>
                </a:solidFill>
                <a:latin typeface="Arial" pitchFamily="34" charset="0"/>
              </a:defRPr>
            </a:lvl6pPr>
            <a:lvl7pPr marL="2971800" indent="-228600" eaLnBrk="0" fontAlgn="base" hangingPunct="0">
              <a:lnSpc>
                <a:spcPct val="95000"/>
              </a:lnSpc>
              <a:spcBef>
                <a:spcPct val="25000"/>
              </a:spcBef>
              <a:spcAft>
                <a:spcPct val="0"/>
              </a:spcAft>
              <a:buChar char="»"/>
              <a:defRPr>
                <a:solidFill>
                  <a:schemeClr val="tx1"/>
                </a:solidFill>
                <a:latin typeface="Arial" pitchFamily="34" charset="0"/>
              </a:defRPr>
            </a:lvl7pPr>
            <a:lvl8pPr marL="3429000" indent="-228600" eaLnBrk="0" fontAlgn="base" hangingPunct="0">
              <a:lnSpc>
                <a:spcPct val="95000"/>
              </a:lnSpc>
              <a:spcBef>
                <a:spcPct val="25000"/>
              </a:spcBef>
              <a:spcAft>
                <a:spcPct val="0"/>
              </a:spcAft>
              <a:buChar char="»"/>
              <a:defRPr>
                <a:solidFill>
                  <a:schemeClr val="tx1"/>
                </a:solidFill>
                <a:latin typeface="Arial" pitchFamily="34" charset="0"/>
              </a:defRPr>
            </a:lvl8pPr>
            <a:lvl9pPr marL="3886200" indent="-228600" eaLnBrk="0" fontAlgn="base" hangingPunct="0">
              <a:lnSpc>
                <a:spcPct val="95000"/>
              </a:lnSpc>
              <a:spcBef>
                <a:spcPct val="25000"/>
              </a:spcBef>
              <a:spcAft>
                <a:spcPct val="0"/>
              </a:spcAft>
              <a:buChar char="»"/>
              <a:defRPr>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smtClean="0">
                <a:solidFill>
                  <a:srgbClr val="FFFFFF"/>
                </a:solidFill>
              </a:rPr>
              <a:t>KIINKO </a:t>
            </a:r>
          </a:p>
        </p:txBody>
      </p:sp>
      <p:sp>
        <p:nvSpPr>
          <p:cNvPr id="18438"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3D447440-D98B-4EDE-8A63-D463DFB0BEB9}" type="slidenum">
              <a:rPr lang="fi-FI" altLang="fi-FI" sz="1000">
                <a:solidFill>
                  <a:srgbClr val="FFFFFF"/>
                </a:solidFill>
              </a:rPr>
              <a:pPr eaLnBrk="1" hangingPunct="1">
                <a:lnSpc>
                  <a:spcPct val="100000"/>
                </a:lnSpc>
                <a:spcBef>
                  <a:spcPct val="0"/>
                </a:spcBef>
                <a:buClrTx/>
                <a:buFontTx/>
                <a:buNone/>
              </a:pPr>
              <a:t>7</a:t>
            </a:fld>
            <a:endParaRPr lang="fi-FI" altLang="fi-FI" sz="1000">
              <a:solidFill>
                <a:srgbClr val="FFFFFF"/>
              </a:solidFill>
            </a:endParaRPr>
          </a:p>
        </p:txBody>
      </p:sp>
      <p:sp>
        <p:nvSpPr>
          <p:cNvPr id="12" name="Rounded Rectangle 11"/>
          <p:cNvSpPr/>
          <p:nvPr/>
        </p:nvSpPr>
        <p:spPr>
          <a:xfrm>
            <a:off x="683568" y="2996952"/>
            <a:ext cx="7751166" cy="185302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fi-FI" sz="1600" b="1" dirty="0">
                <a:solidFill>
                  <a:srgbClr val="FFFFFF"/>
                </a:solidFill>
              </a:rPr>
              <a:t>TERVEYSHAITTA (Lain 1§)</a:t>
            </a:r>
          </a:p>
          <a:p>
            <a:pPr algn="ctr">
              <a:defRPr/>
            </a:pPr>
            <a:r>
              <a:rPr lang="fi-FI" sz="1600" b="1" dirty="0" smtClean="0">
                <a:solidFill>
                  <a:srgbClr val="FFFFFF"/>
                </a:solidFill>
              </a:rPr>
              <a:t>=</a:t>
            </a:r>
            <a:r>
              <a:rPr lang="fi-FI" sz="1600" dirty="0"/>
              <a:t> sairaus, muu terveydenhäiriö tai sellaisen tekijän tai olosuhteen esiintyminen, joka voi vähentää väestön tai yksilön elinympäristön terveellisyyttä (= altistuminen siinä määrin, että oireiden tai sairauden syntyminen on mahdollista) </a:t>
            </a:r>
          </a:p>
          <a:p>
            <a:pPr algn="ctr">
              <a:defRPr/>
            </a:pPr>
            <a:r>
              <a:rPr lang="fi-FI" sz="1600" dirty="0" smtClean="0">
                <a:solidFill>
                  <a:srgbClr val="FFFFFF"/>
                </a:solidFill>
              </a:rPr>
              <a:t>Laissa </a:t>
            </a:r>
            <a:r>
              <a:rPr lang="fi-FI" sz="1600" dirty="0">
                <a:solidFill>
                  <a:srgbClr val="FFFFFF"/>
                </a:solidFill>
              </a:rPr>
              <a:t>ei edellytetä syy-yhteyden todistelua </a:t>
            </a:r>
            <a:r>
              <a:rPr lang="fi-FI" sz="1600" dirty="0" smtClean="0">
                <a:solidFill>
                  <a:srgbClr val="FFFFFF"/>
                </a:solidFill>
              </a:rPr>
              <a:t>yksilötasolla</a:t>
            </a:r>
            <a:r>
              <a:rPr lang="fi-FI" sz="1600" dirty="0">
                <a:solidFill>
                  <a:srgbClr val="FFFFFF"/>
                </a:solidFill>
              </a:rPr>
              <a:t>, pelkkä terveyshaitan toteaminen riittää</a:t>
            </a:r>
          </a:p>
        </p:txBody>
      </p:sp>
    </p:spTree>
    <p:extLst>
      <p:ext uri="{BB962C8B-B14F-4D97-AF65-F5344CB8AC3E}">
        <p14:creationId xmlns:p14="http://schemas.microsoft.com/office/powerpoint/2010/main" val="2437998729"/>
      </p:ext>
    </p:extLst>
  </p:cSld>
  <p:clrMapOvr>
    <a:masterClrMapping/>
  </p:clrMapOvr>
  <p:transition spd="med">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Työpaikoilla sovellettavat </a:t>
            </a:r>
            <a:r>
              <a:rPr lang="fi-FI" dirty="0" smtClean="0"/>
              <a:t>mikrobeja koskevat viitearvot </a:t>
            </a:r>
            <a:r>
              <a:rPr lang="fi-FI" dirty="0"/>
              <a:t>	</a:t>
            </a:r>
            <a:r>
              <a:rPr lang="fi-FI" dirty="0" smtClean="0"/>
              <a:t>		2/3</a:t>
            </a:r>
            <a:endParaRPr lang="fi-FI" dirty="0"/>
          </a:p>
        </p:txBody>
      </p:sp>
      <p:sp>
        <p:nvSpPr>
          <p:cNvPr id="3" name="Content Placeholder 2"/>
          <p:cNvSpPr>
            <a:spLocks noGrp="1"/>
          </p:cNvSpPr>
          <p:nvPr>
            <p:ph idx="1"/>
          </p:nvPr>
        </p:nvSpPr>
        <p:spPr>
          <a:xfrm>
            <a:off x="827088" y="1844824"/>
            <a:ext cx="7489825" cy="4392614"/>
          </a:xfrm>
        </p:spPr>
        <p:txBody>
          <a:bodyPr>
            <a:normAutofit/>
          </a:bodyPr>
          <a:lstStyle/>
          <a:p>
            <a:r>
              <a:rPr lang="fi-FI" dirty="0"/>
              <a:t>Toimistotyyppisten tilojen sisäilman mikrobipitoisuuksien tulkinnassa  noudatetaan Työterveyslaitoksen toimistoista (koneellinen tulo- ja poistoilmanvaihto) kerättyyn aineistoon perustuvia ja suosittamia </a:t>
            </a:r>
            <a:r>
              <a:rPr lang="fi-FI" dirty="0" smtClean="0"/>
              <a:t>viitearvoja.</a:t>
            </a:r>
            <a:endParaRPr lang="fi-FI" b="1" dirty="0" smtClean="0"/>
          </a:p>
          <a:p>
            <a:pPr marL="0" indent="0">
              <a:buNone/>
            </a:pPr>
            <a:endParaRPr lang="fi-FI" b="1" dirty="0"/>
          </a:p>
          <a:p>
            <a:pPr marL="0" indent="0">
              <a:buNone/>
            </a:pPr>
            <a:endParaRPr lang="fi-FI" dirty="0" smtClean="0"/>
          </a:p>
        </p:txBody>
      </p:sp>
      <p:graphicFrame>
        <p:nvGraphicFramePr>
          <p:cNvPr id="4" name="Table 3"/>
          <p:cNvGraphicFramePr>
            <a:graphicFrameLocks noGrp="1"/>
          </p:cNvGraphicFramePr>
          <p:nvPr>
            <p:extLst>
              <p:ext uri="{D42A27DB-BD31-4B8C-83A1-F6EECF244321}">
                <p14:modId xmlns:p14="http://schemas.microsoft.com/office/powerpoint/2010/main" val="1591401517"/>
              </p:ext>
            </p:extLst>
          </p:nvPr>
        </p:nvGraphicFramePr>
        <p:xfrm>
          <a:off x="1439214" y="3573016"/>
          <a:ext cx="6048673" cy="1424356"/>
        </p:xfrm>
        <a:graphic>
          <a:graphicData uri="http://schemas.openxmlformats.org/drawingml/2006/table">
            <a:tbl>
              <a:tblPr firstRow="1" firstCol="1" bandRow="1" bandCol="1">
                <a:tableStyleId>{5C22544A-7EE6-4342-B048-85BDC9FD1C3A}</a:tableStyleId>
              </a:tblPr>
              <a:tblGrid>
                <a:gridCol w="1382150"/>
                <a:gridCol w="1556292"/>
                <a:gridCol w="1580609"/>
                <a:gridCol w="1529622"/>
              </a:tblGrid>
              <a:tr h="864096">
                <a:tc>
                  <a:txBody>
                    <a:bodyPr/>
                    <a:lstStyle/>
                    <a:p>
                      <a:pPr algn="just">
                        <a:lnSpc>
                          <a:spcPts val="1400"/>
                        </a:lnSpc>
                        <a:spcAft>
                          <a:spcPts val="600"/>
                        </a:spcAft>
                      </a:pPr>
                      <a:r>
                        <a:rPr lang="fi-FI" sz="1200" spc="-30" dirty="0">
                          <a:effectLst/>
                        </a:rPr>
                        <a:t>Tilan käyttötarkoitus</a:t>
                      </a:r>
                      <a:endParaRPr lang="fi-FI" sz="1200" spc="-30" dirty="0">
                        <a:solidFill>
                          <a:srgbClr val="131313"/>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l">
                        <a:lnSpc>
                          <a:spcPts val="1400"/>
                        </a:lnSpc>
                        <a:spcAft>
                          <a:spcPts val="600"/>
                        </a:spcAft>
                      </a:pPr>
                      <a:r>
                        <a:rPr lang="fi-FI" sz="1200" spc="-30" dirty="0">
                          <a:effectLst/>
                        </a:rPr>
                        <a:t>S</a:t>
                      </a:r>
                      <a:r>
                        <a:rPr lang="fi-FI" sz="1200" spc="-30" dirty="0" smtClean="0">
                          <a:effectLst/>
                        </a:rPr>
                        <a:t>ieni-itiöpitoisuus</a:t>
                      </a:r>
                      <a:endParaRPr lang="fi-FI" sz="1200" spc="-30" dirty="0">
                        <a:effectLst/>
                      </a:endParaRPr>
                    </a:p>
                    <a:p>
                      <a:pPr algn="l">
                        <a:lnSpc>
                          <a:spcPts val="1400"/>
                        </a:lnSpc>
                        <a:spcAft>
                          <a:spcPts val="600"/>
                        </a:spcAft>
                      </a:pPr>
                      <a:r>
                        <a:rPr lang="fi-FI" sz="1200" spc="-30" dirty="0">
                          <a:effectLst/>
                        </a:rPr>
                        <a:t>(</a:t>
                      </a:r>
                      <a:r>
                        <a:rPr lang="fi-FI" sz="1200" spc="-30" dirty="0" err="1">
                          <a:effectLst/>
                        </a:rPr>
                        <a:t>cfu</a:t>
                      </a:r>
                      <a:r>
                        <a:rPr lang="fi-FI" sz="1200" spc="-30" dirty="0">
                          <a:effectLst/>
                        </a:rPr>
                        <a:t>/m</a:t>
                      </a:r>
                      <a:r>
                        <a:rPr lang="fi-FI" sz="1200" spc="-30" baseline="30000" dirty="0">
                          <a:effectLst/>
                        </a:rPr>
                        <a:t>3</a:t>
                      </a:r>
                      <a:r>
                        <a:rPr lang="fi-FI" sz="1200" spc="-30" dirty="0">
                          <a:effectLst/>
                        </a:rPr>
                        <a:t> eli </a:t>
                      </a:r>
                      <a:r>
                        <a:rPr lang="fi-FI" sz="1200" spc="-30" dirty="0" err="1">
                          <a:effectLst/>
                        </a:rPr>
                        <a:t>pmy</a:t>
                      </a:r>
                      <a:r>
                        <a:rPr lang="fi-FI" sz="1200" spc="-30" dirty="0">
                          <a:effectLst/>
                        </a:rPr>
                        <a:t>/m</a:t>
                      </a:r>
                      <a:r>
                        <a:rPr lang="fi-FI" sz="1200" spc="-30" baseline="30000" dirty="0">
                          <a:effectLst/>
                        </a:rPr>
                        <a:t>3</a:t>
                      </a:r>
                      <a:r>
                        <a:rPr lang="fi-FI" sz="1200" spc="-30" dirty="0">
                          <a:effectLst/>
                        </a:rPr>
                        <a:t>)</a:t>
                      </a:r>
                      <a:endParaRPr lang="fi-FI" sz="1200" spc="-30" dirty="0">
                        <a:solidFill>
                          <a:srgbClr val="131313"/>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l">
                        <a:lnSpc>
                          <a:spcPts val="1400"/>
                        </a:lnSpc>
                        <a:spcAft>
                          <a:spcPts val="600"/>
                        </a:spcAft>
                      </a:pPr>
                      <a:r>
                        <a:rPr lang="fi-FI" sz="1200" spc="-30" dirty="0">
                          <a:effectLst/>
                        </a:rPr>
                        <a:t>B</a:t>
                      </a:r>
                      <a:r>
                        <a:rPr lang="fi-FI" sz="1200" spc="-30" dirty="0" smtClean="0">
                          <a:effectLst/>
                        </a:rPr>
                        <a:t>akteeripitoisuus</a:t>
                      </a:r>
                      <a:endParaRPr lang="fi-FI" sz="1200" spc="-30" dirty="0">
                        <a:effectLst/>
                      </a:endParaRPr>
                    </a:p>
                    <a:p>
                      <a:pPr algn="l">
                        <a:lnSpc>
                          <a:spcPts val="1400"/>
                        </a:lnSpc>
                        <a:spcAft>
                          <a:spcPts val="600"/>
                        </a:spcAft>
                      </a:pPr>
                      <a:r>
                        <a:rPr lang="fi-FI" sz="1200" spc="-30" dirty="0">
                          <a:effectLst/>
                        </a:rPr>
                        <a:t>(</a:t>
                      </a:r>
                      <a:r>
                        <a:rPr lang="fi-FI" sz="1200" spc="-30" dirty="0" err="1">
                          <a:effectLst/>
                        </a:rPr>
                        <a:t>cfu</a:t>
                      </a:r>
                      <a:r>
                        <a:rPr lang="fi-FI" sz="1200" spc="-30" dirty="0">
                          <a:effectLst/>
                        </a:rPr>
                        <a:t>/m</a:t>
                      </a:r>
                      <a:r>
                        <a:rPr lang="fi-FI" sz="1200" spc="-30" baseline="30000" dirty="0">
                          <a:effectLst/>
                        </a:rPr>
                        <a:t>3</a:t>
                      </a:r>
                      <a:r>
                        <a:rPr lang="fi-FI" sz="1200" spc="-30" dirty="0">
                          <a:effectLst/>
                        </a:rPr>
                        <a:t> eli </a:t>
                      </a:r>
                      <a:r>
                        <a:rPr lang="fi-FI" sz="1200" spc="-30" dirty="0" err="1">
                          <a:effectLst/>
                        </a:rPr>
                        <a:t>pmy</a:t>
                      </a:r>
                      <a:r>
                        <a:rPr lang="fi-FI" sz="1200" spc="-30" dirty="0">
                          <a:effectLst/>
                        </a:rPr>
                        <a:t>/m</a:t>
                      </a:r>
                      <a:r>
                        <a:rPr lang="fi-FI" sz="1200" spc="-30" baseline="30000" dirty="0">
                          <a:effectLst/>
                        </a:rPr>
                        <a:t>3</a:t>
                      </a:r>
                      <a:r>
                        <a:rPr lang="fi-FI" sz="1200" spc="-30" dirty="0">
                          <a:effectLst/>
                        </a:rPr>
                        <a:t>)</a:t>
                      </a:r>
                      <a:endParaRPr lang="fi-FI" sz="1200" spc="-30" dirty="0">
                        <a:solidFill>
                          <a:srgbClr val="131313"/>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l">
                        <a:lnSpc>
                          <a:spcPts val="1400"/>
                        </a:lnSpc>
                        <a:spcAft>
                          <a:spcPts val="600"/>
                        </a:spcAft>
                      </a:pPr>
                      <a:r>
                        <a:rPr lang="fi-FI" sz="1200" spc="-30" dirty="0">
                          <a:effectLst/>
                        </a:rPr>
                        <a:t>S</a:t>
                      </a:r>
                      <a:r>
                        <a:rPr lang="fi-FI" sz="1200" spc="-30" dirty="0" smtClean="0">
                          <a:effectLst/>
                        </a:rPr>
                        <a:t>ädesienipitoisuus</a:t>
                      </a:r>
                      <a:endParaRPr lang="fi-FI" sz="1200" spc="-30" dirty="0">
                        <a:effectLst/>
                      </a:endParaRPr>
                    </a:p>
                    <a:p>
                      <a:pPr algn="l">
                        <a:lnSpc>
                          <a:spcPts val="1400"/>
                        </a:lnSpc>
                        <a:spcAft>
                          <a:spcPts val="600"/>
                        </a:spcAft>
                      </a:pPr>
                      <a:r>
                        <a:rPr lang="fi-FI" sz="1200" spc="-30" dirty="0">
                          <a:effectLst/>
                        </a:rPr>
                        <a:t>(</a:t>
                      </a:r>
                      <a:r>
                        <a:rPr lang="fi-FI" sz="1200" spc="-30" dirty="0" err="1">
                          <a:effectLst/>
                        </a:rPr>
                        <a:t>cfu</a:t>
                      </a:r>
                      <a:r>
                        <a:rPr lang="fi-FI" sz="1200" spc="-30" dirty="0">
                          <a:effectLst/>
                        </a:rPr>
                        <a:t>/m</a:t>
                      </a:r>
                      <a:r>
                        <a:rPr lang="fi-FI" sz="1200" spc="-30" baseline="30000" dirty="0">
                          <a:effectLst/>
                        </a:rPr>
                        <a:t>3</a:t>
                      </a:r>
                      <a:r>
                        <a:rPr lang="fi-FI" sz="1200" spc="-30" dirty="0">
                          <a:effectLst/>
                        </a:rPr>
                        <a:t> eli </a:t>
                      </a:r>
                      <a:r>
                        <a:rPr lang="fi-FI" sz="1200" spc="-30" dirty="0" err="1">
                          <a:effectLst/>
                        </a:rPr>
                        <a:t>pmy</a:t>
                      </a:r>
                      <a:r>
                        <a:rPr lang="fi-FI" sz="1200" spc="-30" dirty="0">
                          <a:effectLst/>
                        </a:rPr>
                        <a:t>/m</a:t>
                      </a:r>
                      <a:r>
                        <a:rPr lang="fi-FI" sz="1200" spc="-30" baseline="30000" dirty="0">
                          <a:effectLst/>
                        </a:rPr>
                        <a:t>3</a:t>
                      </a:r>
                      <a:r>
                        <a:rPr lang="fi-FI" sz="1200" spc="-30" dirty="0">
                          <a:effectLst/>
                        </a:rPr>
                        <a:t>)</a:t>
                      </a:r>
                      <a:endParaRPr lang="fi-FI" sz="1200" spc="-30" dirty="0">
                        <a:solidFill>
                          <a:srgbClr val="131313"/>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r>
              <a:tr h="560260">
                <a:tc>
                  <a:txBody>
                    <a:bodyPr/>
                    <a:lstStyle/>
                    <a:p>
                      <a:pPr algn="just">
                        <a:lnSpc>
                          <a:spcPts val="1400"/>
                        </a:lnSpc>
                        <a:spcAft>
                          <a:spcPts val="600"/>
                        </a:spcAft>
                      </a:pPr>
                      <a:r>
                        <a:rPr lang="fi-FI" sz="1200" spc="-30">
                          <a:effectLst/>
                        </a:rPr>
                        <a:t>toimisto</a:t>
                      </a:r>
                      <a:endParaRPr lang="fi-FI" sz="1200" spc="-30">
                        <a:solidFill>
                          <a:srgbClr val="131313"/>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just">
                        <a:lnSpc>
                          <a:spcPts val="1400"/>
                        </a:lnSpc>
                        <a:spcAft>
                          <a:spcPts val="600"/>
                        </a:spcAft>
                      </a:pPr>
                      <a:r>
                        <a:rPr lang="fi-FI" sz="1200" spc="-30" dirty="0">
                          <a:effectLst/>
                        </a:rPr>
                        <a:t>50</a:t>
                      </a:r>
                      <a:endParaRPr lang="fi-FI" sz="1200" spc="-30" dirty="0">
                        <a:solidFill>
                          <a:srgbClr val="131313"/>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just">
                        <a:lnSpc>
                          <a:spcPts val="1400"/>
                        </a:lnSpc>
                        <a:spcAft>
                          <a:spcPts val="600"/>
                        </a:spcAft>
                      </a:pPr>
                      <a:r>
                        <a:rPr lang="fi-FI" sz="1200" spc="-30">
                          <a:effectLst/>
                        </a:rPr>
                        <a:t>600</a:t>
                      </a:r>
                      <a:endParaRPr lang="fi-FI" sz="1200" spc="-30">
                        <a:solidFill>
                          <a:srgbClr val="131313"/>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just">
                        <a:lnSpc>
                          <a:spcPts val="1400"/>
                        </a:lnSpc>
                        <a:spcAft>
                          <a:spcPts val="600"/>
                        </a:spcAft>
                      </a:pPr>
                      <a:r>
                        <a:rPr lang="fi-FI" sz="1200" spc="-30" dirty="0">
                          <a:effectLst/>
                        </a:rPr>
                        <a:t>5</a:t>
                      </a:r>
                      <a:endParaRPr lang="fi-FI" sz="1200" spc="-30" dirty="0">
                        <a:solidFill>
                          <a:srgbClr val="131313"/>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r>
            </a:tbl>
          </a:graphicData>
        </a:graphic>
      </p:graphicFrame>
      <p:sp>
        <p:nvSpPr>
          <p:cNvPr id="5" name="Rectangle 1"/>
          <p:cNvSpPr>
            <a:spLocks noChangeArrowheads="1"/>
          </p:cNvSpPr>
          <p:nvPr/>
        </p:nvSpPr>
        <p:spPr bwMode="auto">
          <a:xfrm>
            <a:off x="1503139" y="5213246"/>
            <a:ext cx="60127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smtClean="0">
                <a:ln>
                  <a:noFill/>
                </a:ln>
                <a:solidFill>
                  <a:srgbClr val="131313"/>
                </a:solidFill>
                <a:effectLst/>
                <a:ea typeface="Verdana" panose="020B0604030504040204" pitchFamily="34" charset="0"/>
                <a:cs typeface="Verdana" panose="020B0604030504040204" pitchFamily="34" charset="0"/>
              </a:rPr>
              <a:t>Toimistojen sisäilman mikrobeja koskevia viitearvoja, joita sovelletaan </a:t>
            </a:r>
            <a:r>
              <a:rPr kumimoji="0" lang="fi-FI" altLang="fi-FI" sz="1400" b="0" i="0" u="none" strike="noStrike" cap="none" normalizeH="0" baseline="0" dirty="0" smtClean="0">
                <a:ln>
                  <a:noFill/>
                </a:ln>
                <a:solidFill>
                  <a:srgbClr val="131313"/>
                </a:solidFill>
                <a:effectLst/>
                <a:ea typeface="Verdana" panose="020B0604030504040204" pitchFamily="34" charset="0"/>
                <a:cs typeface="Verdana" panose="020B0604030504040204" pitchFamily="34" charset="0"/>
              </a:rPr>
              <a:t/>
            </a:r>
            <a:br>
              <a:rPr kumimoji="0" lang="fi-FI" altLang="fi-FI" sz="1400" b="0" i="0" u="none" strike="noStrike" cap="none" normalizeH="0" baseline="0" dirty="0" smtClean="0">
                <a:ln>
                  <a:noFill/>
                </a:ln>
                <a:solidFill>
                  <a:srgbClr val="131313"/>
                </a:solidFill>
                <a:effectLst/>
                <a:ea typeface="Verdana" panose="020B0604030504040204" pitchFamily="34" charset="0"/>
                <a:cs typeface="Verdana" panose="020B0604030504040204" pitchFamily="34" charset="0"/>
              </a:rPr>
            </a:br>
            <a:r>
              <a:rPr kumimoji="0" lang="fi-FI" altLang="fi-FI" sz="1400" b="0" i="0" u="none" strike="noStrike" cap="none" normalizeH="0" baseline="0" dirty="0" smtClean="0">
                <a:ln>
                  <a:noFill/>
                </a:ln>
                <a:solidFill>
                  <a:srgbClr val="131313"/>
                </a:solidFill>
                <a:effectLst/>
                <a:ea typeface="Verdana" panose="020B0604030504040204" pitchFamily="34" charset="0"/>
                <a:cs typeface="Verdana" panose="020B0604030504040204" pitchFamily="34" charset="0"/>
              </a:rPr>
              <a:t>6-vaiheimpaktorilla </a:t>
            </a:r>
            <a:r>
              <a:rPr kumimoji="0" lang="fi-FI" altLang="fi-FI" sz="1400" b="0" i="0" u="none" strike="noStrike" cap="none" normalizeH="0" baseline="0" dirty="0" smtClean="0">
                <a:ln>
                  <a:noFill/>
                </a:ln>
                <a:solidFill>
                  <a:srgbClr val="131313"/>
                </a:solidFill>
                <a:effectLst/>
                <a:ea typeface="Verdana" panose="020B0604030504040204" pitchFamily="34" charset="0"/>
                <a:cs typeface="Verdana" panose="020B0604030504040204" pitchFamily="34" charset="0"/>
              </a:rPr>
              <a:t>kerätyille näytteille ja talviaikaan tehtyihin mittauksiin. </a:t>
            </a:r>
            <a:endParaRPr kumimoji="0" lang="fi-FI" altLang="fi-FI"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714087926"/>
      </p:ext>
    </p:extLst>
  </p:cSld>
  <p:clrMapOvr>
    <a:masterClrMapping/>
  </p:clrMapOvr>
  <p:transition spd="med">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Työpaikoilla sovellettavat mikrobeja koskevat </a:t>
            </a:r>
            <a:r>
              <a:rPr lang="fi-FI" dirty="0" smtClean="0"/>
              <a:t>viitearvot			3/3</a:t>
            </a:r>
            <a:endParaRPr lang="fi-FI" dirty="0"/>
          </a:p>
        </p:txBody>
      </p:sp>
      <p:sp>
        <p:nvSpPr>
          <p:cNvPr id="3" name="Content Placeholder 2"/>
          <p:cNvSpPr>
            <a:spLocks noGrp="1"/>
          </p:cNvSpPr>
          <p:nvPr>
            <p:ph idx="1"/>
          </p:nvPr>
        </p:nvSpPr>
        <p:spPr/>
        <p:txBody>
          <a:bodyPr>
            <a:normAutofit fontScale="92500"/>
          </a:bodyPr>
          <a:lstStyle/>
          <a:p>
            <a:r>
              <a:rPr lang="fi-FI" dirty="0"/>
              <a:t>Viitearvoja pienempiä tuloksia tulkittaessa arviointiperusteena käytetään mikrobilajistoa, erityisesti kosteusvaurioindikaattoreiden esiintymistä</a:t>
            </a:r>
            <a:r>
              <a:rPr lang="fi-FI" dirty="0" smtClean="0"/>
              <a:t>.</a:t>
            </a:r>
          </a:p>
          <a:p>
            <a:r>
              <a:rPr lang="fi-FI" dirty="0" smtClean="0"/>
              <a:t>Sulan </a:t>
            </a:r>
            <a:r>
              <a:rPr lang="fi-FI" dirty="0"/>
              <a:t>maan aikaan sisäilman mikrobituloksia verrataan ulkoilmasta otetun vertailunäytteen mikrobituloksiin</a:t>
            </a:r>
            <a:r>
              <a:rPr lang="fi-FI" dirty="0" smtClean="0"/>
              <a:t>.</a:t>
            </a:r>
          </a:p>
          <a:p>
            <a:pPr>
              <a:buFont typeface="Wingdings" panose="05000000000000000000" pitchFamily="2" charset="2"/>
              <a:buChar char="ü"/>
            </a:pPr>
            <a:r>
              <a:rPr lang="fi-FI" altLang="fi-FI" dirty="0">
                <a:ea typeface="ＭＳ Ｐゴシック" panose="020B0600070205080204" pitchFamily="34" charset="-128"/>
                <a:cs typeface="ＭＳ Ｐゴシック" panose="020B0600070205080204" pitchFamily="34" charset="-128"/>
              </a:rPr>
              <a:t>Tuotantotilasta mikrobit voivat siirtyä läheisiin toimistotiloihin, joten tämä vaikutus on tunnettava kosteusvaurioselvityksiin liittyviä mikrobitutkimuksia tehtäessä ja se on huomioitava tulosten tulkinnassa.</a:t>
            </a:r>
          </a:p>
          <a:p>
            <a:pPr>
              <a:buFont typeface="Wingdings" panose="05000000000000000000" pitchFamily="2" charset="2"/>
              <a:buChar char="ü"/>
            </a:pPr>
            <a:r>
              <a:rPr lang="fi-FI" altLang="fi-FI" dirty="0">
                <a:ea typeface="ＭＳ Ｐゴシック" panose="020B0600070205080204" pitchFamily="34" charset="-128"/>
                <a:cs typeface="ＭＳ Ｐゴシック" panose="020B0600070205080204" pitchFamily="34" charset="-128"/>
              </a:rPr>
              <a:t>Tuotantotilasta mikrobit siirtyvät poistoilman mukana ulos, joten ulkoilman mikrobisto voi sisältää ns. tuotantomikrobeja eikä  siten edusta tavallista ulkoilmaa (vertailunäytteen merkitys).</a:t>
            </a:r>
          </a:p>
          <a:p>
            <a:pPr>
              <a:buFont typeface="Wingdings" panose="05000000000000000000" pitchFamily="2" charset="2"/>
              <a:buChar char="ü"/>
            </a:pPr>
            <a:r>
              <a:rPr lang="fi-FI" altLang="fi-FI" dirty="0">
                <a:ea typeface="ＭＳ Ｐゴシック" panose="020B0600070205080204" pitchFamily="34" charset="-128"/>
                <a:cs typeface="ＭＳ Ｐゴシック" panose="020B0600070205080204" pitchFamily="34" charset="-128"/>
              </a:rPr>
              <a:t>Tuotannosta peräisin olevien mikrobien mahdollinen siirtyminen tuloilmaan (tuloilman riittävä suodatus).</a:t>
            </a:r>
          </a:p>
          <a:p>
            <a:endParaRPr lang="fi-FI" dirty="0"/>
          </a:p>
          <a:p>
            <a:endParaRPr lang="fi-FI" dirty="0"/>
          </a:p>
        </p:txBody>
      </p:sp>
    </p:spTree>
    <p:extLst>
      <p:ext uri="{BB962C8B-B14F-4D97-AF65-F5344CB8AC3E}">
        <p14:creationId xmlns:p14="http://schemas.microsoft.com/office/powerpoint/2010/main" val="93158109"/>
      </p:ext>
    </p:extLst>
  </p:cSld>
  <p:clrMapOvr>
    <a:masterClrMapping/>
  </p:clrMapOvr>
  <p:transition spd="med">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Rectangle 2"/>
          <p:cNvSpPr>
            <a:spLocks noGrp="1" noChangeArrowheads="1"/>
          </p:cNvSpPr>
          <p:nvPr>
            <p:ph type="title"/>
          </p:nvPr>
        </p:nvSpPr>
        <p:spPr/>
        <p:txBody>
          <a:bodyPr/>
          <a:lstStyle/>
          <a:p>
            <a:pPr eaLnBrk="1" hangingPunct="1"/>
            <a:r>
              <a:rPr lang="fi-FI" altLang="fi-FI" sz="2800" dirty="0" smtClean="0"/>
              <a:t>Missä </a:t>
            </a:r>
            <a:r>
              <a:rPr lang="fi-FI" altLang="fi-FI" sz="2800" smtClean="0"/>
              <a:t>mennään 2016</a:t>
            </a:r>
            <a:endParaRPr lang="en-US" altLang="fi-FI" sz="2800" dirty="0" smtClean="0"/>
          </a:p>
        </p:txBody>
      </p:sp>
      <p:sp>
        <p:nvSpPr>
          <p:cNvPr id="88071" name="Rectangle 3"/>
          <p:cNvSpPr>
            <a:spLocks noGrp="1" noChangeArrowheads="1"/>
          </p:cNvSpPr>
          <p:nvPr>
            <p:ph idx="1"/>
          </p:nvPr>
        </p:nvSpPr>
        <p:spPr/>
        <p:txBody>
          <a:bodyPr>
            <a:normAutofit fontScale="92500" lnSpcReduction="10000"/>
          </a:bodyPr>
          <a:lstStyle/>
          <a:p>
            <a:pPr eaLnBrk="1" hangingPunct="1">
              <a:defRPr/>
            </a:pPr>
            <a:r>
              <a:rPr lang="fi-FI" altLang="fi-FI" sz="2000" dirty="0" smtClean="0"/>
              <a:t>Asumisterveysohje muuttunut </a:t>
            </a:r>
            <a:r>
              <a:rPr lang="fi-FI" altLang="fi-FI" sz="2000" dirty="0"/>
              <a:t>asetukseksi </a:t>
            </a:r>
            <a:r>
              <a:rPr lang="fi-FI" altLang="fi-FI" sz="2000" dirty="0" smtClean="0"/>
              <a:t>ja Asumisterveysopas</a:t>
            </a:r>
            <a:r>
              <a:rPr lang="fi-FI" altLang="fi-FI" dirty="0" smtClean="0"/>
              <a:t> </a:t>
            </a:r>
            <a:r>
              <a:rPr lang="fi-FI" altLang="fi-FI" sz="2000" dirty="0" smtClean="0"/>
              <a:t>soveltamisohjeeksi</a:t>
            </a:r>
          </a:p>
          <a:p>
            <a:pPr eaLnBrk="1" hangingPunct="1">
              <a:defRPr/>
            </a:pPr>
            <a:r>
              <a:rPr lang="fi-FI" altLang="fi-FI" sz="2000" dirty="0" smtClean="0"/>
              <a:t>Kuntotutkimusopas päivitettävänä</a:t>
            </a:r>
          </a:p>
          <a:p>
            <a:pPr eaLnBrk="1" hangingPunct="1">
              <a:defRPr/>
            </a:pPr>
            <a:r>
              <a:rPr lang="fi-FI" altLang="fi-FI" dirty="0" smtClean="0"/>
              <a:t>Laboratorio-oppaan kirjoitustyö aloitettu</a:t>
            </a:r>
          </a:p>
          <a:p>
            <a:pPr marL="0" indent="0" eaLnBrk="1" hangingPunct="1">
              <a:buNone/>
              <a:defRPr/>
            </a:pPr>
            <a:endParaRPr lang="fi-FI" altLang="fi-FI" sz="2000" dirty="0"/>
          </a:p>
          <a:p>
            <a:pPr eaLnBrk="1" hangingPunct="1">
              <a:defRPr/>
            </a:pPr>
            <a:r>
              <a:rPr lang="fi-FI" altLang="fi-FI" sz="2000" dirty="0" smtClean="0"/>
              <a:t>Rakennuksen </a:t>
            </a:r>
            <a:r>
              <a:rPr lang="fi-FI" altLang="fi-FI" sz="2000" dirty="0"/>
              <a:t>kunnollinen tutkiminen </a:t>
            </a:r>
            <a:r>
              <a:rPr lang="fi-FI" altLang="fi-FI" sz="2000" dirty="0" smtClean="0"/>
              <a:t>A ja O</a:t>
            </a:r>
            <a:endParaRPr lang="fi-FI" altLang="fi-FI" sz="2000" dirty="0"/>
          </a:p>
          <a:p>
            <a:pPr eaLnBrk="1" hangingPunct="1">
              <a:defRPr/>
            </a:pPr>
            <a:r>
              <a:rPr lang="fi-FI" altLang="fi-FI" sz="2000" dirty="0" smtClean="0"/>
              <a:t>Ei mahdollista antaa terveysperusteisia raja-arvoja mikrobiperäisille epäpuhtauksille tai tekijöille</a:t>
            </a:r>
          </a:p>
          <a:p>
            <a:pPr eaLnBrk="1" hangingPunct="1">
              <a:defRPr/>
            </a:pPr>
            <a:r>
              <a:rPr lang="fi-FI" altLang="fi-FI" sz="2000" dirty="0" smtClean="0"/>
              <a:t>Asunto- ja koulututkimuksiin annettu tulosten tulkintaohjeita viljelymenetelmille; auttavat päättelemään, onko näytteen </a:t>
            </a:r>
            <a:r>
              <a:rPr lang="fi-FI" altLang="fi-FI" sz="2000" dirty="0" err="1" smtClean="0"/>
              <a:t>mikrobisto</a:t>
            </a:r>
            <a:r>
              <a:rPr lang="fi-FI" altLang="fi-FI" sz="2000" dirty="0" smtClean="0"/>
              <a:t> ”normaali” vai ei</a:t>
            </a:r>
          </a:p>
          <a:p>
            <a:pPr eaLnBrk="1" hangingPunct="1">
              <a:defRPr/>
            </a:pPr>
            <a:r>
              <a:rPr lang="fi-FI" altLang="fi-FI" sz="2000" dirty="0" smtClean="0"/>
              <a:t>Uudet menetelmät edellyttävät </a:t>
            </a:r>
            <a:r>
              <a:rPr lang="fi-FI" altLang="fi-FI" sz="2000" dirty="0" err="1" smtClean="0"/>
              <a:t>validointia</a:t>
            </a:r>
            <a:endParaRPr lang="fi-FI" altLang="fi-FI" sz="2000" dirty="0" smtClean="0"/>
          </a:p>
          <a:p>
            <a:pPr lvl="1" eaLnBrk="1" hangingPunct="1">
              <a:buFontTx/>
              <a:buChar char="•"/>
              <a:defRPr/>
            </a:pPr>
            <a:r>
              <a:rPr lang="fi-FI" altLang="fi-FI" sz="1800" dirty="0" smtClean="0"/>
              <a:t>Milloin tulos kertoo vauriosta?</a:t>
            </a:r>
          </a:p>
          <a:p>
            <a:pPr lvl="1" eaLnBrk="1" hangingPunct="1">
              <a:buFontTx/>
              <a:buChar char="•"/>
              <a:defRPr/>
            </a:pPr>
            <a:r>
              <a:rPr lang="fi-FI" altLang="fi-FI" sz="1800" dirty="0" smtClean="0"/>
              <a:t>Tuloksen epävarmuus?</a:t>
            </a:r>
          </a:p>
          <a:p>
            <a:pPr marL="536575" lvl="1" indent="0" eaLnBrk="1" hangingPunct="1">
              <a:buFontTx/>
              <a:buNone/>
              <a:defRPr/>
            </a:pPr>
            <a:endParaRPr lang="fi-FI" altLang="fi-FI" sz="2000" dirty="0" smtClean="0"/>
          </a:p>
        </p:txBody>
      </p:sp>
      <p:sp>
        <p:nvSpPr>
          <p:cNvPr id="128002" name="Date Placeholder 1"/>
          <p:cNvSpPr>
            <a:spLocks noGrp="1"/>
          </p:cNvSpPr>
          <p:nvPr>
            <p:ph type="dt" sz="half" idx="10"/>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eaLnBrk="1" hangingPunct="1">
              <a:lnSpc>
                <a:spcPct val="100000"/>
              </a:lnSpc>
              <a:spcBef>
                <a:spcPct val="0"/>
              </a:spcBef>
              <a:buClrTx/>
              <a:buFontTx/>
              <a:buNone/>
              <a:defRPr/>
            </a:pPr>
            <a:fld id="{EEA41DC9-9961-4A24-BF5C-89EB36477C6B}" type="datetime1">
              <a:rPr lang="fi-FI" altLang="fi-FI" sz="1000" smtClean="0">
                <a:solidFill>
                  <a:schemeClr val="bg1"/>
                </a:solidFill>
              </a:rPr>
              <a:pPr eaLnBrk="1" hangingPunct="1">
                <a:lnSpc>
                  <a:spcPct val="100000"/>
                </a:lnSpc>
                <a:spcBef>
                  <a:spcPct val="0"/>
                </a:spcBef>
                <a:buClrTx/>
                <a:buFontTx/>
                <a:buNone/>
                <a:defRPr/>
              </a:pPr>
              <a:t>14.6.2016</a:t>
            </a:fld>
            <a:endParaRPr lang="fi-FI" altLang="fi-FI" sz="1000" smtClean="0">
              <a:solidFill>
                <a:schemeClr val="bg1"/>
              </a:solidFill>
            </a:endParaRPr>
          </a:p>
        </p:txBody>
      </p:sp>
      <p:sp>
        <p:nvSpPr>
          <p:cNvPr id="128008" name="Footer Placeholder 1"/>
          <p:cNvSpPr>
            <a:spLocks noGrp="1"/>
          </p:cNvSpPr>
          <p:nvPr>
            <p:ph type="ftr" sz="quarter" idx="11"/>
          </p:nvPr>
        </p:nvSpPr>
        <p:spPr/>
        <p:txBody>
          <a:bodyPr/>
          <a:lstStyle>
            <a:lvl1pPr algn="l" eaLnBrk="0" hangingPunct="0">
              <a:lnSpc>
                <a:spcPct val="85000"/>
              </a:lnSpc>
              <a:spcBef>
                <a:spcPct val="35000"/>
              </a:spcBef>
              <a:buClr>
                <a:schemeClr val="accent1"/>
              </a:buClr>
              <a:buChar char="•"/>
              <a:defRPr sz="2600">
                <a:solidFill>
                  <a:schemeClr val="tx1"/>
                </a:solidFill>
                <a:latin typeface="Arial" pitchFamily="34" charset="0"/>
              </a:defRPr>
            </a:lvl1pPr>
            <a:lvl2pPr marL="742950" indent="-285750" algn="l" eaLnBrk="0" hangingPunct="0">
              <a:lnSpc>
                <a:spcPct val="85000"/>
              </a:lnSpc>
              <a:spcBef>
                <a:spcPct val="25000"/>
              </a:spcBef>
              <a:buChar char="–"/>
              <a:defRPr sz="2400">
                <a:solidFill>
                  <a:schemeClr val="tx1"/>
                </a:solidFill>
                <a:latin typeface="Arial" pitchFamily="34" charset="0"/>
              </a:defRPr>
            </a:lvl2pPr>
            <a:lvl3pPr marL="1143000" indent="-228600" algn="l" eaLnBrk="0" hangingPunct="0">
              <a:lnSpc>
                <a:spcPct val="85000"/>
              </a:lnSpc>
              <a:spcBef>
                <a:spcPct val="25000"/>
              </a:spcBef>
              <a:buClr>
                <a:schemeClr val="accent1"/>
              </a:buClr>
              <a:buChar char="•"/>
              <a:defRPr sz="2200">
                <a:solidFill>
                  <a:schemeClr val="tx1"/>
                </a:solidFill>
                <a:latin typeface="Arial" pitchFamily="34" charset="0"/>
              </a:defRPr>
            </a:lvl3pPr>
            <a:lvl4pPr marL="1600200" indent="-228600" algn="l" eaLnBrk="0" hangingPunct="0">
              <a:lnSpc>
                <a:spcPct val="85000"/>
              </a:lnSpc>
              <a:spcBef>
                <a:spcPct val="25000"/>
              </a:spcBef>
              <a:buChar char="–"/>
              <a:defRPr sz="2200">
                <a:solidFill>
                  <a:schemeClr val="tx1"/>
                </a:solidFill>
                <a:latin typeface="Arial" pitchFamily="34" charset="0"/>
              </a:defRPr>
            </a:lvl4pPr>
            <a:lvl5pPr marL="2057400" indent="-228600" algn="l" eaLnBrk="0" hangingPunct="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eaLnBrk="1" hangingPunct="1">
              <a:lnSpc>
                <a:spcPct val="100000"/>
              </a:lnSpc>
              <a:spcBef>
                <a:spcPct val="0"/>
              </a:spcBef>
              <a:buClrTx/>
              <a:buFontTx/>
              <a:buNone/>
              <a:defRPr/>
            </a:pPr>
            <a:r>
              <a:rPr lang="fi-FI" altLang="fi-FI" sz="1000" dirty="0" smtClean="0">
                <a:solidFill>
                  <a:schemeClr val="bg1"/>
                </a:solidFill>
              </a:rPr>
              <a:t>KIINKO </a:t>
            </a:r>
          </a:p>
        </p:txBody>
      </p:sp>
      <p:sp>
        <p:nvSpPr>
          <p:cNvPr id="128003" name="Slide Number Placeholder 3"/>
          <p:cNvSpPr>
            <a:spLocks noGrp="1"/>
          </p:cNvSpPr>
          <p:nvPr>
            <p:ph type="sldNum" sz="quarter" idx="12"/>
          </p:nvPr>
        </p:nvSpPr>
        <p:spPr/>
        <p:txBody>
          <a:bodyP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D2F4ACFA-360E-498E-8BAC-C797CA7ED5A8}" type="slidenum">
              <a:rPr lang="fi-FI" altLang="fi-FI" sz="1000">
                <a:solidFill>
                  <a:schemeClr val="bg1"/>
                </a:solidFill>
              </a:rPr>
              <a:pPr eaLnBrk="1" hangingPunct="1">
                <a:lnSpc>
                  <a:spcPct val="100000"/>
                </a:lnSpc>
                <a:spcBef>
                  <a:spcPct val="0"/>
                </a:spcBef>
                <a:buClrTx/>
                <a:buFontTx/>
                <a:buNone/>
              </a:pPr>
              <a:t>72</a:t>
            </a:fld>
            <a:endParaRPr lang="fi-FI" altLang="fi-FI" sz="1000">
              <a:solidFill>
                <a:schemeClr val="bg1"/>
              </a:solidFill>
            </a:endParaRPr>
          </a:p>
        </p:txBody>
      </p:sp>
      <p:sp>
        <p:nvSpPr>
          <p:cNvPr id="122884" name="Date Placeholder 3"/>
          <p:cNvSpPr txBox="1">
            <a:spLocks noGrp="1"/>
          </p:cNvSpPr>
          <p:nvPr/>
        </p:nvSpPr>
        <p:spPr bwMode="auto">
          <a:xfrm>
            <a:off x="457200" y="6589713"/>
            <a:ext cx="10906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eaLnBrk="1" hangingPunct="1">
              <a:lnSpc>
                <a:spcPct val="100000"/>
              </a:lnSpc>
              <a:spcBef>
                <a:spcPct val="0"/>
              </a:spcBef>
              <a:buClrTx/>
              <a:buFontTx/>
              <a:buNone/>
            </a:pPr>
            <a:fld id="{F3ECBD62-023C-49D9-BFA2-632D3F09804A}" type="datetime1">
              <a:rPr lang="fi-FI" altLang="fi-FI" sz="1000">
                <a:solidFill>
                  <a:schemeClr val="bg1"/>
                </a:solidFill>
              </a:rPr>
              <a:pPr eaLnBrk="1" hangingPunct="1">
                <a:lnSpc>
                  <a:spcPct val="100000"/>
                </a:lnSpc>
                <a:spcBef>
                  <a:spcPct val="0"/>
                </a:spcBef>
                <a:buClrTx/>
                <a:buFontTx/>
                <a:buNone/>
              </a:pPr>
              <a:t>14.6.2016</a:t>
            </a:fld>
            <a:endParaRPr lang="fi-FI" altLang="fi-FI" sz="1000">
              <a:solidFill>
                <a:schemeClr val="bg1"/>
              </a:solidFill>
            </a:endParaRPr>
          </a:p>
        </p:txBody>
      </p:sp>
      <p:sp>
        <p:nvSpPr>
          <p:cNvPr id="122885" name="Slide Number Placeholder 5"/>
          <p:cNvSpPr txBox="1">
            <a:spLocks noGrp="1"/>
          </p:cNvSpPr>
          <p:nvPr/>
        </p:nvSpPr>
        <p:spPr bwMode="auto">
          <a:xfrm>
            <a:off x="7596188" y="6597650"/>
            <a:ext cx="1079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85000"/>
              </a:lnSpc>
              <a:spcBef>
                <a:spcPct val="35000"/>
              </a:spcBef>
              <a:buClr>
                <a:schemeClr val="accent1"/>
              </a:buClr>
              <a:buChar char="•"/>
              <a:defRPr sz="2600">
                <a:solidFill>
                  <a:schemeClr val="tx1"/>
                </a:solidFill>
                <a:latin typeface="Arial" panose="020B0604020202020204" pitchFamily="34" charset="0"/>
              </a:defRPr>
            </a:lvl1pPr>
            <a:lvl2pPr marL="742950" indent="-285750" eaLnBrk="0" hangingPunct="0">
              <a:lnSpc>
                <a:spcPct val="85000"/>
              </a:lnSpc>
              <a:spcBef>
                <a:spcPct val="25000"/>
              </a:spcBef>
              <a:buChar char="–"/>
              <a:defRPr sz="2400">
                <a:solidFill>
                  <a:schemeClr val="tx1"/>
                </a:solidFill>
                <a:latin typeface="Arial" panose="020B0604020202020204" pitchFamily="34" charset="0"/>
              </a:defRPr>
            </a:lvl2pPr>
            <a:lvl3pPr marL="1143000" indent="-228600" eaLnBrk="0" hangingPunct="0">
              <a:lnSpc>
                <a:spcPct val="85000"/>
              </a:lnSpc>
              <a:spcBef>
                <a:spcPct val="25000"/>
              </a:spcBef>
              <a:buClr>
                <a:schemeClr val="accent1"/>
              </a:buClr>
              <a:buChar char="•"/>
              <a:defRPr sz="2200">
                <a:solidFill>
                  <a:schemeClr val="tx1"/>
                </a:solidFill>
                <a:latin typeface="Arial" panose="020B0604020202020204" pitchFamily="34" charset="0"/>
              </a:defRPr>
            </a:lvl3pPr>
            <a:lvl4pPr marL="1600200" indent="-228600" eaLnBrk="0" hangingPunct="0">
              <a:lnSpc>
                <a:spcPct val="85000"/>
              </a:lnSpc>
              <a:spcBef>
                <a:spcPct val="25000"/>
              </a:spcBef>
              <a:buChar char="–"/>
              <a:defRPr sz="2200">
                <a:solidFill>
                  <a:schemeClr val="tx1"/>
                </a:solidFill>
                <a:latin typeface="Arial" panose="020B0604020202020204" pitchFamily="34" charset="0"/>
              </a:defRPr>
            </a:lvl4pPr>
            <a:lvl5pPr marL="2057400" indent="-228600" eaLnBrk="0" hangingPunct="0">
              <a:lnSpc>
                <a:spcPct val="85000"/>
              </a:lnSpc>
              <a:spcBef>
                <a:spcPct val="25000"/>
              </a:spcBef>
              <a:buChar char="»"/>
              <a:defRPr sz="2200">
                <a:solidFill>
                  <a:schemeClr val="tx1"/>
                </a:solidFill>
                <a:latin typeface="Arial" panose="020B0604020202020204"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anose="020B0604020202020204" pitchFamily="34" charset="0"/>
              </a:defRPr>
            </a:lvl9pPr>
          </a:lstStyle>
          <a:p>
            <a:pPr algn="r" eaLnBrk="1" hangingPunct="1">
              <a:lnSpc>
                <a:spcPct val="100000"/>
              </a:lnSpc>
              <a:spcBef>
                <a:spcPct val="0"/>
              </a:spcBef>
              <a:buClrTx/>
              <a:buFontTx/>
              <a:buNone/>
            </a:pPr>
            <a:fld id="{4F5EF9F2-5438-43BD-9A3E-63B97FA589F5}" type="slidenum">
              <a:rPr lang="fi-FI" altLang="fi-FI" sz="1000">
                <a:solidFill>
                  <a:schemeClr val="bg1"/>
                </a:solidFill>
              </a:rPr>
              <a:pPr algn="r" eaLnBrk="1" hangingPunct="1">
                <a:lnSpc>
                  <a:spcPct val="100000"/>
                </a:lnSpc>
                <a:spcBef>
                  <a:spcPct val="0"/>
                </a:spcBef>
                <a:buClrTx/>
                <a:buFontTx/>
                <a:buNone/>
              </a:pPr>
              <a:t>72</a:t>
            </a:fld>
            <a:endParaRPr lang="fi-FI" altLang="fi-FI" sz="1000">
              <a:solidFill>
                <a:schemeClr val="bg1"/>
              </a:solidFill>
            </a:endParaRPr>
          </a:p>
        </p:txBody>
      </p:sp>
    </p:spTree>
    <p:extLst>
      <p:ext uri="{BB962C8B-B14F-4D97-AF65-F5344CB8AC3E}">
        <p14:creationId xmlns:p14="http://schemas.microsoft.com/office/powerpoint/2010/main" val="1701484738"/>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27088" y="333376"/>
            <a:ext cx="7993062" cy="1079500"/>
          </a:xfrm>
        </p:spPr>
        <p:txBody>
          <a:bodyPr>
            <a:noAutofit/>
          </a:bodyPr>
          <a:lstStyle/>
          <a:p>
            <a:r>
              <a:rPr lang="fi-FI" altLang="fi-FI" sz="2800" dirty="0" err="1" smtClean="0"/>
              <a:t>STM:n</a:t>
            </a:r>
            <a:r>
              <a:rPr lang="fi-FI" altLang="fi-FI" sz="2800" dirty="0" smtClean="0"/>
              <a:t> asetus </a:t>
            </a:r>
            <a:r>
              <a:rPr lang="fi-FI" altLang="fi-FI" sz="2800" dirty="0" smtClean="0"/>
              <a:t>asunnon </a:t>
            </a:r>
            <a:r>
              <a:rPr lang="fi-FI" altLang="fi-FI" sz="2800" dirty="0" smtClean="0"/>
              <a:t>ja muun oleskelutilan terveydellisistä olosuhteista</a:t>
            </a:r>
            <a:r>
              <a:rPr lang="en-US" altLang="fi-FI" sz="2800" dirty="0" smtClean="0"/>
              <a:t> </a:t>
            </a:r>
            <a:r>
              <a:rPr lang="en-US" altLang="fi-FI" sz="2000" dirty="0" smtClean="0"/>
              <a:t>(</a:t>
            </a:r>
            <a:r>
              <a:rPr lang="fi-FI" altLang="fi-FI" sz="2000" dirty="0" smtClean="0"/>
              <a:t>545/2015)</a:t>
            </a:r>
            <a:endParaRPr lang="en-US" altLang="fi-FI" sz="2000" dirty="0" smtClean="0"/>
          </a:p>
        </p:txBody>
      </p:sp>
      <p:sp>
        <p:nvSpPr>
          <p:cNvPr id="22531" name="Rectangle 3"/>
          <p:cNvSpPr>
            <a:spLocks noGrp="1" noChangeArrowheads="1"/>
          </p:cNvSpPr>
          <p:nvPr>
            <p:ph idx="1"/>
          </p:nvPr>
        </p:nvSpPr>
        <p:spPr/>
        <p:txBody>
          <a:bodyPr>
            <a:noAutofit/>
          </a:bodyPr>
          <a:lstStyle/>
          <a:p>
            <a:pPr>
              <a:lnSpc>
                <a:spcPct val="110000"/>
              </a:lnSpc>
              <a:defRPr/>
            </a:pPr>
            <a:r>
              <a:rPr lang="en-US" altLang="fi-FI" sz="1800" dirty="0" smtClean="0"/>
              <a:t>Ns. </a:t>
            </a:r>
            <a:r>
              <a:rPr lang="en-US" altLang="fi-FI" sz="1800" dirty="0" err="1" smtClean="0"/>
              <a:t>Asumisterveysasetus</a:t>
            </a:r>
            <a:endParaRPr lang="en-US" altLang="fi-FI" sz="1800" dirty="0" smtClean="0"/>
          </a:p>
          <a:p>
            <a:pPr>
              <a:lnSpc>
                <a:spcPct val="110000"/>
              </a:lnSpc>
              <a:defRPr/>
            </a:pPr>
            <a:r>
              <a:rPr lang="en-US" sz="1800" dirty="0" err="1" smtClean="0"/>
              <a:t>Korvasi</a:t>
            </a:r>
            <a:r>
              <a:rPr lang="en-US" sz="1800" dirty="0" smtClean="0"/>
              <a:t> </a:t>
            </a:r>
            <a:r>
              <a:rPr lang="en-US" sz="1800" dirty="0"/>
              <a:t>3</a:t>
            </a:r>
            <a:r>
              <a:rPr lang="en-US" sz="1800" dirty="0" smtClean="0"/>
              <a:t>/2015 </a:t>
            </a:r>
            <a:r>
              <a:rPr lang="en-US" sz="1800" dirty="0" err="1" smtClean="0"/>
              <a:t>Asumisterveysohjeen</a:t>
            </a:r>
            <a:r>
              <a:rPr lang="en-US" sz="1800" dirty="0" smtClean="0"/>
              <a:t> (2003)</a:t>
            </a:r>
            <a:endParaRPr lang="fi-FI" sz="1800" dirty="0"/>
          </a:p>
          <a:p>
            <a:pPr>
              <a:lnSpc>
                <a:spcPct val="110000"/>
              </a:lnSpc>
              <a:defRPr/>
            </a:pPr>
            <a:r>
              <a:rPr lang="fi-FI" altLang="fi-FI" sz="1800" dirty="0" smtClean="0"/>
              <a:t>Pääasiassa terveydensuojeluviranomaisille</a:t>
            </a:r>
          </a:p>
          <a:p>
            <a:pPr>
              <a:lnSpc>
                <a:spcPct val="110000"/>
              </a:lnSpc>
              <a:defRPr/>
            </a:pPr>
            <a:r>
              <a:rPr lang="fi-FI" sz="1800" dirty="0"/>
              <a:t>Terveydellisten olojen </a:t>
            </a:r>
            <a:r>
              <a:rPr lang="fi-FI" sz="1800" dirty="0" smtClean="0"/>
              <a:t>valvontaan </a:t>
            </a:r>
          </a:p>
          <a:p>
            <a:pPr lvl="1">
              <a:lnSpc>
                <a:spcPct val="110000"/>
              </a:lnSpc>
              <a:defRPr/>
            </a:pPr>
            <a:r>
              <a:rPr lang="fi-FI" sz="1600" dirty="0"/>
              <a:t>F</a:t>
            </a:r>
            <a:r>
              <a:rPr lang="fi-FI" sz="1600" dirty="0" smtClean="0"/>
              <a:t>ysikaalisia</a:t>
            </a:r>
            <a:r>
              <a:rPr lang="fi-FI" sz="1600" dirty="0"/>
              <a:t>, kemiallisia ja biologisia tekijöitä koskevat yleiset </a:t>
            </a:r>
            <a:r>
              <a:rPr lang="fi-FI" sz="1600" dirty="0" smtClean="0"/>
              <a:t>arviointiperusteet</a:t>
            </a:r>
          </a:p>
          <a:p>
            <a:pPr lvl="1">
              <a:lnSpc>
                <a:spcPct val="110000"/>
              </a:lnSpc>
              <a:defRPr/>
            </a:pPr>
            <a:r>
              <a:rPr lang="fi-FI" sz="1600" dirty="0" smtClean="0"/>
              <a:t>Mittausmenetelmät</a:t>
            </a:r>
          </a:p>
          <a:p>
            <a:pPr lvl="1">
              <a:lnSpc>
                <a:spcPct val="110000"/>
              </a:lnSpc>
              <a:defRPr/>
            </a:pPr>
            <a:r>
              <a:rPr lang="fi-FI" sz="1600" dirty="0"/>
              <a:t>T</a:t>
            </a:r>
            <a:r>
              <a:rPr lang="fi-FI" sz="1600" dirty="0" smtClean="0"/>
              <a:t>oimenpiderajat</a:t>
            </a:r>
          </a:p>
          <a:p>
            <a:pPr lvl="1">
              <a:lnSpc>
                <a:spcPct val="110000"/>
              </a:lnSpc>
              <a:defRPr/>
            </a:pPr>
            <a:r>
              <a:rPr lang="fi-FI" sz="1600" dirty="0"/>
              <a:t>Ulkopuolisen asiantuntijan koulutuksen sisältövaatimukset ja </a:t>
            </a:r>
            <a:r>
              <a:rPr lang="fi-FI" sz="1600" dirty="0" smtClean="0"/>
              <a:t>osaamistavoitteet</a:t>
            </a:r>
          </a:p>
          <a:p>
            <a:pPr eaLnBrk="1" hangingPunct="1">
              <a:defRPr/>
            </a:pPr>
            <a:r>
              <a:rPr lang="fi-FI" altLang="fi-FI" sz="1800" dirty="0" smtClean="0"/>
              <a:t>Lämpötila, ilman virtausnopeus, ilmanvaihto, kosteus, melu, VOC,  formaldehydi, </a:t>
            </a:r>
            <a:r>
              <a:rPr lang="fi-FI" altLang="fi-FI" sz="1800" dirty="0"/>
              <a:t>tupakan savu</a:t>
            </a:r>
            <a:r>
              <a:rPr lang="fi-FI" altLang="fi-FI" sz="1800" dirty="0" smtClean="0"/>
              <a:t>, hiukkasmaiset epäpuhtaudet, mikrobit</a:t>
            </a:r>
          </a:p>
          <a:p>
            <a:pPr eaLnBrk="1" hangingPunct="1">
              <a:defRPr/>
            </a:pPr>
            <a:endParaRPr lang="fi-FI" altLang="fi-FI" sz="1600" dirty="0" smtClean="0"/>
          </a:p>
          <a:p>
            <a:pPr lvl="1">
              <a:lnSpc>
                <a:spcPct val="75000"/>
              </a:lnSpc>
              <a:defRPr/>
            </a:pPr>
            <a:endParaRPr lang="fi-FI" sz="1400" dirty="0" smtClean="0"/>
          </a:p>
          <a:p>
            <a:pPr>
              <a:lnSpc>
                <a:spcPct val="75000"/>
              </a:lnSpc>
              <a:defRPr/>
            </a:pPr>
            <a:endParaRPr lang="fi-FI" altLang="fi-FI" sz="1800" dirty="0" smtClean="0"/>
          </a:p>
          <a:p>
            <a:pPr marL="0" indent="0">
              <a:lnSpc>
                <a:spcPct val="75000"/>
              </a:lnSpc>
              <a:buFontTx/>
              <a:buNone/>
              <a:defRPr/>
            </a:pPr>
            <a:endParaRPr lang="fi-FI" altLang="fi-FI" sz="1800" dirty="0"/>
          </a:p>
        </p:txBody>
      </p:sp>
      <p:sp>
        <p:nvSpPr>
          <p:cNvPr id="23556" name="Date Placeholder 1"/>
          <p:cNvSpPr>
            <a:spLocks noGrp="1"/>
          </p:cNvSpPr>
          <p:nvPr>
            <p:ph type="dt" sz="half" idx="10"/>
          </p:nvPr>
        </p:nvSpPr>
        <p:spPr>
          <a:noFill/>
        </p:spPr>
        <p:txBody>
          <a:bodyPr/>
          <a:lstStyle>
            <a:lvl1pPr>
              <a:lnSpc>
                <a:spcPct val="85000"/>
              </a:lnSpc>
              <a:spcBef>
                <a:spcPct val="35000"/>
              </a:spcBef>
              <a:buClr>
                <a:schemeClr val="accent1"/>
              </a:buClr>
              <a:buChar char="•"/>
              <a:defRPr sz="2600">
                <a:solidFill>
                  <a:schemeClr val="tx1"/>
                </a:solidFill>
                <a:latin typeface="Arial" pitchFamily="34" charset="0"/>
              </a:defRPr>
            </a:lvl1pPr>
            <a:lvl2pPr marL="742950" indent="-285750">
              <a:lnSpc>
                <a:spcPct val="85000"/>
              </a:lnSpc>
              <a:spcBef>
                <a:spcPct val="25000"/>
              </a:spcBef>
              <a:buChar char="–"/>
              <a:defRPr sz="2400">
                <a:solidFill>
                  <a:schemeClr val="tx1"/>
                </a:solidFill>
                <a:latin typeface="Arial" pitchFamily="34" charset="0"/>
              </a:defRPr>
            </a:lvl2pPr>
            <a:lvl3pPr marL="1143000" indent="-228600">
              <a:lnSpc>
                <a:spcPct val="85000"/>
              </a:lnSpc>
              <a:spcBef>
                <a:spcPct val="25000"/>
              </a:spcBef>
              <a:buClr>
                <a:schemeClr val="accent1"/>
              </a:buClr>
              <a:buChar char="•"/>
              <a:defRPr sz="2200">
                <a:solidFill>
                  <a:schemeClr val="tx1"/>
                </a:solidFill>
                <a:latin typeface="Arial" pitchFamily="34" charset="0"/>
              </a:defRPr>
            </a:lvl3pPr>
            <a:lvl4pPr marL="1600200" indent="-228600">
              <a:lnSpc>
                <a:spcPct val="85000"/>
              </a:lnSpc>
              <a:spcBef>
                <a:spcPct val="25000"/>
              </a:spcBef>
              <a:buChar char="–"/>
              <a:defRPr sz="2200">
                <a:solidFill>
                  <a:schemeClr val="tx1"/>
                </a:solidFill>
                <a:latin typeface="Arial" pitchFamily="34" charset="0"/>
              </a:defRPr>
            </a:lvl4pPr>
            <a:lvl5pPr marL="2057400" indent="-22860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gn="ctr">
              <a:lnSpc>
                <a:spcPct val="100000"/>
              </a:lnSpc>
              <a:spcBef>
                <a:spcPct val="0"/>
              </a:spcBef>
              <a:buClrTx/>
              <a:buFontTx/>
              <a:buNone/>
            </a:pPr>
            <a:fld id="{0EDCA010-FC61-4654-BAAF-42D00688097C}" type="datetime1">
              <a:rPr lang="fi-FI" altLang="fi-FI" sz="1000" smtClean="0">
                <a:solidFill>
                  <a:schemeClr val="bg1"/>
                </a:solidFill>
              </a:rPr>
              <a:pPr algn="ctr">
                <a:lnSpc>
                  <a:spcPct val="100000"/>
                </a:lnSpc>
                <a:spcBef>
                  <a:spcPct val="0"/>
                </a:spcBef>
                <a:buClrTx/>
                <a:buFontTx/>
                <a:buNone/>
              </a:pPr>
              <a:t>14.6.2016</a:t>
            </a:fld>
            <a:endParaRPr lang="en-GB" altLang="fi-FI" sz="1000" smtClean="0">
              <a:solidFill>
                <a:schemeClr val="bg1"/>
              </a:solidFill>
            </a:endParaRPr>
          </a:p>
        </p:txBody>
      </p:sp>
      <p:sp>
        <p:nvSpPr>
          <p:cNvPr id="23557" name="Footer Placeholder 2"/>
          <p:cNvSpPr>
            <a:spLocks noGrp="1"/>
          </p:cNvSpPr>
          <p:nvPr>
            <p:ph type="ftr" sz="quarter" idx="11"/>
          </p:nvPr>
        </p:nvSpPr>
        <p:spPr>
          <a:noFill/>
        </p:spPr>
        <p:txBody>
          <a:bodyPr/>
          <a:lstStyle>
            <a:lvl1pPr>
              <a:lnSpc>
                <a:spcPct val="85000"/>
              </a:lnSpc>
              <a:spcBef>
                <a:spcPct val="35000"/>
              </a:spcBef>
              <a:buClr>
                <a:schemeClr val="accent1"/>
              </a:buClr>
              <a:buChar char="•"/>
              <a:defRPr sz="2600">
                <a:solidFill>
                  <a:schemeClr val="tx1"/>
                </a:solidFill>
                <a:latin typeface="Arial" pitchFamily="34" charset="0"/>
              </a:defRPr>
            </a:lvl1pPr>
            <a:lvl2pPr marL="742950" indent="-285750">
              <a:lnSpc>
                <a:spcPct val="85000"/>
              </a:lnSpc>
              <a:spcBef>
                <a:spcPct val="25000"/>
              </a:spcBef>
              <a:buChar char="–"/>
              <a:defRPr sz="2400">
                <a:solidFill>
                  <a:schemeClr val="tx1"/>
                </a:solidFill>
                <a:latin typeface="Arial" pitchFamily="34" charset="0"/>
              </a:defRPr>
            </a:lvl2pPr>
            <a:lvl3pPr marL="1143000" indent="-228600">
              <a:lnSpc>
                <a:spcPct val="85000"/>
              </a:lnSpc>
              <a:spcBef>
                <a:spcPct val="25000"/>
              </a:spcBef>
              <a:buClr>
                <a:schemeClr val="accent1"/>
              </a:buClr>
              <a:buChar char="•"/>
              <a:defRPr sz="2200">
                <a:solidFill>
                  <a:schemeClr val="tx1"/>
                </a:solidFill>
                <a:latin typeface="Arial" pitchFamily="34" charset="0"/>
              </a:defRPr>
            </a:lvl3pPr>
            <a:lvl4pPr marL="1600200" indent="-228600">
              <a:lnSpc>
                <a:spcPct val="85000"/>
              </a:lnSpc>
              <a:spcBef>
                <a:spcPct val="25000"/>
              </a:spcBef>
              <a:buChar char="–"/>
              <a:defRPr sz="2200">
                <a:solidFill>
                  <a:schemeClr val="tx1"/>
                </a:solidFill>
                <a:latin typeface="Arial" pitchFamily="34" charset="0"/>
              </a:defRPr>
            </a:lvl4pPr>
            <a:lvl5pPr marL="2057400" indent="-22860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nSpc>
                <a:spcPct val="100000"/>
              </a:lnSpc>
              <a:spcBef>
                <a:spcPct val="0"/>
              </a:spcBef>
              <a:buClrTx/>
              <a:buFontTx/>
              <a:buNone/>
            </a:pPr>
            <a:r>
              <a:rPr lang="fi-FI" altLang="fi-FI" sz="1000" smtClean="0">
                <a:solidFill>
                  <a:schemeClr val="bg1"/>
                </a:solidFill>
              </a:rPr>
              <a:t>Ympäristöterveyden huolto ja sisäilma / Anne Hyvärinen</a:t>
            </a:r>
            <a:endParaRPr lang="en-GB" altLang="fi-FI" sz="1000" smtClean="0">
              <a:solidFill>
                <a:schemeClr val="bg1"/>
              </a:solidFill>
            </a:endParaRPr>
          </a:p>
        </p:txBody>
      </p:sp>
      <p:sp>
        <p:nvSpPr>
          <p:cNvPr id="23558" name="Slide Number Placeholder 3"/>
          <p:cNvSpPr>
            <a:spLocks noGrp="1"/>
          </p:cNvSpPr>
          <p:nvPr>
            <p:ph type="sldNum" sz="quarter" idx="12"/>
          </p:nvPr>
        </p:nvSpPr>
        <p:spPr>
          <a:noFill/>
        </p:spPr>
        <p:txBody>
          <a:bodyPr/>
          <a:lstStyle>
            <a:lvl1pPr>
              <a:lnSpc>
                <a:spcPct val="85000"/>
              </a:lnSpc>
              <a:spcBef>
                <a:spcPct val="35000"/>
              </a:spcBef>
              <a:buClr>
                <a:schemeClr val="accent1"/>
              </a:buClr>
              <a:buChar char="•"/>
              <a:defRPr sz="2600">
                <a:solidFill>
                  <a:schemeClr val="tx1"/>
                </a:solidFill>
                <a:latin typeface="Arial" pitchFamily="34" charset="0"/>
              </a:defRPr>
            </a:lvl1pPr>
            <a:lvl2pPr marL="742950" indent="-285750">
              <a:lnSpc>
                <a:spcPct val="85000"/>
              </a:lnSpc>
              <a:spcBef>
                <a:spcPct val="25000"/>
              </a:spcBef>
              <a:buChar char="–"/>
              <a:defRPr sz="2400">
                <a:solidFill>
                  <a:schemeClr val="tx1"/>
                </a:solidFill>
                <a:latin typeface="Arial" pitchFamily="34" charset="0"/>
              </a:defRPr>
            </a:lvl2pPr>
            <a:lvl3pPr marL="1143000" indent="-228600">
              <a:lnSpc>
                <a:spcPct val="85000"/>
              </a:lnSpc>
              <a:spcBef>
                <a:spcPct val="25000"/>
              </a:spcBef>
              <a:buClr>
                <a:schemeClr val="accent1"/>
              </a:buClr>
              <a:buChar char="•"/>
              <a:defRPr sz="2200">
                <a:solidFill>
                  <a:schemeClr val="tx1"/>
                </a:solidFill>
                <a:latin typeface="Arial" pitchFamily="34" charset="0"/>
              </a:defRPr>
            </a:lvl3pPr>
            <a:lvl4pPr marL="1600200" indent="-228600">
              <a:lnSpc>
                <a:spcPct val="85000"/>
              </a:lnSpc>
              <a:spcBef>
                <a:spcPct val="25000"/>
              </a:spcBef>
              <a:buChar char="–"/>
              <a:defRPr sz="2200">
                <a:solidFill>
                  <a:schemeClr val="tx1"/>
                </a:solidFill>
                <a:latin typeface="Arial" pitchFamily="34" charset="0"/>
              </a:defRPr>
            </a:lvl4pPr>
            <a:lvl5pPr marL="2057400" indent="-228600">
              <a:lnSpc>
                <a:spcPct val="85000"/>
              </a:lnSpc>
              <a:spcBef>
                <a:spcPct val="25000"/>
              </a:spcBef>
              <a:buChar char="»"/>
              <a:defRPr sz="2200">
                <a:solidFill>
                  <a:schemeClr val="tx1"/>
                </a:solidFill>
                <a:latin typeface="Arial" pitchFamily="34" charset="0"/>
              </a:defRPr>
            </a:lvl5pPr>
            <a:lvl6pPr marL="2514600" indent="-228600" eaLnBrk="0" fontAlgn="base" hangingPunct="0">
              <a:lnSpc>
                <a:spcPct val="85000"/>
              </a:lnSpc>
              <a:spcBef>
                <a:spcPct val="25000"/>
              </a:spcBef>
              <a:spcAft>
                <a:spcPct val="0"/>
              </a:spcAft>
              <a:buChar char="»"/>
              <a:defRPr sz="2200">
                <a:solidFill>
                  <a:schemeClr val="tx1"/>
                </a:solidFill>
                <a:latin typeface="Arial" pitchFamily="34" charset="0"/>
              </a:defRPr>
            </a:lvl6pPr>
            <a:lvl7pPr marL="2971800" indent="-228600" eaLnBrk="0" fontAlgn="base" hangingPunct="0">
              <a:lnSpc>
                <a:spcPct val="85000"/>
              </a:lnSpc>
              <a:spcBef>
                <a:spcPct val="25000"/>
              </a:spcBef>
              <a:spcAft>
                <a:spcPct val="0"/>
              </a:spcAft>
              <a:buChar char="»"/>
              <a:defRPr sz="2200">
                <a:solidFill>
                  <a:schemeClr val="tx1"/>
                </a:solidFill>
                <a:latin typeface="Arial" pitchFamily="34" charset="0"/>
              </a:defRPr>
            </a:lvl7pPr>
            <a:lvl8pPr marL="3429000" indent="-228600" eaLnBrk="0" fontAlgn="base" hangingPunct="0">
              <a:lnSpc>
                <a:spcPct val="85000"/>
              </a:lnSpc>
              <a:spcBef>
                <a:spcPct val="25000"/>
              </a:spcBef>
              <a:spcAft>
                <a:spcPct val="0"/>
              </a:spcAft>
              <a:buChar char="»"/>
              <a:defRPr sz="2200">
                <a:solidFill>
                  <a:schemeClr val="tx1"/>
                </a:solidFill>
                <a:latin typeface="Arial" pitchFamily="34" charset="0"/>
              </a:defRPr>
            </a:lvl8pPr>
            <a:lvl9pPr marL="3886200" indent="-228600" eaLnBrk="0" fontAlgn="base" hangingPunct="0">
              <a:lnSpc>
                <a:spcPct val="85000"/>
              </a:lnSpc>
              <a:spcBef>
                <a:spcPct val="25000"/>
              </a:spcBef>
              <a:spcAft>
                <a:spcPct val="0"/>
              </a:spcAft>
              <a:buChar char="»"/>
              <a:defRPr sz="2200">
                <a:solidFill>
                  <a:schemeClr val="tx1"/>
                </a:solidFill>
                <a:latin typeface="Arial" pitchFamily="34" charset="0"/>
              </a:defRPr>
            </a:lvl9pPr>
          </a:lstStyle>
          <a:p>
            <a:pPr>
              <a:lnSpc>
                <a:spcPct val="100000"/>
              </a:lnSpc>
              <a:spcBef>
                <a:spcPct val="0"/>
              </a:spcBef>
              <a:buClrTx/>
              <a:buFontTx/>
              <a:buNone/>
            </a:pPr>
            <a:fld id="{161B5FEE-DD4B-4119-A767-ECE785073DEE}" type="slidenum">
              <a:rPr lang="en-GB" altLang="fi-FI" sz="1000" smtClean="0">
                <a:solidFill>
                  <a:schemeClr val="bg1"/>
                </a:solidFill>
              </a:rPr>
              <a:pPr>
                <a:lnSpc>
                  <a:spcPct val="100000"/>
                </a:lnSpc>
                <a:spcBef>
                  <a:spcPct val="0"/>
                </a:spcBef>
                <a:buClrTx/>
                <a:buFontTx/>
                <a:buNone/>
              </a:pPr>
              <a:t>8</a:t>
            </a:fld>
            <a:endParaRPr lang="en-GB" altLang="fi-FI" sz="1000" smtClean="0">
              <a:solidFill>
                <a:schemeClr val="bg1"/>
              </a:solidFill>
            </a:endParaRPr>
          </a:p>
        </p:txBody>
      </p:sp>
    </p:spTree>
    <p:extLst>
      <p:ext uri="{BB962C8B-B14F-4D97-AF65-F5344CB8AC3E}">
        <p14:creationId xmlns:p14="http://schemas.microsoft.com/office/powerpoint/2010/main" val="1205056368"/>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pPr eaLnBrk="1" hangingPunct="1"/>
            <a:r>
              <a:rPr lang="en-US" altLang="fi-FI" sz="2000" dirty="0" err="1" smtClean="0"/>
              <a:t>Asumisterveysasetus</a:t>
            </a:r>
            <a:r>
              <a:rPr lang="en-US" altLang="fi-FI" sz="2000" dirty="0" smtClean="0"/>
              <a:t> (545/2015)  </a:t>
            </a:r>
            <a:r>
              <a:rPr lang="en-US" altLang="fi-FI" dirty="0"/>
              <a:t/>
            </a:r>
            <a:br>
              <a:rPr lang="en-US" altLang="fi-FI" dirty="0"/>
            </a:br>
            <a:r>
              <a:rPr lang="en-US" altLang="fi-FI" dirty="0" err="1" smtClean="0"/>
              <a:t>M</a:t>
            </a:r>
            <a:r>
              <a:rPr lang="en-US" altLang="fi-FI" dirty="0" err="1" smtClean="0"/>
              <a:t>ikrobit</a:t>
            </a:r>
            <a:r>
              <a:rPr lang="en-US" altLang="fi-FI" dirty="0" smtClean="0"/>
              <a:t>; </a:t>
            </a:r>
            <a:r>
              <a:rPr lang="en-US" altLang="fi-FI" dirty="0" err="1" smtClean="0"/>
              <a:t>toimenpiderajan</a:t>
            </a:r>
            <a:r>
              <a:rPr lang="en-US" altLang="fi-FI" dirty="0" smtClean="0"/>
              <a:t> </a:t>
            </a:r>
            <a:r>
              <a:rPr lang="en-US" altLang="fi-FI" dirty="0" err="1" smtClean="0"/>
              <a:t>ylittyminen</a:t>
            </a:r>
            <a:endParaRPr lang="en-US" altLang="fi-FI" dirty="0" smtClean="0"/>
          </a:p>
        </p:txBody>
      </p:sp>
      <p:sp>
        <p:nvSpPr>
          <p:cNvPr id="33798" name="Rectangle 3"/>
          <p:cNvSpPr>
            <a:spLocks noGrp="1" noChangeArrowheads="1"/>
          </p:cNvSpPr>
          <p:nvPr>
            <p:ph idx="1"/>
          </p:nvPr>
        </p:nvSpPr>
        <p:spPr/>
        <p:txBody>
          <a:bodyPr/>
          <a:lstStyle/>
          <a:p>
            <a:pPr eaLnBrk="1" hangingPunct="1"/>
            <a:r>
              <a:rPr lang="fi-FI" altLang="fi-FI" dirty="0" smtClean="0"/>
              <a:t>Korjaamaton kosteus- tai lahovaurio</a:t>
            </a:r>
          </a:p>
          <a:p>
            <a:r>
              <a:rPr lang="fi-FI" altLang="fi-FI" dirty="0" smtClean="0"/>
              <a:t>Aistinvaraisesti todettu ja tarvittaessa analyyseillä varmistettu mikrobikasvu rakenteessa tai tilassa, jos sisätiloissa oleva voi sille altistua</a:t>
            </a:r>
          </a:p>
          <a:p>
            <a:pPr lvl="1"/>
            <a:r>
              <a:rPr lang="fi-FI" altLang="fi-FI" dirty="0" smtClean="0"/>
              <a:t>aistinvaraisena toimenpiderajan ylittymisenä pidetään sekä homeen hajua että näkyvää mikrobikasvustoa tai kosteusvauriojälkeä</a:t>
            </a:r>
          </a:p>
          <a:p>
            <a:pPr lvl="1"/>
            <a:r>
              <a:rPr lang="fi-FI" altLang="fi-FI" dirty="0" smtClean="0"/>
              <a:t>mikrobikasvu todetaan kasvatukseen ja mikrobien elinkykyyn perustuvilla menetelmillä, joihin kuuluu mikrobien laskemisen lisäksi sienten tunnistamisen mikroskopoimalla</a:t>
            </a:r>
          </a:p>
          <a:p>
            <a:pPr lvl="1"/>
            <a:r>
              <a:rPr lang="fi-FI" altLang="fi-FI" dirty="0" smtClean="0"/>
              <a:t>lämmöneristeiden osalta rajataan pois lämmöneristeet, jotka ovat </a:t>
            </a:r>
            <a:r>
              <a:rPr lang="fi-FI" altLang="fi-FI" dirty="0" smtClean="0">
                <a:solidFill>
                  <a:srgbClr val="FF0000"/>
                </a:solidFill>
              </a:rPr>
              <a:t>suoraan</a:t>
            </a:r>
            <a:r>
              <a:rPr lang="fi-FI" altLang="fi-FI" dirty="0" smtClean="0"/>
              <a:t> kosketuksissa ulkoilman tai maaperän kanssa, ellei ilmayhteyttä ole</a:t>
            </a:r>
          </a:p>
        </p:txBody>
      </p:sp>
      <p:sp>
        <p:nvSpPr>
          <p:cNvPr id="33794" name="Date Placeholder 3"/>
          <p:cNvSpPr>
            <a:spLocks noGrp="1"/>
          </p:cNvSpPr>
          <p:nvPr>
            <p:ph type="dt" sz="half" idx="10"/>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A907F78D-1FB5-4973-A7FD-A5A39F407411}" type="datetime1">
              <a:rPr lang="fi-FI" altLang="fi-FI" sz="1000" smtClean="0">
                <a:solidFill>
                  <a:schemeClr val="bg1"/>
                </a:solidFill>
              </a:rPr>
              <a:pPr/>
              <a:t>14.6.2016</a:t>
            </a:fld>
            <a:endParaRPr lang="fi-FI" altLang="fi-FI" sz="1000" smtClean="0">
              <a:solidFill>
                <a:schemeClr val="bg1"/>
              </a:solidFill>
            </a:endParaRPr>
          </a:p>
        </p:txBody>
      </p:sp>
      <p:sp>
        <p:nvSpPr>
          <p:cNvPr id="33795" name="Footer Placeholder 4"/>
          <p:cNvSpPr>
            <a:spLocks noGrp="1"/>
          </p:cNvSpPr>
          <p:nvPr>
            <p:ph type="ftr" sz="quarter" idx="11"/>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fi-FI" altLang="fi-FI" sz="1000" smtClean="0">
                <a:solidFill>
                  <a:schemeClr val="bg1"/>
                </a:solidFill>
              </a:rPr>
              <a:t>Ympäristöterveyden huolto ja sisäilma / Anne Hyvärinen</a:t>
            </a:r>
          </a:p>
        </p:txBody>
      </p:sp>
      <p:sp>
        <p:nvSpPr>
          <p:cNvPr id="33796" name="Slide Number Placeholder 5"/>
          <p:cNvSpPr>
            <a:spLocks noGrp="1"/>
          </p:cNvSpPr>
          <p:nvPr>
            <p:ph type="sldNum" sz="quarter" idx="12"/>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BA6E4EB-23E3-4D2B-979F-CB53E17BFDD2}" type="slidenum">
              <a:rPr lang="fi-FI" altLang="fi-FI" sz="1000" smtClean="0">
                <a:solidFill>
                  <a:schemeClr val="bg1"/>
                </a:solidFill>
              </a:rPr>
              <a:pPr/>
              <a:t>9</a:t>
            </a:fld>
            <a:endParaRPr lang="fi-FI" altLang="fi-FI" sz="1000" smtClean="0">
              <a:solidFill>
                <a:schemeClr val="bg1"/>
              </a:solidFill>
            </a:endParaRPr>
          </a:p>
        </p:txBody>
      </p:sp>
    </p:spTree>
    <p:extLst>
      <p:ext uri="{BB962C8B-B14F-4D97-AF65-F5344CB8AC3E}">
        <p14:creationId xmlns:p14="http://schemas.microsoft.com/office/powerpoint/2010/main" val="372791844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KoHo.potx</Template>
  <TotalTime>1552</TotalTime>
  <Words>4543</Words>
  <Application>Microsoft Macintosh PowerPoint</Application>
  <PresentationFormat>Näytössä katseltava diaesitys (4:3)</PresentationFormat>
  <Paragraphs>1264</Paragraphs>
  <Slides>72</Slides>
  <Notes>6</Notes>
  <HiddenSlides>1</HiddenSlides>
  <MMClips>0</MMClips>
  <ScaleCrop>false</ScaleCrop>
  <HeadingPairs>
    <vt:vector size="8" baseType="variant">
      <vt:variant>
        <vt:lpstr>Käytetyt fontit</vt:lpstr>
      </vt:variant>
      <vt:variant>
        <vt:i4>10</vt:i4>
      </vt:variant>
      <vt:variant>
        <vt:lpstr>Teema</vt:lpstr>
      </vt:variant>
      <vt:variant>
        <vt:i4>1</vt:i4>
      </vt:variant>
      <vt:variant>
        <vt:lpstr>Upotetut OLE-palvelimet</vt:lpstr>
      </vt:variant>
      <vt:variant>
        <vt:i4>2</vt:i4>
      </vt:variant>
      <vt:variant>
        <vt:lpstr>Dian otsikot</vt:lpstr>
      </vt:variant>
      <vt:variant>
        <vt:i4>72</vt:i4>
      </vt:variant>
    </vt:vector>
  </HeadingPairs>
  <TitlesOfParts>
    <vt:vector size="85" baseType="lpstr">
      <vt:lpstr>Calibri</vt:lpstr>
      <vt:lpstr>Cambria</vt:lpstr>
      <vt:lpstr>Courier New</vt:lpstr>
      <vt:lpstr>Georgia</vt:lpstr>
      <vt:lpstr>ＭＳ Ｐゴシック</vt:lpstr>
      <vt:lpstr>Times New Roman</vt:lpstr>
      <vt:lpstr>Verdana</vt:lpstr>
      <vt:lpstr>Wingdings</vt:lpstr>
      <vt:lpstr>WP Greek Century</vt:lpstr>
      <vt:lpstr>Arial</vt:lpstr>
      <vt:lpstr>KoHo</vt:lpstr>
      <vt:lpstr>Graph</vt:lpstr>
      <vt:lpstr>Chart</vt:lpstr>
      <vt:lpstr>4.4 MiKROBIEN OHJEARVOT JA TULOSTEN TULKINTA</vt:lpstr>
      <vt:lpstr>Saatteeksi opetusmateriaalin käyttöön</vt:lpstr>
      <vt:lpstr>Sisällysluettelo</vt:lpstr>
      <vt:lpstr>Sisältökuvaus</vt:lpstr>
      <vt:lpstr>Mikrobinäytteet homevaurion tutkimisessa</vt:lpstr>
      <vt:lpstr>Mihin mikrobiologisilla menetelmillä pyritään?</vt:lpstr>
      <vt:lpstr>Terveydensuojelulaki</vt:lpstr>
      <vt:lpstr>STM:n asetus asunnon ja muun oleskelutilan terveydellisistä olosuhteista (545/2015)</vt:lpstr>
      <vt:lpstr>Asumisterveysasetus (545/2015)   Mikrobit; toimenpiderajan ylittyminen</vt:lpstr>
      <vt:lpstr>Asumisterveysopas (2009)</vt:lpstr>
      <vt:lpstr>Mikrobikasvun toteaminen</vt:lpstr>
      <vt:lpstr>Asumisterveysasetuksen soveltamisohjeen tulkintaohjeet 1.</vt:lpstr>
      <vt:lpstr>Asumisterveysasetuksen soveltamisohjeen tulkintaohjeet 2.</vt:lpstr>
      <vt:lpstr>Asumisterveysasetuksen soveltamisohjeen tulkintaohjeet 3.</vt:lpstr>
      <vt:lpstr>Asumisterveystutkimusten viljelymenetelmien vertailuaineistot</vt:lpstr>
      <vt:lpstr>Sensitiivisyys ja spesifisyys</vt:lpstr>
      <vt:lpstr>PowerPoint-esitys</vt:lpstr>
      <vt:lpstr>PowerPoint-esitys</vt:lpstr>
      <vt:lpstr>Esimerkkejä asuntojen normaalilähteistä</vt:lpstr>
      <vt:lpstr>Ilmanäytteiden ohjearvojen muodostuminen ja  toimintatapojen linjausta ja rajoituksia </vt:lpstr>
      <vt:lpstr>PowerPoint-esitys</vt:lpstr>
      <vt:lpstr>Yksittäiset ilmanäytteet eivät kuvaa altistumista riittävän hyvin – lisää toimintatavan linjausta   </vt:lpstr>
      <vt:lpstr>Laimennossarja (ML) vs. suoraviljely (MS) -tulkinta Marja Hänninen TTL</vt:lpstr>
      <vt:lpstr>Suora- vs. laimennosviljely Marja Hänninen TTL</vt:lpstr>
      <vt:lpstr>Rakennusmateriaalinäytteiden tulkinta</vt:lpstr>
      <vt:lpstr>Esimerkki 1. Rakennusmateriaalinäyte</vt:lpstr>
      <vt:lpstr>Esimerkki 2. Rakennusmateriaalinäyte</vt:lpstr>
      <vt:lpstr>Suoraviljely</vt:lpstr>
      <vt:lpstr>Pintanäytteen tulosten tulkinta</vt:lpstr>
      <vt:lpstr>Materiaalin suoramikroskopointi/ teippinäytteiden tulkinta</vt:lpstr>
      <vt:lpstr>Ilmanäytteiden tulkinta   1/2</vt:lpstr>
      <vt:lpstr>Ilmanäytteiden tulkinta   2/2</vt:lpstr>
      <vt:lpstr>Ilmanäytetulosten tulkinnassa huomioitavaa </vt:lpstr>
      <vt:lpstr>Elinkykyiset sienet ilmassa</vt:lpstr>
      <vt:lpstr>Esimerkki 3. Ilmanäyte</vt:lpstr>
      <vt:lpstr>Esimerkki 4. Ilmanäyte</vt:lpstr>
      <vt:lpstr>Mikrobitulosten tulkinta – yhteenveto 1</vt:lpstr>
      <vt:lpstr>Mikrobitulosten tulkinta – yhteenveto 2</vt:lpstr>
      <vt:lpstr>Mikrobitulosten tulkinta – yhteenveto 3</vt:lpstr>
      <vt:lpstr>Koulujen tulkintaohjeet (KTL 2008)</vt:lpstr>
      <vt:lpstr>Mikrobivaurioon viittaavia mikrobeja kivirunkoisissa kouluissa </vt:lpstr>
      <vt:lpstr> Muut menetelmät homevaurioiden toteamisessa</vt:lpstr>
      <vt:lpstr>Erilaisten mikrobikasvua kuvaavien tai kasvustosta vapautuvien epäpuhtauksien käyttäminen asumisterveystutkimuksissa?</vt:lpstr>
      <vt:lpstr>Entä muut menetelmät mikrobiologisten epäpuhtauksien toteamisessa?</vt:lpstr>
      <vt:lpstr>qPCR menetelmän testaus asumisterveysnäytteille</vt:lpstr>
      <vt:lpstr>qPCR vs. viljely Rakennusmateriaalinäytteet</vt:lpstr>
      <vt:lpstr>qPCR vs. viljely Rakennusmateriaalinäytteet</vt:lpstr>
      <vt:lpstr>Korkea toistettavuus rakennusmateriaalinäytteiden qPCR -analyysissä (ICC&gt;0.98)</vt:lpstr>
      <vt:lpstr>qPCR vs. viljely Rakennusmateriaalinäytteet</vt:lpstr>
      <vt:lpstr>qPCR rakennusmateriaalit – yhteenveto tuloksista</vt:lpstr>
      <vt:lpstr>Tulokset: qPCR vs. viljely Ilmanäytteet</vt:lpstr>
      <vt:lpstr>Vuodenaikojen vaikutus: qPCR vs. viljely ilmanäytteet</vt:lpstr>
      <vt:lpstr>qPCR ilmanäytteet – yhteenveto tuloksista</vt:lpstr>
      <vt:lpstr>Mycometer-menetelmä </vt:lpstr>
      <vt:lpstr>Mycometer vs. viljely: Rakennusmateriaalit</vt:lpstr>
      <vt:lpstr>Mycometer vs. viljely: Pintanäytteet Vaurio – vertailu -asetelma</vt:lpstr>
      <vt:lpstr>Mitä Mycometer-menetelmästä voi sanoa tällä hetkellä?</vt:lpstr>
      <vt:lpstr>qPCR ja Mycometer homevaurion toteamisessa</vt:lpstr>
      <vt:lpstr>Toksisuusmittaukset</vt:lpstr>
      <vt:lpstr>TOXTEST-projekti: Voiko laatikkopölynäytteen toksisuuden mittausta suositella käytännön työkaluksi kosteusvaurion vakavuuden arviointiin?</vt:lpstr>
      <vt:lpstr>TOXTEST-projekti: Voiko pyyhintäpölynäytteen toksisuuden mittausta suositella käytännön työkaluksi kosteusvaurion vakavuuden arviointiin?</vt:lpstr>
      <vt:lpstr>PowerPoint-esitys</vt:lpstr>
      <vt:lpstr>Terveydensuojelusäädökset</vt:lpstr>
      <vt:lpstr>Terveydensuojelulaki</vt:lpstr>
      <vt:lpstr>Työturvallisuuslaki (738/2002)</vt:lpstr>
      <vt:lpstr>Työpaikkojen ohjeistus vastaa Asumisterveysasetuksen soveltamisohjeen ohjeistusta</vt:lpstr>
      <vt:lpstr>Työpaikoilla sovellettavat ohjearvot ja tulosten tulkinta</vt:lpstr>
      <vt:lpstr>Mikrobitulosten tulkinta</vt:lpstr>
      <vt:lpstr>Työpaikoilla sovellettavat mikrobeja koskevat viitearvot    1/3</vt:lpstr>
      <vt:lpstr>Työpaikoilla sovellettavat mikrobeja koskevat viitearvot    2/3</vt:lpstr>
      <vt:lpstr>Työpaikoilla sovellettavat mikrobeja koskevat viitearvot   3/3</vt:lpstr>
      <vt:lpstr>Missä mennään 2016</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Kaijärvi Aija</cp:lastModifiedBy>
  <cp:revision>98</cp:revision>
  <cp:lastPrinted>2016-02-17T05:44:20Z</cp:lastPrinted>
  <dcterms:created xsi:type="dcterms:W3CDTF">2012-09-14T08:23:56Z</dcterms:created>
  <dcterms:modified xsi:type="dcterms:W3CDTF">2016-06-14T14:22:47Z</dcterms:modified>
</cp:coreProperties>
</file>