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376" r:id="rId3"/>
    <p:sldId id="374" r:id="rId4"/>
    <p:sldId id="311" r:id="rId5"/>
    <p:sldId id="333" r:id="rId6"/>
    <p:sldId id="367" r:id="rId7"/>
    <p:sldId id="377" r:id="rId8"/>
    <p:sldId id="334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35" r:id="rId21"/>
    <p:sldId id="324" r:id="rId22"/>
    <p:sldId id="325" r:id="rId23"/>
    <p:sldId id="326" r:id="rId24"/>
    <p:sldId id="327" r:id="rId25"/>
    <p:sldId id="362" r:id="rId26"/>
    <p:sldId id="328" r:id="rId27"/>
    <p:sldId id="329" r:id="rId28"/>
    <p:sldId id="330" r:id="rId29"/>
    <p:sldId id="331" r:id="rId30"/>
    <p:sldId id="332" r:id="rId31"/>
    <p:sldId id="336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78" r:id="rId42"/>
    <p:sldId id="348" r:id="rId43"/>
    <p:sldId id="349" r:id="rId44"/>
    <p:sldId id="364" r:id="rId45"/>
    <p:sldId id="350" r:id="rId46"/>
    <p:sldId id="351" r:id="rId47"/>
    <p:sldId id="352" r:id="rId48"/>
    <p:sldId id="369" r:id="rId49"/>
    <p:sldId id="370" r:id="rId50"/>
    <p:sldId id="353" r:id="rId51"/>
    <p:sldId id="354" r:id="rId52"/>
    <p:sldId id="355" r:id="rId53"/>
    <p:sldId id="371" r:id="rId54"/>
    <p:sldId id="372" r:id="rId55"/>
    <p:sldId id="356" r:id="rId56"/>
    <p:sldId id="373" r:id="rId57"/>
    <p:sldId id="357" r:id="rId58"/>
    <p:sldId id="358" r:id="rId59"/>
    <p:sldId id="359" r:id="rId60"/>
    <p:sldId id="360" r:id="rId61"/>
    <p:sldId id="361" r:id="rId62"/>
    <p:sldId id="365" r:id="rId63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>
          <p15:clr>
            <a:srgbClr val="A4A3A4"/>
          </p15:clr>
        </p15:guide>
        <p15:guide id="2" orient="horz" pos="3793">
          <p15:clr>
            <a:srgbClr val="A4A3A4"/>
          </p15:clr>
        </p15:guide>
        <p15:guide id="3" orient="horz" pos="1026">
          <p15:clr>
            <a:srgbClr val="A4A3A4"/>
          </p15:clr>
        </p15:guide>
        <p15:guide id="4" orient="horz" pos="890">
          <p15:clr>
            <a:srgbClr val="A4A3A4"/>
          </p15:clr>
        </p15:guide>
        <p15:guide id="5" orient="horz" pos="210">
          <p15:clr>
            <a:srgbClr val="A4A3A4"/>
          </p15:clr>
        </p15:guide>
        <p15:guide id="6" orient="horz" pos="1842">
          <p15:clr>
            <a:srgbClr val="A4A3A4"/>
          </p15:clr>
        </p15:guide>
        <p15:guide id="7" orient="horz" pos="2840">
          <p15:clr>
            <a:srgbClr val="A4A3A4"/>
          </p15:clr>
        </p15:guide>
        <p15:guide id="8" pos="3243">
          <p15:clr>
            <a:srgbClr val="A4A3A4"/>
          </p15:clr>
        </p15:guide>
        <p15:guide id="9" pos="5239">
          <p15:clr>
            <a:srgbClr val="A4A3A4"/>
          </p15:clr>
        </p15:guide>
        <p15:guide id="10" pos="521">
          <p15:clr>
            <a:srgbClr val="A4A3A4"/>
          </p15:clr>
        </p15:guide>
        <p15:guide id="11" pos="5556">
          <p15:clr>
            <a:srgbClr val="A4A3A4"/>
          </p15:clr>
        </p15:guide>
        <p15:guide id="12" pos="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697D"/>
    <a:srgbClr val="409E66"/>
    <a:srgbClr val="C65C44"/>
    <a:srgbClr val="00B2A9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86" autoAdjust="0"/>
    <p:restoredTop sz="94682"/>
  </p:normalViewPr>
  <p:slideViewPr>
    <p:cSldViewPr showGuides="1">
      <p:cViewPr varScale="1">
        <p:scale>
          <a:sx n="81" d="100"/>
          <a:sy n="81" d="100"/>
        </p:scale>
        <p:origin x="1003" y="53"/>
      </p:cViewPr>
      <p:guideLst>
        <p:guide orient="horz" pos="2478"/>
        <p:guide orient="horz" pos="3793"/>
        <p:guide orient="horz" pos="1026"/>
        <p:guide orient="horz" pos="890"/>
        <p:guide orient="horz" pos="210"/>
        <p:guide orient="horz" pos="1842"/>
        <p:guide orient="horz" pos="2840"/>
        <p:guide pos="3243"/>
        <p:guide pos="5239"/>
        <p:guide pos="521"/>
        <p:guide pos="5556"/>
        <p:guide pos="24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90" d="100"/>
        <a:sy n="190" d="100"/>
      </p:scale>
      <p:origin x="0" y="-29928"/>
    </p:cViewPr>
  </p:sorterViewPr>
  <p:notesViewPr>
    <p:cSldViewPr showGuides="1">
      <p:cViewPr varScale="1">
        <p:scale>
          <a:sx n="83" d="100"/>
          <a:sy n="83" d="100"/>
        </p:scale>
        <p:origin x="-310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EB6F-D7BD-410C-AB1F-00269204D9C8}" type="datetimeFigureOut">
              <a:rPr lang="fi-FI" sz="800" smtClean="0">
                <a:latin typeface="Arial" pitchFamily="34" charset="0"/>
                <a:cs typeface="Arial" pitchFamily="34" charset="0"/>
              </a:rPr>
              <a:pPr/>
              <a:t>14.6.2016</a:t>
            </a:fld>
            <a:endParaRPr lang="fi-FI" sz="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29D03-198C-4FB6-BC3D-FF132E164A92}" type="slidenum">
              <a:rPr lang="fi-FI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fi-FI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18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734323DC-88BF-4AB1-9A78-B974D90A807B}" type="datetimeFigureOut">
              <a:rPr lang="fi-FI" smtClean="0"/>
              <a:pPr/>
              <a:t>14.6.2016</a:t>
            </a:fld>
            <a:endParaRPr lang="fi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BB9F18BF-E348-4EEC-9C4C-E41F855D7E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969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6213" indent="-176213" algn="l" defTabSz="914400" rtl="0" eaLnBrk="1" latinLnBrk="0" hangingPunct="1">
      <a:buFont typeface="Arial" pitchFamily="34" charset="0"/>
      <a:buChar char="•"/>
      <a:defRPr sz="16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63538" indent="-187325" algn="l" defTabSz="914400" rtl="0" eaLnBrk="1" latinLnBrk="0" hangingPunct="1">
      <a:buFont typeface="Arial" pitchFamily="34" charset="0"/>
      <a:buChar char="•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39750" indent="-176213" algn="l" defTabSz="914400" rtl="0" eaLnBrk="1" latinLnBrk="0" hangingPunct="1"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715963" indent="-176213" algn="l" defTabSz="914400" rtl="0" eaLnBrk="1" latinLnBrk="0" hangingPunct="1"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892175" indent="-176213" algn="l" defTabSz="914400" rtl="0" eaLnBrk="1" latinLnBrk="0" hangingPunct="1">
      <a:buFont typeface="Arial" pitchFamily="34" charset="0"/>
      <a:buChar char="•"/>
      <a:defRPr sz="1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F18BF-E348-4EEC-9C4C-E41F855D7E30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0768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A39BD835-E77D-45BD-A39E-FB53BC828B07}" type="slidenum">
              <a:rPr lang="en-US" altLang="fi-FI" sz="800"/>
              <a:pPr algn="r" defTabSz="914400"/>
              <a:t>14</a:t>
            </a:fld>
            <a:endParaRPr lang="en-US" altLang="fi-FI" sz="8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1339539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0570B4A8-0B4D-4AA7-9D8B-6ECBB020E9EC}" type="slidenum">
              <a:rPr lang="en-US" altLang="fi-FI" sz="800"/>
              <a:pPr algn="r" defTabSz="914400"/>
              <a:t>15</a:t>
            </a:fld>
            <a:endParaRPr lang="en-US" altLang="fi-FI" sz="8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9263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F1EE4B35-6EFD-42FE-9C4E-F010C25437F9}" type="slidenum">
              <a:rPr lang="en-US" altLang="fi-FI" sz="800"/>
              <a:pPr algn="r" defTabSz="914400"/>
              <a:t>16</a:t>
            </a:fld>
            <a:endParaRPr lang="en-US" altLang="fi-FI" sz="8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1506206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54956054-58E2-43E9-BBFB-D7F465749D6B}" type="slidenum">
              <a:rPr lang="en-US" altLang="fi-FI" sz="800"/>
              <a:pPr algn="r" defTabSz="914400"/>
              <a:t>17</a:t>
            </a:fld>
            <a:endParaRPr lang="en-US" altLang="fi-FI" sz="8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37550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150D42DE-2E63-4931-AEC4-922CF6287AF4}" type="slidenum">
              <a:rPr lang="en-US" altLang="fi-FI" sz="800"/>
              <a:pPr algn="r" defTabSz="914400"/>
              <a:t>18</a:t>
            </a:fld>
            <a:endParaRPr lang="en-US" altLang="fi-FI" sz="8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692492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3634196F-68F1-4FED-87DF-074044BF989B}" type="slidenum">
              <a:rPr lang="en-US" altLang="fi-FI" sz="800"/>
              <a:pPr algn="r" defTabSz="914400"/>
              <a:t>19</a:t>
            </a:fld>
            <a:endParaRPr lang="en-US" altLang="fi-FI" sz="8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1712643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A46ABD6D-31EF-4104-8CD4-6A61DC757476}" type="slidenum">
              <a:rPr lang="en-US" altLang="fi-FI" sz="800"/>
              <a:pPr algn="r" defTabSz="914400"/>
              <a:t>21</a:t>
            </a:fld>
            <a:endParaRPr lang="en-US" altLang="fi-FI" sz="8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1489421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733643F4-D604-4278-91BA-99C4B20BD099}" type="slidenum">
              <a:rPr lang="en-US" altLang="fi-FI" sz="800"/>
              <a:pPr algn="r" defTabSz="914400"/>
              <a:t>22</a:t>
            </a:fld>
            <a:endParaRPr lang="en-US" altLang="fi-FI" sz="8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3015296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BA1549D4-0AE6-4813-B593-493C04D819B9}" type="slidenum">
              <a:rPr lang="en-US" altLang="fi-FI" sz="800"/>
              <a:pPr algn="r" defTabSz="914400"/>
              <a:t>23</a:t>
            </a:fld>
            <a:endParaRPr lang="en-US" altLang="fi-FI" sz="8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164674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E123CF06-9475-4B34-B536-CBFBF1A1792B}" type="slidenum">
              <a:rPr lang="en-US" altLang="fi-FI" sz="800"/>
              <a:pPr algn="r" defTabSz="914400"/>
              <a:t>4</a:t>
            </a:fld>
            <a:endParaRPr lang="en-US" altLang="fi-FI" sz="80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769231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4086D889-A077-4B86-9E6C-ADA07E13BB24}" type="slidenum">
              <a:rPr lang="en-US" altLang="fi-FI" sz="800"/>
              <a:pPr algn="r" defTabSz="914400"/>
              <a:t>24</a:t>
            </a:fld>
            <a:endParaRPr lang="en-US" altLang="fi-FI" sz="8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17037132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2F54CC36-F433-429F-A9F3-A34C34320C2E}" type="slidenum">
              <a:rPr lang="en-US" altLang="fi-FI" sz="800"/>
              <a:pPr algn="r" defTabSz="914400"/>
              <a:t>26</a:t>
            </a:fld>
            <a:endParaRPr lang="en-US" altLang="fi-FI" sz="8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935626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7DCFCB5B-E953-4837-8843-D934D81231E8}" type="slidenum">
              <a:rPr lang="en-US" altLang="fi-FI" sz="800"/>
              <a:pPr algn="r" defTabSz="914400"/>
              <a:t>27</a:t>
            </a:fld>
            <a:endParaRPr lang="en-US" altLang="fi-FI" sz="8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3324523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005044C0-8698-4A14-BBF5-31E66DFDBE78}" type="slidenum">
              <a:rPr lang="en-US" altLang="fi-FI" sz="800"/>
              <a:pPr algn="r" defTabSz="914400"/>
              <a:t>28</a:t>
            </a:fld>
            <a:endParaRPr lang="en-US" altLang="fi-FI" sz="8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2549887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CFD55770-88E8-4ACA-9F25-C600A0716E54}" type="slidenum">
              <a:rPr lang="en-US" altLang="fi-FI" sz="800"/>
              <a:pPr algn="r" defTabSz="914400"/>
              <a:t>29</a:t>
            </a:fld>
            <a:endParaRPr lang="en-US" altLang="fi-FI" sz="80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823704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4B6A5BBF-B51D-490F-868D-D94D320B6E1B}" type="slidenum">
              <a:rPr lang="en-US" altLang="fi-FI" sz="800"/>
              <a:pPr algn="r" defTabSz="914400"/>
              <a:t>30</a:t>
            </a:fld>
            <a:endParaRPr lang="en-US" altLang="fi-FI" sz="8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1024777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B519A5A1-802E-4F4C-BB13-2348F5B54D42}" type="slidenum">
              <a:rPr lang="en-GB" altLang="fi-FI" sz="800"/>
              <a:pPr algn="r" defTabSz="914400"/>
              <a:t>33</a:t>
            </a:fld>
            <a:endParaRPr lang="en-GB" altLang="fi-FI" sz="8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870823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967D5B46-DC79-4833-9646-8EFDB524D02A}" type="slidenum">
              <a:rPr lang="en-GB" altLang="fi-FI" sz="800"/>
              <a:pPr algn="r" defTabSz="914400"/>
              <a:t>34</a:t>
            </a:fld>
            <a:endParaRPr lang="en-GB" altLang="fi-FI" sz="8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2328278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606E6FFD-3CE2-4BCE-A933-3149BEAE8759}" type="slidenum">
              <a:rPr lang="en-GB" altLang="fi-FI" sz="800"/>
              <a:pPr algn="r" defTabSz="914400"/>
              <a:t>35</a:t>
            </a:fld>
            <a:endParaRPr lang="en-GB" altLang="fi-FI" sz="80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2480114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79630717-CCB3-4260-B342-4BA8FA9045F8}" type="slidenum">
              <a:rPr lang="en-GB" altLang="fi-FI" sz="800"/>
              <a:pPr algn="r" defTabSz="914400"/>
              <a:t>36</a:t>
            </a:fld>
            <a:endParaRPr lang="en-GB" altLang="fi-FI" sz="8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605677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E86DE-0BC4-4D7B-9948-EE08BBB07523}" type="slidenum">
              <a:rPr lang="en-US"/>
              <a:pPr/>
              <a:t>7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7713" cy="34178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291" y="4341521"/>
            <a:ext cx="4869886" cy="4118842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9629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B54A41AD-F1A6-48F7-A13F-520C37A99680}" type="slidenum">
              <a:rPr lang="en-GB" altLang="fi-FI" sz="800"/>
              <a:pPr algn="r" defTabSz="914400"/>
              <a:t>37</a:t>
            </a:fld>
            <a:endParaRPr lang="en-GB" altLang="fi-FI" sz="8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2216941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CA194429-0F84-49EC-826A-5F03BF0BEEDD}" type="slidenum">
              <a:rPr lang="en-GB" altLang="fi-FI" sz="800"/>
              <a:pPr algn="r" defTabSz="914400"/>
              <a:t>38</a:t>
            </a:fld>
            <a:endParaRPr lang="en-GB" altLang="fi-FI" sz="8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7434488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00EAC4AE-96C8-449D-8C8A-F002EEE3C191}" type="slidenum">
              <a:rPr lang="en-GB" altLang="fi-FI" sz="800"/>
              <a:pPr algn="r" defTabSz="914400"/>
              <a:t>39</a:t>
            </a:fld>
            <a:endParaRPr lang="en-GB" altLang="fi-FI" sz="8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en-GB" altLang="fi-FI" dirty="0" err="1" smtClean="0"/>
              <a:t>Samoja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lajeja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saattaa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löytyä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ongelmattomissa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rakennuksissa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ja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kosteusvauriorakennuksissa</a:t>
            </a:r>
            <a:r>
              <a:rPr lang="en-GB" altLang="fi-FI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0273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E86DE-0BC4-4D7B-9948-EE08BBB07523}" type="slidenum">
              <a:rPr lang="en-US"/>
              <a:pPr/>
              <a:t>41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7713" cy="34178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291" y="4341521"/>
            <a:ext cx="4869886" cy="4118842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573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706438"/>
            <a:ext cx="4584700" cy="3438525"/>
          </a:xfrm>
          <a:ln w="12700"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444" y="4357124"/>
            <a:ext cx="5033901" cy="4077711"/>
          </a:xfrm>
          <a:ln/>
        </p:spPr>
        <p:txBody>
          <a:bodyPr lIns="90445" tIns="46017" rIns="90445" bIns="46017"/>
          <a:lstStyle/>
          <a:p>
            <a:endParaRPr lang="fi-FI" smtClean="0"/>
          </a:p>
        </p:txBody>
      </p:sp>
    </p:spTree>
    <p:extLst>
      <p:ext uri="{BB962C8B-B14F-4D97-AF65-F5344CB8AC3E}">
        <p14:creationId xmlns:p14="http://schemas.microsoft.com/office/powerpoint/2010/main" val="6747466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E3F668-9D7D-47E1-85A5-E1CC921122F4}" type="slidenum">
              <a:rPr lang="en-US"/>
              <a:pPr/>
              <a:t>59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3291" y="4338684"/>
            <a:ext cx="4863754" cy="4123097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lIns="134921" tIns="68253" rIns="134921" bIns="68253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10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i-FI" altLang="fi-FI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14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96E33D2C-656E-4082-8AC4-D695A9848B51}" type="slidenum">
              <a:rPr lang="en-US" altLang="fi-FI" sz="800"/>
              <a:pPr algn="r" defTabSz="914400"/>
              <a:t>9</a:t>
            </a:fld>
            <a:endParaRPr lang="en-US" altLang="fi-FI" sz="8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3012691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33A3BDF2-9C8B-4CC1-8755-CC8409A31F6F}" type="slidenum">
              <a:rPr lang="en-US" altLang="fi-FI" sz="800"/>
              <a:pPr algn="r" defTabSz="914400"/>
              <a:t>10</a:t>
            </a:fld>
            <a:endParaRPr lang="en-US" altLang="fi-FI" sz="80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4207818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CBFB096F-F8AD-4ECE-A426-331D0AFF78ED}" type="slidenum">
              <a:rPr lang="en-US" altLang="fi-FI" sz="800"/>
              <a:pPr algn="r" defTabSz="914400"/>
              <a:t>11</a:t>
            </a:fld>
            <a:endParaRPr lang="en-US" altLang="fi-FI" sz="8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i-FI" altLang="fi-FI" smtClean="0"/>
          </a:p>
        </p:txBody>
      </p:sp>
    </p:spTree>
    <p:extLst>
      <p:ext uri="{BB962C8B-B14F-4D97-AF65-F5344CB8AC3E}">
        <p14:creationId xmlns:p14="http://schemas.microsoft.com/office/powerpoint/2010/main" val="2688133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0B7CE02B-1D38-4431-BC84-41A298E0B5DA}" type="slidenum">
              <a:rPr lang="en-US" altLang="fi-FI" sz="800"/>
              <a:pPr algn="r" defTabSz="914400"/>
              <a:t>12</a:t>
            </a:fld>
            <a:endParaRPr lang="en-US" altLang="fi-FI" sz="8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GB" altLang="fi-FI" smtClean="0"/>
          </a:p>
        </p:txBody>
      </p:sp>
    </p:spTree>
    <p:extLst>
      <p:ext uri="{BB962C8B-B14F-4D97-AF65-F5344CB8AC3E}">
        <p14:creationId xmlns:p14="http://schemas.microsoft.com/office/powerpoint/2010/main" val="126302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defTabSz="914400"/>
            <a:fld id="{E740755E-E1ED-4107-AFC0-5538077F87C2}" type="slidenum">
              <a:rPr lang="en-US" altLang="fi-FI" sz="800"/>
              <a:pPr algn="r" defTabSz="914400"/>
              <a:t>13</a:t>
            </a:fld>
            <a:endParaRPr lang="en-US" altLang="fi-FI" sz="8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8050"/>
            <a:ext cx="4981575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r>
              <a:rPr lang="fi-FI" altLang="fi-FI" dirty="0" smtClean="0"/>
              <a:t>Samanlainen suhteellisuus voi olla rakennusmateriaaleissa, mutta vesiaktiivisuusarvot ovat suurempia.</a:t>
            </a:r>
          </a:p>
        </p:txBody>
      </p:sp>
    </p:spTree>
    <p:extLst>
      <p:ext uri="{BB962C8B-B14F-4D97-AF65-F5344CB8AC3E}">
        <p14:creationId xmlns:p14="http://schemas.microsoft.com/office/powerpoint/2010/main" val="164742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088" y="2924174"/>
            <a:ext cx="7489825" cy="1584325"/>
          </a:xfrm>
        </p:spPr>
        <p:txBody>
          <a:bodyPr anchor="ctr"/>
          <a:lstStyle>
            <a:lvl1pPr algn="ctr">
              <a:defRPr b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8" y="4714884"/>
            <a:ext cx="7489825" cy="642942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273" y="6492899"/>
            <a:ext cx="1799091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2" y="6492899"/>
            <a:ext cx="503237" cy="365125"/>
          </a:xfrm>
        </p:spPr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2" descr="ministeriö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11536" y="6197024"/>
            <a:ext cx="1462880" cy="375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0" y="2143116"/>
            <a:ext cx="9144000" cy="21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Hometalkoot_SLOGAN_L#18DB0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44967" cy="1872208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7" y="333375"/>
            <a:ext cx="7489825" cy="1079500"/>
          </a:xfrm>
        </p:spPr>
        <p:txBody>
          <a:bodyPr anchor="b">
            <a:normAutofit/>
          </a:bodyPr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27087" y="1628775"/>
            <a:ext cx="7489825" cy="215741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27088" y="3933825"/>
            <a:ext cx="7489825" cy="20875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05000"/>
            <a:ext cx="358726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2338" y="1905000"/>
            <a:ext cx="3587262" cy="4114800"/>
          </a:xfrm>
        </p:spPr>
        <p:txBody>
          <a:bodyPr/>
          <a:lstStyle/>
          <a:p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752600" y="6553200"/>
            <a:ext cx="37338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5486400" y="6553200"/>
            <a:ext cx="16002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CE9ACE-BF52-4D52-816E-FFDB8F6280E5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497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Swed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088" y="2924174"/>
            <a:ext cx="7489825" cy="1584325"/>
          </a:xfrm>
        </p:spPr>
        <p:txBody>
          <a:bodyPr anchor="ctr"/>
          <a:lstStyle>
            <a:lvl1pPr algn="ctr">
              <a:defRPr b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8" y="4714884"/>
            <a:ext cx="7489825" cy="642942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5288" y="6492899"/>
            <a:ext cx="8025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273" y="6492899"/>
            <a:ext cx="1799091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2" y="6492899"/>
            <a:ext cx="503237" cy="365125"/>
          </a:xfrm>
        </p:spPr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2" descr="ministeriö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197024"/>
            <a:ext cx="1571636" cy="375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0" y="2143116"/>
            <a:ext cx="9144000" cy="21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7" name="Picture 16" descr="hometalkoot_su+ru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66483" y="571480"/>
            <a:ext cx="3343967" cy="1316739"/>
          </a:xfrm>
          <a:prstGeom prst="rect">
            <a:avLst/>
          </a:prstGeom>
        </p:spPr>
      </p:pic>
      <p:pic>
        <p:nvPicPr>
          <p:cNvPr id="16" name="Picture 3" descr="Z:\YMP (Ympäristöministeriö)\ymp014\man4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957" y="928670"/>
            <a:ext cx="1238933" cy="1285884"/>
          </a:xfrm>
          <a:prstGeom prst="rect">
            <a:avLst/>
          </a:prstGeom>
          <a:noFill/>
        </p:spPr>
      </p:pic>
      <p:pic>
        <p:nvPicPr>
          <p:cNvPr id="18" name="Picture 4" descr="Z:\YMP (Ympäristöministeriö)\ymp014\man5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127" y="919572"/>
            <a:ext cx="874667" cy="1294981"/>
          </a:xfrm>
          <a:prstGeom prst="rect">
            <a:avLst/>
          </a:prstGeom>
          <a:noFill/>
        </p:spPr>
      </p:pic>
      <p:pic>
        <p:nvPicPr>
          <p:cNvPr id="19" name="Picture 6" descr="Z:\YMP (Ympäristöministeriö)\ymp014\man1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467" y="868380"/>
            <a:ext cx="517989" cy="1308603"/>
          </a:xfrm>
          <a:prstGeom prst="rect">
            <a:avLst/>
          </a:prstGeom>
          <a:noFill/>
        </p:spPr>
      </p:pic>
      <p:pic>
        <p:nvPicPr>
          <p:cNvPr id="20" name="Picture 7" descr="Z:\YMP (Ympäristöministeriö)\ymp014\man2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8524" y="885367"/>
            <a:ext cx="499814" cy="1320720"/>
          </a:xfrm>
          <a:prstGeom prst="rect">
            <a:avLst/>
          </a:prstGeom>
          <a:noFill/>
        </p:spPr>
      </p:pic>
      <p:pic>
        <p:nvPicPr>
          <p:cNvPr id="21" name="Picture 8" descr="Z:\YMP (Ympäristöministeriö)\ymp014\man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2820" y="890258"/>
            <a:ext cx="901180" cy="1290428"/>
          </a:xfrm>
          <a:prstGeom prst="rect">
            <a:avLst/>
          </a:prstGeom>
          <a:noFill/>
        </p:spPr>
      </p:pic>
      <p:pic>
        <p:nvPicPr>
          <p:cNvPr id="22" name="Picture 2" descr="Z:\YMP (Ympäristöministeriö)\ymp014\hahmot\hahmot\ruutuka¦êytto¦êo¦ên\arkkitehti_musta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1150" y="928670"/>
            <a:ext cx="337496" cy="1302818"/>
          </a:xfrm>
          <a:prstGeom prst="rect">
            <a:avLst/>
          </a:prstGeom>
          <a:noFill/>
        </p:spPr>
      </p:pic>
      <p:pic>
        <p:nvPicPr>
          <p:cNvPr id="23" name="Picture 3" descr="Z:\YMP (Ympäristöministeriö)\ymp014\hahmot\hahmot\ruutuka¦êytto¦êo¦ên\rakennusmies_musta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072" y="781436"/>
            <a:ext cx="852606" cy="1393434"/>
          </a:xfrm>
          <a:prstGeom prst="rect">
            <a:avLst/>
          </a:prstGeom>
          <a:noFill/>
        </p:spPr>
      </p:pic>
      <p:pic>
        <p:nvPicPr>
          <p:cNvPr id="24" name="Picture 7" descr="Z:\YMP (Ympäristöministeriö)\ymp014\hahmot\hahmot\ruutuka¦êytto¦êo¦ên\siivooja_musta.pn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2525" y="989884"/>
            <a:ext cx="679211" cy="12715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(Englis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cture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41966" y="554854"/>
            <a:ext cx="3369707" cy="1285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7088" y="2924174"/>
            <a:ext cx="7489825" cy="1584325"/>
          </a:xfrm>
        </p:spPr>
        <p:txBody>
          <a:bodyPr anchor="ctr"/>
          <a:lstStyle>
            <a:lvl1pPr algn="ctr">
              <a:defRPr b="0" cap="all" baseline="0"/>
            </a:lvl1pPr>
          </a:lstStyle>
          <a:p>
            <a:r>
              <a:rPr lang="en-US" dirty="0" smtClean="0"/>
              <a:t>CLICK TO EDIT MASTER TITLE 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088" y="4714884"/>
            <a:ext cx="7489825" cy="642942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5288" y="6492899"/>
            <a:ext cx="802500" cy="365125"/>
          </a:xfrm>
        </p:spPr>
        <p:txBody>
          <a:bodyPr/>
          <a:lstStyle/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1273" y="6492899"/>
            <a:ext cx="1799091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16912" y="6492899"/>
            <a:ext cx="503237" cy="365125"/>
          </a:xfrm>
        </p:spPr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8" name="Picture 72" descr="ministeriö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197024"/>
            <a:ext cx="1571636" cy="37524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 userDrawn="1"/>
        </p:nvSpPr>
        <p:spPr>
          <a:xfrm>
            <a:off x="0" y="2143116"/>
            <a:ext cx="9144000" cy="214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Picture 3" descr="Z:\YMP (Ympäristöministeriö)\ymp014\man4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5957" y="928670"/>
            <a:ext cx="1238933" cy="1285884"/>
          </a:xfrm>
          <a:prstGeom prst="rect">
            <a:avLst/>
          </a:prstGeom>
          <a:noFill/>
        </p:spPr>
      </p:pic>
      <p:pic>
        <p:nvPicPr>
          <p:cNvPr id="20" name="Picture 4" descr="Z:\YMP (Ympäristöministeriö)\ymp014\man5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4127" y="919572"/>
            <a:ext cx="874667" cy="1294981"/>
          </a:xfrm>
          <a:prstGeom prst="rect">
            <a:avLst/>
          </a:prstGeom>
          <a:noFill/>
        </p:spPr>
      </p:pic>
      <p:pic>
        <p:nvPicPr>
          <p:cNvPr id="21" name="Picture 6" descr="Z:\YMP (Ympäristöministeriö)\ymp014\man1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467" y="868380"/>
            <a:ext cx="517989" cy="1308603"/>
          </a:xfrm>
          <a:prstGeom prst="rect">
            <a:avLst/>
          </a:prstGeom>
          <a:noFill/>
        </p:spPr>
      </p:pic>
      <p:pic>
        <p:nvPicPr>
          <p:cNvPr id="22" name="Picture 7" descr="Z:\YMP (Ympäristöministeriö)\ymp014\man2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8524" y="885367"/>
            <a:ext cx="499814" cy="1320720"/>
          </a:xfrm>
          <a:prstGeom prst="rect">
            <a:avLst/>
          </a:prstGeom>
          <a:noFill/>
        </p:spPr>
      </p:pic>
      <p:pic>
        <p:nvPicPr>
          <p:cNvPr id="23" name="Picture 8" descr="Z:\YMP (Ympäristöministeriö)\ymp014\man3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42820" y="890258"/>
            <a:ext cx="901180" cy="1290428"/>
          </a:xfrm>
          <a:prstGeom prst="rect">
            <a:avLst/>
          </a:prstGeom>
          <a:noFill/>
        </p:spPr>
      </p:pic>
      <p:pic>
        <p:nvPicPr>
          <p:cNvPr id="24" name="Picture 2" descr="Z:\YMP (Ympäristöministeriö)\ymp014\hahmot\hahmot\ruutuka¦êytto¦êo¦ên\arkkitehti_musta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1150" y="928670"/>
            <a:ext cx="337496" cy="1302818"/>
          </a:xfrm>
          <a:prstGeom prst="rect">
            <a:avLst/>
          </a:prstGeom>
          <a:noFill/>
        </p:spPr>
      </p:pic>
      <p:pic>
        <p:nvPicPr>
          <p:cNvPr id="25" name="Picture 3" descr="Z:\YMP (Ympäristöministeriö)\ymp014\hahmot\hahmot\ruutuka¦êytto¦êo¦ên\rakennusmies_musta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62072" y="781436"/>
            <a:ext cx="852606" cy="1393434"/>
          </a:xfrm>
          <a:prstGeom prst="rect">
            <a:avLst/>
          </a:prstGeom>
          <a:noFill/>
        </p:spPr>
      </p:pic>
      <p:pic>
        <p:nvPicPr>
          <p:cNvPr id="26" name="Picture 7" descr="Z:\YMP (Ympäristöministeriö)\ymp014\hahmot\hahmot\ruutuka¦êytto¦êo¦ên\siivooja_musta.pn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92525" y="989884"/>
            <a:ext cx="679211" cy="127157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628775"/>
            <a:ext cx="3668712" cy="439261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3668713" cy="439261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628774"/>
            <a:ext cx="3668712" cy="43926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643438" y="1628775"/>
            <a:ext cx="3673475" cy="43926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fi-FI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8201" y="1628775"/>
            <a:ext cx="3668712" cy="43926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7088" y="1628775"/>
            <a:ext cx="3673475" cy="4392613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628775"/>
            <a:ext cx="367442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088" y="2285993"/>
            <a:ext cx="3670300" cy="37353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28775"/>
            <a:ext cx="36718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85993"/>
            <a:ext cx="3671888" cy="373539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7088" y="333376"/>
            <a:ext cx="7489824" cy="1079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088" y="1628775"/>
            <a:ext cx="7489825" cy="4392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198834"/>
            <a:ext cx="8025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1273" y="6198834"/>
            <a:ext cx="179909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912" y="6198834"/>
            <a:ext cx="50323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 b="1">
                <a:solidFill>
                  <a:schemeClr val="accent2"/>
                </a:solidFill>
              </a:defRPr>
            </a:lvl1pPr>
          </a:lstStyle>
          <a:p>
            <a:fld id="{49246692-9764-4796-AF2E-897E79EBAFA7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857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Rectangle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 descr="hometalkoot_su2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59352" y="6172703"/>
            <a:ext cx="1246898" cy="3281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2" r:id="rId5"/>
    <p:sldLayoutId id="2147483658" r:id="rId6"/>
    <p:sldLayoutId id="2147483659" r:id="rId7"/>
    <p:sldLayoutId id="2147483653" r:id="rId8"/>
    <p:sldLayoutId id="2147483654" r:id="rId9"/>
    <p:sldLayoutId id="2147483660" r:id="rId10"/>
    <p:sldLayoutId id="2147483655" r:id="rId11"/>
    <p:sldLayoutId id="2147483657" r:id="rId12"/>
    <p:sldLayoutId id="2147483663" r:id="rId13"/>
  </p:sldLayoutIdLst>
  <p:transition spd="med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305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274638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3638" indent="-265113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4638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nne.hyvarinen@thl.fi" TargetMode="External"/><Relationship Id="rId2" Type="http://schemas.openxmlformats.org/officeDocument/2006/relationships/hyperlink" Target="mailto:marjut.reiman@ttl.f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annu.viitanen@luukku.co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jpeg"/><Relationship Id="rId4" Type="http://schemas.openxmlformats.org/officeDocument/2006/relationships/image" Target="../media/image4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emf"/><Relationship Id="rId7" Type="http://schemas.openxmlformats.org/officeDocument/2006/relationships/image" Target="../media/image58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2.w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emf"/><Relationship Id="rId5" Type="http://schemas.openxmlformats.org/officeDocument/2006/relationships/image" Target="../media/image53.emf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logs.com/life_off_the_edge/category/fungi/" TargetMode="External"/><Relationship Id="rId2" Type="http://schemas.openxmlformats.org/officeDocument/2006/relationships/hyperlink" Target="http://www.scilogs.com/life_off_the_edge/author/haelewater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Word_97_-_2003_Document1.doc"/><Relationship Id="rId13" Type="http://schemas.openxmlformats.org/officeDocument/2006/relationships/image" Target="../media/image83.wmf"/><Relationship Id="rId3" Type="http://schemas.openxmlformats.org/officeDocument/2006/relationships/image" Target="../media/image78.w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8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jpeg"/><Relationship Id="rId11" Type="http://schemas.openxmlformats.org/officeDocument/2006/relationships/image" Target="../media/image49.emf"/><Relationship Id="rId5" Type="http://schemas.openxmlformats.org/officeDocument/2006/relationships/image" Target="../media/image79.jpeg"/><Relationship Id="rId10" Type="http://schemas.openxmlformats.org/officeDocument/2006/relationships/image" Target="../media/image81.jpeg"/><Relationship Id="rId4" Type="http://schemas.openxmlformats.org/officeDocument/2006/relationships/image" Target="../media/image45.wmf"/><Relationship Id="rId9" Type="http://schemas.openxmlformats.org/officeDocument/2006/relationships/image" Target="../media/image7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smtClean="0"/>
              <a:t>1.4 MIKROBIEN ELINKAARI:</a:t>
            </a:r>
            <a:br>
              <a:rPr lang="fi-FI" dirty="0" smtClean="0"/>
            </a:br>
            <a:r>
              <a:rPr lang="fi-FI" dirty="0" smtClean="0"/>
              <a:t>HOMEHTUMINEN JA LAHOAMINEN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4 H</a:t>
            </a:r>
          </a:p>
          <a:p>
            <a:r>
              <a:rPr lang="fi-FI" dirty="0"/>
              <a:t>3</a:t>
            </a:r>
            <a:r>
              <a:rPr lang="fi-FI" dirty="0" smtClean="0"/>
              <a:t>+59 DIAA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5591720"/>
      </p:ext>
    </p:extLst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38B1CC-8230-4295-811D-78DB1C82C8B4}" type="slidenum">
              <a:rPr lang="fi-FI" altLang="fi-FI"/>
              <a:pPr/>
              <a:t>10</a:t>
            </a:fld>
            <a:endParaRPr lang="fi-FI" altLang="fi-FI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1950" y="217488"/>
            <a:ext cx="7772400" cy="790575"/>
          </a:xfrm>
        </p:spPr>
        <p:txBody>
          <a:bodyPr lIns="91431" tIns="45715" rIns="91431" bIns="45715"/>
          <a:lstStyle/>
          <a:p>
            <a:pPr eaLnBrk="1" hangingPunct="1"/>
            <a:r>
              <a:rPr lang="fi-FI" altLang="fi-FI" dirty="0" smtClean="0">
                <a:ea typeface="ＭＳ Ｐゴシック" panose="020B0600070205080204" pitchFamily="34" charset="-128"/>
              </a:rPr>
              <a:t>Lämpötila (</a:t>
            </a:r>
            <a:r>
              <a:rPr lang="fi-FI" altLang="fi-FI" baseline="30000" dirty="0" err="1" smtClean="0">
                <a:ea typeface="ＭＳ Ｐゴシック" panose="020B0600070205080204" pitchFamily="34" charset="-128"/>
              </a:rPr>
              <a:t>o</a:t>
            </a:r>
            <a:r>
              <a:rPr lang="fi-FI" altLang="fi-FI" dirty="0" err="1" smtClean="0">
                <a:ea typeface="ＭＳ Ｐゴシック" panose="020B0600070205080204" pitchFamily="34" charset="-128"/>
              </a:rPr>
              <a:t>C</a:t>
            </a:r>
            <a:r>
              <a:rPr lang="fi-FI" altLang="fi-FI" dirty="0" smtClean="0">
                <a:ea typeface="ＭＳ Ｐゴシック" panose="020B0600070205080204" pitchFamily="34" charset="-128"/>
              </a:rPr>
              <a:t>)</a:t>
            </a:r>
          </a:p>
        </p:txBody>
      </p:sp>
      <p:graphicFrame>
        <p:nvGraphicFramePr>
          <p:cNvPr id="52264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5770852"/>
              </p:ext>
            </p:extLst>
          </p:nvPr>
        </p:nvGraphicFramePr>
        <p:xfrm>
          <a:off x="385572" y="1008063"/>
          <a:ext cx="8496300" cy="5067935"/>
        </p:xfrm>
        <a:graphic>
          <a:graphicData uri="http://schemas.openxmlformats.org/drawingml/2006/table">
            <a:tbl>
              <a:tblPr/>
              <a:tblGrid>
                <a:gridCol w="3887788"/>
                <a:gridCol w="1439862"/>
                <a:gridCol w="1512888"/>
                <a:gridCol w="1655762"/>
              </a:tblGrid>
              <a:tr h="5873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Sienilaji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Minimi-lt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Optimi-lt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Maksimi-lt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Termofiili</a:t>
                      </a: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Thermomyces</a:t>
                      </a:r>
                      <a:r>
                        <a:rPr kumimoji="0" lang="fi-FI" altLang="fi-FI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lanuginosa</a:t>
                      </a:r>
                      <a:endParaRPr kumimoji="0" lang="fi-FI" altLang="fi-FI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9018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9018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47-52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9018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9018"/>
                      </a:schemeClr>
                    </a:solidFill>
                  </a:tcPr>
                </a:tc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Termotolerantti</a:t>
                      </a: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Aspergillus</a:t>
                      </a:r>
                      <a:r>
                        <a:rPr kumimoji="0" lang="fi-FI" altLang="fi-FI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fumigatus</a:t>
                      </a:r>
                      <a:endParaRPr kumimoji="0" lang="fi-FI" altLang="fi-FI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  <a:alpha val="87842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  <a:alpha val="87842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  <a:alpha val="87842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  <a:alpha val="87842"/>
                      </a:schemeClr>
                    </a:solidFill>
                  </a:tcPr>
                </a:tc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Mesofiili</a:t>
                      </a: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Penicillium</a:t>
                      </a:r>
                      <a:r>
                        <a:rPr kumimoji="0" lang="fi-FI" altLang="fi-FI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chrysogenum</a:t>
                      </a:r>
                      <a:endParaRPr kumimoji="0" lang="fi-FI" altLang="fi-FI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Psykrotolerantti</a:t>
                      </a: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Chrysosporium</a:t>
                      </a:r>
                      <a:r>
                        <a:rPr kumimoji="0" lang="fi-FI" altLang="fi-FI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pannorum</a:t>
                      </a:r>
                      <a:endParaRPr kumimoji="0" lang="fi-FI" altLang="fi-FI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8366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Psykrofiili</a:t>
                      </a: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Mucor</a:t>
                      </a:r>
                      <a:r>
                        <a:rPr kumimoji="0" lang="fi-FI" altLang="fi-FI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strictus</a:t>
                      </a:r>
                      <a:endParaRPr kumimoji="0" lang="fi-FI" altLang="fi-FI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87842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87842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87842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fi-FI" altLang="fi-FI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87842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127265"/>
      </p:ext>
    </p:extLst>
  </p:cSld>
  <p:clrMapOvr>
    <a:masterClrMapping/>
  </p:clrMapOvr>
  <p:transition spd="med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n numeron paikkamerkki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033FE93-B564-4217-9FF2-2AD2C28B5586}" type="slidenum">
              <a:rPr lang="fi-FI" altLang="fi-FI"/>
              <a:pPr/>
              <a:t>11</a:t>
            </a:fld>
            <a:endParaRPr lang="fi-FI" altLang="fi-FI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333375"/>
            <a:ext cx="7772400" cy="863600"/>
          </a:xfrm>
        </p:spPr>
        <p:txBody>
          <a:bodyPr lIns="91431" tIns="45715" rIns="91431" bIns="45715"/>
          <a:lstStyle/>
          <a:p>
            <a:pPr eaLnBrk="1" hangingPunct="1"/>
            <a:r>
              <a:rPr lang="fi-FI" altLang="fi-FI" smtClean="0">
                <a:ea typeface="ＭＳ Ｐゴシック" panose="020B0600070205080204" pitchFamily="34" charset="-128"/>
              </a:rPr>
              <a:t>pH ja sienet</a:t>
            </a:r>
          </a:p>
        </p:txBody>
      </p:sp>
      <p:graphicFrame>
        <p:nvGraphicFramePr>
          <p:cNvPr id="54308" name="Group 3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16898828"/>
              </p:ext>
            </p:extLst>
          </p:nvPr>
        </p:nvGraphicFramePr>
        <p:xfrm>
          <a:off x="684213" y="1196752"/>
          <a:ext cx="7772400" cy="4671918"/>
        </p:xfrm>
        <a:graphic>
          <a:graphicData uri="http://schemas.openxmlformats.org/drawingml/2006/table">
            <a:tbl>
              <a:tblPr/>
              <a:tblGrid>
                <a:gridCol w="4319587"/>
                <a:gridCol w="3452813"/>
              </a:tblGrid>
              <a:tr h="5266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Laji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pH-rajat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452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Aspergillus</a:t>
                      </a:r>
                      <a:r>
                        <a:rPr kumimoji="0" lang="fi-FI" altLang="fi-FI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candidus</a:t>
                      </a:r>
                      <a:endParaRPr kumimoji="0" lang="fi-FI" altLang="fi-FI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2,0 – 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A. </a:t>
                      </a: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fumigatus</a:t>
                      </a:r>
                      <a:endParaRPr kumimoji="0" lang="fi-FI" altLang="fi-FI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3,0 – 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2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A. </a:t>
                      </a: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niger</a:t>
                      </a:r>
                      <a:endParaRPr kumimoji="0" lang="fi-FI" altLang="fi-FI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1,5 – 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Botrytis</a:t>
                      </a:r>
                      <a:r>
                        <a:rPr kumimoji="0" lang="fi-FI" altLang="fi-FI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cinerea</a:t>
                      </a:r>
                      <a:endParaRPr kumimoji="0" lang="fi-FI" altLang="fi-FI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2,0 – 8,0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2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Cladosporium</a:t>
                      </a:r>
                      <a:r>
                        <a:rPr kumimoji="0" lang="fi-FI" altLang="fi-FI" sz="2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 </a:t>
                      </a:r>
                      <a:r>
                        <a:rPr kumimoji="0" lang="fi-FI" altLang="fi-FI" sz="2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herbarum</a:t>
                      </a:r>
                      <a:endParaRPr kumimoji="0" lang="fi-FI" altLang="fi-FI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  <a:cs typeface="ＭＳ Ｐゴシック" panose="020B0600070205080204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3,1 – 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Fusarium oxysporum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2,0 – 9,0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2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Penicillium cyclopium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2,0 – 10,0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Trichoderma koningii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10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F7F7F"/>
                        </a:buClr>
                        <a:buFont typeface="Arial" panose="020B0604020202020204" pitchFamily="34" charset="0"/>
                        <a:defRPr sz="900">
                          <a:solidFill>
                            <a:srgbClr val="404040"/>
                          </a:solidFill>
                          <a:latin typeface="Verdana" panose="020B0604030504040204" pitchFamily="34" charset="0"/>
                          <a:ea typeface="ＭＳ Ｐゴシック" panose="020B0600070205080204" pitchFamily="34" charset="-128"/>
                          <a:cs typeface="Georgia" panose="0204050205040502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fi-FI" altLang="fi-FI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ＭＳ Ｐゴシック" panose="020B0600070205080204" pitchFamily="34" charset="-128"/>
                        </a:rPr>
                        <a:t>2,5 – 9,5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5182313"/>
      </p:ext>
    </p:extLst>
  </p:cSld>
  <p:clrMapOvr>
    <a:masterClrMapping/>
  </p:clrMapOvr>
  <p:transition spd="med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/>
          <a:lstStyle/>
          <a:p>
            <a:pPr eaLnBrk="1" hangingPunct="1"/>
            <a:r>
              <a:rPr lang="en-US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Vesiaktiivisuus</a:t>
            </a:r>
            <a:endParaRPr lang="en-US" altLang="fi-FI" sz="3200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 lIns="91431" tIns="45715" rIns="91431" bIns="45715">
            <a:normAutofit/>
          </a:bodyPr>
          <a:lstStyle/>
          <a:p>
            <a:pPr defTabSz="914400" eaLnBrk="1" hangingPunct="1">
              <a:buSzPct val="85000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esiaktiivisuus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</a:t>
            </a:r>
            <a:r>
              <a:rPr lang="en-GB" altLang="fi-FI" baseline="-25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ja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ympäröivän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ilman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suhteellinen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ovat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tasapainotilassa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yhtäsuuria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914400" eaLnBrk="1" hangingPunct="1">
              <a:buSzPct val="85000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okaisella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mikrobilla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omat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erityiset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 ja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lämpötilavaatimukset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914400" eaLnBrk="1" hangingPunct="1">
              <a:buSzPct val="85000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inimivesiaktiivisuutta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voidaan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käyttää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luokitteluperusteena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914400" eaLnBrk="1" hangingPunct="1">
              <a:buSzPct val="85000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lhainen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vesiaktiivisuus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</a:t>
            </a:r>
            <a:r>
              <a:rPr lang="en-GB" altLang="fi-FI" baseline="-25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&lt; 0.80 -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kserofiiliset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914400" eaLnBrk="1" hangingPunct="1">
              <a:buSzPct val="85000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ohtalainen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vesiaktiivisuus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</a:t>
            </a:r>
            <a:r>
              <a:rPr lang="en-GB" altLang="fi-FI" baseline="-25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0.80-0.90 - ns.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tavalliset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914400" eaLnBrk="1" hangingPunct="1">
              <a:buSzPct val="85000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orkea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vesiaktiivisuus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</a:t>
            </a:r>
            <a:r>
              <a:rPr lang="en-GB" altLang="fi-FI" baseline="-25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&gt; 0.90</a:t>
            </a:r>
          </a:p>
          <a:p>
            <a:pPr defTabSz="914400" eaLnBrk="1" hangingPunct="1">
              <a:buSzPct val="85000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Aktiivinen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kasvu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lisää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materiaalin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kosteutta</a:t>
            </a:r>
            <a:endParaRPr lang="en-US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53B66-F821-4A28-90DA-8B88122012A0}" type="slidenum">
              <a:rPr lang="fi-FI" altLang="fi-FI"/>
              <a:pPr/>
              <a:t>12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22716891"/>
      </p:ext>
    </p:extLst>
  </p:cSld>
  <p:clrMapOvr>
    <a:masterClrMapping/>
  </p:clrMapOvr>
  <p:transition spd="med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fi-FI" altLang="fi-FI" sz="2000" dirty="0"/>
              <a:t>Eri sienilajien </a:t>
            </a:r>
            <a:r>
              <a:rPr lang="fi-FI" altLang="fi-FI" sz="2000" dirty="0" err="1"/>
              <a:t>minimivesiaktiivisuusarvoja</a:t>
            </a:r>
            <a:r>
              <a:rPr lang="fi-FI" altLang="fi-FI" sz="2000" dirty="0"/>
              <a:t> </a:t>
            </a:r>
            <a:r>
              <a:rPr lang="fi-FI" altLang="fi-FI" sz="2000" dirty="0" smtClean="0"/>
              <a:t>elintarvikkeissa</a:t>
            </a:r>
            <a:endParaRPr lang="fi-FI" sz="2000" dirty="0"/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2270B-45EA-4776-937F-F572618A81B0}" type="slidenum">
              <a:rPr lang="fi-FI" altLang="fi-FI"/>
              <a:pPr/>
              <a:t>13</a:t>
            </a:fld>
            <a:endParaRPr lang="fi-FI" altLang="fi-FI"/>
          </a:p>
        </p:txBody>
      </p:sp>
      <p:pic>
        <p:nvPicPr>
          <p:cNvPr id="58370" name="Picture 4" descr="247taul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42295"/>
            <a:ext cx="6990910" cy="535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13155"/>
      </p:ext>
    </p:extLst>
  </p:cSld>
  <p:clrMapOvr>
    <a:masterClrMapping/>
  </p:clrMapOvr>
  <p:transition spd="med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ivu247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05" y="1412876"/>
            <a:ext cx="6322484" cy="466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altLang="fi-FI" dirty="0"/>
              <a:t>Vesiaktiivisuuden vaikutus mikrobikasvuun </a:t>
            </a:r>
            <a:r>
              <a:rPr lang="fi-FI" altLang="fi-FI" dirty="0" smtClean="0"/>
              <a:t>elintarvikkeissa</a:t>
            </a:r>
            <a:endParaRPr lang="fi-FI" dirty="0"/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25957-43DA-497B-A592-EF33C6D82AF4}" type="slidenum">
              <a:rPr lang="fi-FI" altLang="fi-FI"/>
              <a:pPr/>
              <a:t>14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95900367"/>
      </p:ext>
    </p:extLst>
  </p:cSld>
  <p:clrMapOvr>
    <a:masterClrMapping/>
  </p:clrMapOvr>
  <p:transition spd="med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>
            <a:normAutofit/>
          </a:bodyPr>
          <a:lstStyle/>
          <a:p>
            <a:pPr eaLnBrk="1" hangingPunct="1"/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Kuivassa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viihtyviä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eli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kserofiilisia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sieniä</a:t>
            </a:r>
            <a:endParaRPr lang="en-US" altLang="fi-FI" dirty="0" smtClean="0">
              <a:ea typeface="ＭＳ Ｐゴシック" panose="020B0600070205080204" pitchFamily="34" charset="-128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652991"/>
            <a:ext cx="7489825" cy="4392614"/>
          </a:xfrm>
        </p:spPr>
        <p:txBody>
          <a:bodyPr lIns="90488" tIns="44450" rIns="90488" bIns="44450"/>
          <a:lstStyle/>
          <a:p>
            <a:pPr marL="282575" indent="-282575" defTabSz="914400" eaLnBrk="1" hangingPunct="1">
              <a:buFontTx/>
              <a:buChar char="•"/>
            </a:pP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Aspergillus versicolor (25</a:t>
            </a:r>
            <a:r>
              <a:rPr lang="en-US" altLang="fi-FI" i="1" baseline="30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C)</a:t>
            </a: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Aspergillus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glaucus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-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ryhmä</a:t>
            </a:r>
            <a:endParaRPr lang="en-US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Eurotium-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lajit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Aspergillus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penicilloides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Penicillium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brevicompactum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Penicillium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chrysogenum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Wallemia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sebi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6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22265-0939-4EC7-8D4D-437B0E9F4EB4}" type="slidenum">
              <a:rPr lang="fi-FI" altLang="fi-FI"/>
              <a:pPr/>
              <a:t>15</a:t>
            </a:fld>
            <a:endParaRPr lang="fi-FI" altLang="fi-FI"/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396623"/>
              </p:ext>
            </p:extLst>
          </p:nvPr>
        </p:nvGraphicFramePr>
        <p:xfrm>
          <a:off x="5672932" y="2132856"/>
          <a:ext cx="193040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Clip" r:id="rId4" imgW="1931040" imgH="1896120" progId="">
                  <p:embed/>
                </p:oleObj>
              </mc:Choice>
              <mc:Fallback>
                <p:oleObj name="Clip" r:id="rId4" imgW="1931040" imgH="1896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2932" y="2132856"/>
                        <a:ext cx="1930400" cy="189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003200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>
            <a:normAutofit/>
          </a:bodyPr>
          <a:lstStyle/>
          <a:p>
            <a:pPr eaLnBrk="1" hangingPunct="1">
              <a:lnSpc>
                <a:spcPts val="3500"/>
              </a:lnSpc>
            </a:pP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Ei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kuivassa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mutta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ei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hyvin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kosteassakaan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viihtyviä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sieniä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en-US" altLang="fi-FI" dirty="0" smtClean="0">
              <a:ea typeface="ＭＳ Ｐゴシック" panose="020B0600070205080204" pitchFamily="34" charset="-128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 lIns="90488" tIns="44450" rIns="90488" bIns="44450">
            <a:normAutofit/>
          </a:bodyPr>
          <a:lstStyle/>
          <a:p>
            <a:pPr marL="282575" indent="-282575" defTabSz="914400" eaLnBrk="1" hangingPunct="1">
              <a:buClr>
                <a:srgbClr val="CC0000"/>
              </a:buClr>
              <a:buFontTx/>
              <a:buChar char="•"/>
            </a:pP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Cladosporium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cladosporioides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Clr>
                <a:srgbClr val="CC0000"/>
              </a:buClr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Cladosporium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sphaerospermum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Clr>
                <a:srgbClr val="CC0000"/>
              </a:buClr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Aspergillus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flavus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Clr>
                <a:srgbClr val="CC0000"/>
              </a:buClr>
              <a:buFontTx/>
              <a:buChar char="•"/>
            </a:pP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Aspergillus versicolor (12</a:t>
            </a:r>
            <a:r>
              <a:rPr lang="en-US" altLang="fi-FI" i="1" baseline="30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F3913-16BD-4807-B717-792E963F2520}" type="slidenum">
              <a:rPr lang="fi-FI" altLang="fi-FI"/>
              <a:pPr/>
              <a:t>16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02093932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>
            <a:normAutofit/>
          </a:bodyPr>
          <a:lstStyle/>
          <a:p>
            <a:pPr eaLnBrk="1" hangingPunct="1"/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Kosteassa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viihtyviä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eli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hydrofiilisiä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sieniä</a:t>
            </a:r>
            <a:endParaRPr lang="en-US" altLang="fi-FI" dirty="0" smtClean="0">
              <a:ea typeface="ＭＳ Ｐゴシック" panose="020B0600070205080204" pitchFamily="34" charset="-128"/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 lIns="90488" tIns="44450" rIns="90488" bIns="44450"/>
          <a:lstStyle/>
          <a:p>
            <a:pPr marL="282575" indent="-282575" defTabSz="914400" eaLnBrk="1" hangingPunct="1"/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Mucor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plumbeus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/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Alternaria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alternata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/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Stachybotrys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atra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/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Ulocladium</a:t>
            </a:r>
            <a:r>
              <a:rPr lang="en-US" altLang="fi-FI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consortiale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/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hiivat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, mm.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Rhodotorula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ja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Sporobolomyces</a:t>
            </a:r>
            <a:endParaRPr lang="en-US" altLang="fi-FI" i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 typeface="Monotype Sorts" pitchFamily="2" charset="2"/>
              <a:buNone/>
            </a:pP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marL="282575" indent="-282575" defTabSz="914400" eaLnBrk="1" hangingPunct="1">
              <a:buFont typeface="Monotype Sorts" pitchFamily="2" charset="2"/>
              <a:buNone/>
            </a:pPr>
            <a:r>
              <a:rPr lang="en-US" altLang="fi-FI" dirty="0" smtClean="0">
                <a:solidFill>
                  <a:schemeClr val="accent2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*</a:t>
            </a:r>
            <a:r>
              <a:rPr lang="en-US" altLang="fi-FI" dirty="0" smtClean="0">
                <a:solidFill>
                  <a:srgbClr val="000099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aktinomykeetit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=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sädesienet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bakteereita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 marL="282575" indent="-282575" defTabSz="914400" eaLnBrk="1" hangingPunct="1"/>
            <a:endParaRPr lang="en-US" altLang="fi-FI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7F862-8250-41E7-8C7F-B0A1D0EF2377}" type="slidenum">
              <a:rPr lang="fi-FI" altLang="fi-FI"/>
              <a:pPr/>
              <a:t>17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6461112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>
            <a:normAutofit/>
          </a:bodyPr>
          <a:lstStyle/>
          <a:p>
            <a:pPr defTabSz="762000" eaLnBrk="1" hangingPunct="1"/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Itäminen</a:t>
            </a:r>
            <a:endParaRPr lang="en-GB" altLang="fi-FI" dirty="0" smtClean="0">
              <a:ea typeface="ＭＳ Ｐゴシック" panose="020B0600070205080204" pitchFamily="34" charset="-128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/>
        <p:txBody>
          <a:bodyPr lIns="90488" tIns="44450" rIns="90488" bIns="44450">
            <a:normAutofit/>
          </a:bodyPr>
          <a:lstStyle/>
          <a:p>
            <a:pPr defTabSz="762000" eaLnBrk="1" hangingPunct="1"/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tiö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kasvattaa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ituputken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josta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rihma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alkaa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muodostua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762000" eaLnBrk="1" hangingPunct="1"/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Minimivesiaktiivisuus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hieman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korkeampi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kuin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kasvamisen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</a:t>
            </a:r>
            <a:r>
              <a:rPr lang="en-GB" altLang="fi-FI" baseline="-25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min </a:t>
            </a:r>
          </a:p>
          <a:p>
            <a:pPr defTabSz="762000" eaLnBrk="1" hangingPunct="1"/>
            <a:r>
              <a:rPr lang="en-GB" altLang="fi-FI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 a</a:t>
            </a:r>
            <a:r>
              <a:rPr lang="en-GB" altLang="fi-FI" baseline="-25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riippuu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sienilajista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lämpötilasta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ravinteista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pH:sta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ja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itämisajasta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56BCF-BEE0-4045-8493-7E1B1E8625B0}" type="slidenum">
              <a:rPr lang="fi-FI" altLang="fi-FI"/>
              <a:pPr/>
              <a:t>18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01892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Rectangle 8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/>
          <a:lstStyle/>
          <a:p>
            <a:pPr defTabSz="762000" eaLnBrk="1" hangingPunct="1"/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Itäminen</a:t>
            </a:r>
            <a:endParaRPr lang="en-GB" altLang="fi-FI" dirty="0" smtClean="0">
              <a:ea typeface="ＭＳ Ｐゴシック" panose="020B0600070205080204" pitchFamily="34" charset="-128"/>
            </a:endParaRPr>
          </a:p>
        </p:txBody>
      </p:sp>
      <p:sp>
        <p:nvSpPr>
          <p:cNvPr id="70658" name="Rectangle 2"/>
          <p:cNvSpPr>
            <a:spLocks noGrp="1" noChangeArrowheads="1"/>
          </p:cNvSpPr>
          <p:nvPr>
            <p:ph idx="1"/>
          </p:nvPr>
        </p:nvSpPr>
        <p:spPr/>
        <p:txBody>
          <a:bodyPr lIns="91431" tIns="45715" rIns="91431" bIns="45715">
            <a:normAutofit/>
          </a:bodyPr>
          <a:lstStyle/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täminen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itiössä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tapahtuva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palautumaton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muutos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Homeilla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myös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itämiselle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tietty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vesiaktiivisuuden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kynnysarvo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</a:t>
            </a:r>
            <a:r>
              <a:rPr lang="en-GB" altLang="fi-FI" baseline="-25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wt</a:t>
            </a:r>
            <a:endParaRPr lang="en-GB" altLang="fi-FI" baseline="-25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</a:t>
            </a:r>
            <a:r>
              <a:rPr lang="en-GB" altLang="fi-FI" baseline="-25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&lt;1.00 (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tarvita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vapaata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vettä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riippuu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sienilajista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lämpötilasta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kasvualustan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ravinnepitoisuudesta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pH:sta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itämisajasta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</a:t>
            </a:r>
            <a:r>
              <a:rPr lang="en-GB" altLang="fi-FI" baseline="-25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noin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0.8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huokoisille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orgaanisille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rakennus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pintamateriaaleille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sekä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pölyisille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pinnoille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Itämisaika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lyhenee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suhteellisen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kasvaessa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</a:t>
            </a:r>
            <a:r>
              <a:rPr lang="en-GB" altLang="fi-FI" baseline="-25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=1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tiiviille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koville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pinnoille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kuten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lasi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metalli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itäminen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edellyttää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tiivistymistä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  <a:endParaRPr lang="en-US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6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65D08-BC18-4C63-833C-8BCE2A604E86}" type="slidenum">
              <a:rPr lang="fi-FI" altLang="fi-FI"/>
              <a:pPr/>
              <a:t>19</a:t>
            </a:fld>
            <a:endParaRPr lang="fi-FI" altLang="fi-FI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514350" y="0"/>
            <a:ext cx="58293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defTabSz="914400"/>
            <a:endParaRPr lang="en-GB" altLang="fi-FI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31411"/>
      </p:ext>
    </p:extLst>
  </p:cSld>
  <p:clrMapOvr>
    <a:masterClrMapping/>
  </p:clrMapOvr>
  <p:transition spd="med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7" y="333376"/>
            <a:ext cx="7489826" cy="503336"/>
          </a:xfrm>
        </p:spPr>
        <p:txBody>
          <a:bodyPr>
            <a:normAutofit/>
          </a:bodyPr>
          <a:lstStyle/>
          <a:p>
            <a:r>
              <a:rPr lang="fi-FI" sz="2000" dirty="0">
                <a:solidFill>
                  <a:srgbClr val="44697D"/>
                </a:solidFill>
              </a:rPr>
              <a:t>Saatteeksi opetusmateriaalin käyttöön</a:t>
            </a:r>
            <a:endParaRPr lang="fi-FI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52736"/>
            <a:ext cx="7633345" cy="4968653"/>
          </a:xfrm>
        </p:spPr>
        <p:txBody>
          <a:bodyPr>
            <a:normAutofit/>
          </a:bodyPr>
          <a:lstStyle/>
          <a:p>
            <a:r>
              <a:rPr lang="fi-FI" sz="1000" dirty="0" smtClean="0"/>
              <a:t>Opetusmateriaalin keskeisessä osassa ovat rakennuksissa esiintyvät biologiset epäpuhtaudet. Yksittäiset luennot käsittelevät mm. mikrobiologian perusasioita, homeita ja lahoja, erilaisten rakennusten tavanomaisia </a:t>
            </a:r>
            <a:r>
              <a:rPr lang="fi-FI" sz="1000" dirty="0" err="1" smtClean="0"/>
              <a:t>mikrobistoja</a:t>
            </a:r>
            <a:r>
              <a:rPr lang="fi-FI" sz="1000" dirty="0" smtClean="0"/>
              <a:t>, mikrobien ja erilaisten mikrobiepäpuhtauksien näytteenotto- ja analysointimenetelmiä sekä tulkintaohjeita. Mikrobit ovat esimerkkinä Sisäympäristön tutkimukset ja raportointi –osuudessa. Opetusmateriaali </a:t>
            </a:r>
            <a:r>
              <a:rPr lang="fi-FI" sz="1000" dirty="0"/>
              <a:t>sisältää </a:t>
            </a:r>
            <a:r>
              <a:rPr lang="fi-FI" sz="1000" dirty="0" smtClean="0"/>
              <a:t>lisäksi yleistä </a:t>
            </a:r>
            <a:r>
              <a:rPr lang="fi-FI" sz="1000" dirty="0"/>
              <a:t>tietoa </a:t>
            </a:r>
            <a:r>
              <a:rPr lang="fi-FI" sz="1000" dirty="0" smtClean="0"/>
              <a:t>sisäympäristöstä, kemiallisista epäpuhtauksista, terveydellisen merkityksen arvioinnista, sisäilman </a:t>
            </a:r>
            <a:r>
              <a:rPr lang="fi-FI" sz="1000" dirty="0"/>
              <a:t>laadun </a:t>
            </a:r>
            <a:r>
              <a:rPr lang="fi-FI" sz="1000" dirty="0" smtClean="0"/>
              <a:t>hallinnasta korjausprosessissa sekä sisäilmasto-ongelmien hallinnasta yhteistyönä. </a:t>
            </a:r>
            <a:endParaRPr lang="fi-FI" sz="1000" dirty="0"/>
          </a:p>
          <a:p>
            <a:endParaRPr lang="fi-FI" sz="1000" dirty="0"/>
          </a:p>
          <a:p>
            <a:r>
              <a:rPr lang="fi-FI" sz="1000" dirty="0" smtClean="0"/>
              <a:t>Materiaali </a:t>
            </a:r>
            <a:r>
              <a:rPr lang="fi-FI" sz="1000" dirty="0"/>
              <a:t>on tarkoitettu oppilaitosten käyttöön ja sitä voidaan hyödyntää sekä täydennys- että tutkintokoulutuksissa, jotka pätevöittävät kosteus- ja homevaurioiden korjaushankkeissa mukana olevia asiantuntijoita (rakennusterveysasiantuntijat, sisäilma-asiantuntijat, kuntotutkijat, korjaussuunnittelijat ja korjaustyönjohtajat). Opetusmateriaalia voidaan hyödyntää kokonaisuutena tai yksittäisinä aihealueina. Jos materiaalista käytetään yksittäisiä sivuja tai taulukoita, on materiaalin alkuperäinen lähde aina ilmoitettava.</a:t>
            </a:r>
          </a:p>
          <a:p>
            <a:endParaRPr lang="fi-FI" sz="1000" dirty="0"/>
          </a:p>
          <a:p>
            <a:r>
              <a:rPr lang="fi-FI" sz="1000" dirty="0" smtClean="0"/>
              <a:t>Opetusmateriaali </a:t>
            </a:r>
            <a:r>
              <a:rPr lang="fi-FI" sz="1000" dirty="0"/>
              <a:t>on </a:t>
            </a:r>
            <a:r>
              <a:rPr lang="fi-FI" sz="1000" dirty="0" smtClean="0"/>
              <a:t>tehty </a:t>
            </a:r>
            <a:r>
              <a:rPr lang="fi-FI" sz="1000" dirty="0"/>
              <a:t>kosteus- ja hometalkoiden </a:t>
            </a:r>
            <a:r>
              <a:rPr lang="fi-FI" sz="1000" dirty="0" smtClean="0"/>
              <a:t>käyttöön. </a:t>
            </a:r>
            <a:r>
              <a:rPr lang="fi-FI" sz="1000" dirty="0"/>
              <a:t>Opetusmateriaalin </a:t>
            </a:r>
            <a:r>
              <a:rPr lang="fi-FI" sz="1000" dirty="0" smtClean="0"/>
              <a:t>sisältöä ovat koonneet ja muokanneet  ja siitä vastaavat Marjut Reiman Työterveyslaitoksesta, Anne Hyvärinen Terveyden- ja hyvinvoinnin laitokselta sekä Hannu Viitanen.</a:t>
            </a:r>
            <a:endParaRPr lang="fi-FI" sz="1000" dirty="0"/>
          </a:p>
          <a:p>
            <a:endParaRPr lang="fi-FI" sz="1000" dirty="0"/>
          </a:p>
          <a:p>
            <a:r>
              <a:rPr lang="fi-FI" sz="1000" dirty="0"/>
              <a:t>Aineiston sisältöä saa muokata vain </a:t>
            </a:r>
            <a:r>
              <a:rPr lang="fi-FI" sz="1000" dirty="0" smtClean="0"/>
              <a:t>tekijöiden </a:t>
            </a:r>
            <a:r>
              <a:rPr lang="fi-FI" sz="1000" dirty="0"/>
              <a:t>luvalla. Opetusmateriaalissa mahdollisesti olevista virheistä tai puutteista toivotaan palautetta </a:t>
            </a:r>
            <a:r>
              <a:rPr lang="fi-FI" sz="1000"/>
              <a:t>suoraan </a:t>
            </a:r>
            <a:r>
              <a:rPr lang="fi-FI" sz="1000" smtClean="0"/>
              <a:t>tekijöille. </a:t>
            </a:r>
            <a:r>
              <a:rPr lang="fi-FI" sz="1000" dirty="0"/>
              <a:t>Asialliset ja yksilöidyt korjausehdotukset huomioidaan seuraavan päivityksen yhteydessä.</a:t>
            </a:r>
          </a:p>
          <a:p>
            <a:endParaRPr lang="fi-FI" sz="1000" dirty="0"/>
          </a:p>
          <a:p>
            <a:pPr marL="273050" lvl="1" indent="0">
              <a:buNone/>
            </a:pPr>
            <a:r>
              <a:rPr lang="fi-FI" sz="1000" dirty="0"/>
              <a:t>Lisätietoa / palautteet</a:t>
            </a:r>
            <a:r>
              <a:rPr lang="fi-FI" sz="1000" dirty="0" smtClean="0"/>
              <a:t>:</a:t>
            </a:r>
          </a:p>
          <a:p>
            <a:pPr marL="273050" lvl="1" indent="0">
              <a:buNone/>
            </a:pPr>
            <a:endParaRPr lang="fi-FI" sz="1000" dirty="0"/>
          </a:p>
          <a:p>
            <a:pPr marL="273050" lvl="1" indent="0">
              <a:buNone/>
            </a:pPr>
            <a:r>
              <a:rPr lang="fi-FI" sz="1000" dirty="0" smtClean="0"/>
              <a:t>Marjut Reiman	Anne Hyvärinen		Hannu Viitanen</a:t>
            </a:r>
          </a:p>
          <a:p>
            <a:pPr marL="273050" lvl="1" indent="0">
              <a:buNone/>
            </a:pPr>
            <a:r>
              <a:rPr lang="fi-FI" sz="1000" dirty="0" smtClean="0">
                <a:hlinkClick r:id="rId2"/>
              </a:rPr>
              <a:t>marjut.reiman@ttl.fi</a:t>
            </a:r>
            <a:r>
              <a:rPr lang="fi-FI" sz="1000" dirty="0" smtClean="0"/>
              <a:t>	</a:t>
            </a:r>
            <a:r>
              <a:rPr lang="fi-FI" sz="1000" dirty="0" smtClean="0">
                <a:hlinkClick r:id="rId3"/>
              </a:rPr>
              <a:t>anne.hyvarinen@thl.fi</a:t>
            </a:r>
            <a:r>
              <a:rPr lang="fi-FI" sz="1000" dirty="0" smtClean="0"/>
              <a:t>	</a:t>
            </a:r>
            <a:r>
              <a:rPr lang="fi-FI" sz="1000" dirty="0" smtClean="0">
                <a:hlinkClick r:id="rId4"/>
              </a:rPr>
              <a:t>hannu.viitanen@luukku.com</a:t>
            </a:r>
            <a:endParaRPr lang="fi-FI" sz="1000" dirty="0" smtClean="0"/>
          </a:p>
          <a:p>
            <a:pPr marL="273050" lvl="1" indent="0">
              <a:buNone/>
            </a:pPr>
            <a:endParaRPr lang="fi-FI" sz="1000" dirty="0"/>
          </a:p>
          <a:p>
            <a:pPr marL="0" indent="0">
              <a:buNone/>
            </a:pPr>
            <a:endParaRPr lang="fi-FI" sz="1000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2316413"/>
      </p:ext>
    </p:extLst>
  </p:cSld>
  <p:clrMapOvr>
    <a:masterClrMapping/>
  </p:clrMapOvr>
  <p:transition spd="med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822325" y="485775"/>
            <a:ext cx="74088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lnSpc>
                <a:spcPct val="8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lnSpc>
                <a:spcPct val="85000"/>
              </a:lnSpc>
              <a:spcBef>
                <a:spcPct val="2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lnSpc>
                <a:spcPct val="85000"/>
              </a:lnSpc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fi-FI" sz="3000" b="1" dirty="0" err="1" smtClean="0">
                <a:solidFill>
                  <a:schemeClr val="accent1"/>
                </a:solidFill>
                <a:latin typeface="+mj-lt"/>
              </a:rPr>
              <a:t>Mikrobikasvu</a:t>
            </a:r>
            <a:r>
              <a:rPr lang="en-US" altLang="fi-FI" sz="3000" b="1" dirty="0" smtClean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altLang="fi-FI" sz="3000" b="1" dirty="0" err="1" smtClean="0">
                <a:solidFill>
                  <a:schemeClr val="accent1"/>
                </a:solidFill>
                <a:latin typeface="+mj-lt"/>
              </a:rPr>
              <a:t>materiaalilla</a:t>
            </a:r>
            <a:endParaRPr lang="en-US" altLang="fi-FI" sz="3000" b="1" dirty="0" smtClean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899592" y="1630937"/>
            <a:ext cx="74898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 algn="l" eaLnBrk="0" hangingPunct="0">
              <a:lnSpc>
                <a:spcPct val="8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lnSpc>
                <a:spcPct val="85000"/>
              </a:lnSpc>
              <a:spcBef>
                <a:spcPct val="2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lnSpc>
                <a:spcPct val="85000"/>
              </a:lnSpc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en-US" altLang="fi-FI" sz="2000" dirty="0" err="1"/>
              <a:t>M</a:t>
            </a:r>
            <a:r>
              <a:rPr lang="en-US" altLang="fi-FI" sz="2000" dirty="0" err="1" smtClean="0"/>
              <a:t>ikrobien</a:t>
            </a:r>
            <a:r>
              <a:rPr lang="en-US" altLang="fi-FI" sz="2000" dirty="0" smtClean="0"/>
              <a:t> </a:t>
            </a:r>
            <a:r>
              <a:rPr lang="en-US" altLang="fi-FI" sz="2000" dirty="0" err="1"/>
              <a:t>strategia</a:t>
            </a:r>
            <a:r>
              <a:rPr lang="en-US" altLang="fi-FI" sz="2000" dirty="0"/>
              <a:t>: </a:t>
            </a:r>
            <a:r>
              <a:rPr lang="en-AU" altLang="fi-FI" sz="2000" dirty="0"/>
              <a:t>olla </a:t>
            </a:r>
            <a:r>
              <a:rPr lang="en-AU" altLang="fi-FI" sz="2000" dirty="0" err="1"/>
              <a:t>läsnä</a:t>
            </a:r>
            <a:r>
              <a:rPr lang="en-AU" altLang="fi-FI" sz="2000" dirty="0"/>
              <a:t> </a:t>
            </a:r>
            <a:r>
              <a:rPr lang="en-AU" altLang="fi-FI" sz="2000" dirty="0" err="1"/>
              <a:t>kaikkialla</a:t>
            </a:r>
            <a:endParaRPr lang="en-AU" altLang="fi-FI" sz="2000" dirty="0"/>
          </a:p>
          <a:p>
            <a:pPr eaLnBrk="1" hangingPunct="1">
              <a:buClr>
                <a:schemeClr val="accent2"/>
              </a:buClr>
            </a:pPr>
            <a:r>
              <a:rPr lang="en-US" altLang="fi-FI" sz="2000" dirty="0" err="1" smtClean="0"/>
              <a:t>Minkä</a:t>
            </a:r>
            <a:r>
              <a:rPr lang="en-US" altLang="fi-FI" sz="2000" dirty="0" smtClean="0"/>
              <a:t> </a:t>
            </a:r>
            <a:r>
              <a:rPr lang="en-US" altLang="fi-FI" sz="2000" dirty="0" err="1"/>
              <a:t>tahansa</a:t>
            </a:r>
            <a:r>
              <a:rPr lang="en-US" altLang="fi-FI" sz="2000" dirty="0"/>
              <a:t> </a:t>
            </a:r>
            <a:r>
              <a:rPr lang="en-US" altLang="fi-FI" sz="2000" dirty="0" err="1" smtClean="0"/>
              <a:t>materiaalin</a:t>
            </a:r>
            <a:r>
              <a:rPr lang="en-US" altLang="fi-FI" sz="2000" dirty="0" smtClean="0"/>
              <a:t> </a:t>
            </a:r>
            <a:r>
              <a:rPr lang="en-US" altLang="fi-FI" sz="2000" dirty="0" err="1" smtClean="0"/>
              <a:t>pinta</a:t>
            </a:r>
            <a:r>
              <a:rPr lang="en-US" altLang="fi-FI" sz="2000" dirty="0" smtClean="0"/>
              <a:t> </a:t>
            </a:r>
            <a:r>
              <a:rPr lang="en-US" altLang="fi-FI" sz="2000" dirty="0" err="1"/>
              <a:t>voi</a:t>
            </a:r>
            <a:r>
              <a:rPr lang="en-US" altLang="fi-FI" sz="2000" dirty="0"/>
              <a:t> </a:t>
            </a:r>
            <a:r>
              <a:rPr lang="en-US" altLang="fi-FI" sz="2000" dirty="0" err="1"/>
              <a:t>homehtua</a:t>
            </a:r>
            <a:endParaRPr lang="en-US" altLang="fi-FI" sz="2000" dirty="0"/>
          </a:p>
          <a:p>
            <a:pPr eaLnBrk="1" hangingPunct="1">
              <a:buClr>
                <a:schemeClr val="accent2"/>
              </a:buClr>
            </a:pPr>
            <a:r>
              <a:rPr lang="fi-FI" altLang="fi-FI" sz="2000" dirty="0"/>
              <a:t>R</a:t>
            </a:r>
            <a:r>
              <a:rPr lang="fi-FI" altLang="fi-FI" sz="2000" dirty="0" smtClean="0"/>
              <a:t>akennuksissa tärkeimmät rajoittavat tekijät ovat </a:t>
            </a:r>
            <a:r>
              <a:rPr lang="fi-FI" altLang="fi-FI" sz="2000" dirty="0"/>
              <a:t>käytännössä </a:t>
            </a:r>
            <a:r>
              <a:rPr lang="fi-FI" altLang="fi-FI" sz="2000" dirty="0" smtClean="0"/>
              <a:t>kosteus ja lämpötila</a:t>
            </a:r>
            <a:endParaRPr lang="en-US" altLang="fi-FI" sz="2000" dirty="0"/>
          </a:p>
          <a:p>
            <a:pPr eaLnBrk="1" hangingPunct="1">
              <a:buClr>
                <a:schemeClr val="accent2"/>
              </a:buClr>
            </a:pPr>
            <a:r>
              <a:rPr lang="en-AU" altLang="fi-FI" sz="2000" dirty="0" err="1"/>
              <a:t>K</a:t>
            </a:r>
            <a:r>
              <a:rPr lang="en-AU" altLang="fi-FI" sz="2000" dirty="0" err="1" smtClean="0"/>
              <a:t>asvu</a:t>
            </a:r>
            <a:r>
              <a:rPr lang="en-AU" altLang="fi-FI" sz="2000" dirty="0" smtClean="0"/>
              <a:t> </a:t>
            </a:r>
            <a:r>
              <a:rPr lang="en-AU" altLang="fi-FI" sz="2000" dirty="0" err="1"/>
              <a:t>alkaa</a:t>
            </a:r>
            <a:r>
              <a:rPr lang="en-AU" altLang="fi-FI" sz="2000" dirty="0"/>
              <a:t>, kun </a:t>
            </a:r>
            <a:r>
              <a:rPr lang="en-AU" altLang="fi-FI" sz="2000" dirty="0" err="1"/>
              <a:t>olosuhteet</a:t>
            </a:r>
            <a:r>
              <a:rPr lang="en-AU" altLang="fi-FI" sz="2000" dirty="0"/>
              <a:t> </a:t>
            </a:r>
            <a:r>
              <a:rPr lang="en-AU" altLang="fi-FI" sz="2000" dirty="0" err="1"/>
              <a:t>sopivat</a:t>
            </a:r>
            <a:endParaRPr lang="en-US" altLang="fi-FI" sz="2000" dirty="0"/>
          </a:p>
          <a:p>
            <a:pPr eaLnBrk="1" hangingPunct="1">
              <a:buClr>
                <a:schemeClr val="accent2"/>
              </a:buClr>
            </a:pPr>
            <a:r>
              <a:rPr lang="en-US" altLang="fi-FI" sz="2000" dirty="0" err="1"/>
              <a:t>S</a:t>
            </a:r>
            <a:r>
              <a:rPr lang="en-US" altLang="fi-FI" sz="2000" dirty="0" err="1" smtClean="0"/>
              <a:t>amassa</a:t>
            </a:r>
            <a:r>
              <a:rPr lang="en-US" altLang="fi-FI" sz="2000" dirty="0" smtClean="0"/>
              <a:t> </a:t>
            </a:r>
            <a:r>
              <a:rPr lang="en-US" altLang="fi-FI" sz="2000" dirty="0" err="1"/>
              <a:t>kasvustossa</a:t>
            </a:r>
            <a:r>
              <a:rPr lang="en-US" altLang="fi-FI" sz="2000" dirty="0"/>
              <a:t>  </a:t>
            </a:r>
            <a:r>
              <a:rPr lang="en-US" altLang="fi-FI" sz="2000" dirty="0" err="1" smtClean="0"/>
              <a:t>voi</a:t>
            </a:r>
            <a:r>
              <a:rPr lang="en-US" altLang="fi-FI" sz="2000" dirty="0" smtClean="0"/>
              <a:t> olla </a:t>
            </a:r>
            <a:r>
              <a:rPr lang="en-US" altLang="fi-FI" sz="2000" dirty="0" err="1" smtClean="0"/>
              <a:t>useita</a:t>
            </a:r>
            <a:r>
              <a:rPr lang="en-US" altLang="fi-FI" sz="2000" dirty="0" smtClean="0"/>
              <a:t> </a:t>
            </a:r>
            <a:r>
              <a:rPr lang="en-US" altLang="fi-FI" sz="2000" dirty="0" err="1" smtClean="0"/>
              <a:t>homeita</a:t>
            </a:r>
            <a:r>
              <a:rPr lang="en-US" altLang="fi-FI" sz="2000" dirty="0" smtClean="0"/>
              <a:t>,  </a:t>
            </a:r>
            <a:r>
              <a:rPr lang="en-US" altLang="fi-FI" sz="2000" dirty="0" err="1" smtClean="0"/>
              <a:t>bakteereja</a:t>
            </a:r>
            <a:r>
              <a:rPr lang="en-US" altLang="fi-FI" sz="2000" dirty="0" smtClean="0"/>
              <a:t> ja </a:t>
            </a:r>
            <a:r>
              <a:rPr lang="en-US" altLang="fi-FI" sz="2000" dirty="0" err="1" smtClean="0"/>
              <a:t>jopa</a:t>
            </a:r>
            <a:r>
              <a:rPr lang="en-US" altLang="fi-FI" sz="2000" dirty="0" smtClean="0"/>
              <a:t> </a:t>
            </a:r>
            <a:r>
              <a:rPr lang="en-US" altLang="fi-FI" sz="2000" dirty="0" err="1" smtClean="0"/>
              <a:t>lahottajasieniä</a:t>
            </a:r>
            <a:endParaRPr lang="en-US" altLang="fi-FI" sz="20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738271" y="1631553"/>
            <a:ext cx="1379538" cy="7278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lnSpc>
                <a:spcPct val="8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lnSpc>
                <a:spcPct val="85000"/>
              </a:lnSpc>
              <a:spcBef>
                <a:spcPct val="2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lnSpc>
                <a:spcPct val="85000"/>
              </a:lnSpc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914AE8B0-3BC6-432E-BA7A-BA7195087688}" type="slidenum">
              <a:rPr lang="fi-FI" altLang="fi-FI" sz="1000">
                <a:solidFill>
                  <a:schemeClr val="bg1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fi-FI" altLang="fi-FI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957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/>
          <a:lstStyle/>
          <a:p>
            <a:pPr eaLnBrk="1" hangingPunct="1"/>
            <a:r>
              <a:rPr lang="en-US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Itäminen</a:t>
            </a:r>
            <a:r>
              <a:rPr lang="en-US" altLang="fi-FI" sz="32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ja </a:t>
            </a:r>
            <a:r>
              <a:rPr lang="en-US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homekasvu</a:t>
            </a:r>
            <a:r>
              <a:rPr lang="en-US" altLang="fi-FI" sz="32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käytännössä</a:t>
            </a:r>
            <a:endParaRPr lang="en-US" altLang="fi-FI" sz="3200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 lIns="91431" tIns="45715" rIns="91431" bIns="45715">
            <a:noAutofit/>
          </a:bodyPr>
          <a:lstStyle/>
          <a:p>
            <a:pPr marL="282575" indent="-282575" defTabSz="914400" eaLnBrk="1" hangingPunct="1">
              <a:buFontTx/>
              <a:buChar char="•"/>
            </a:pPr>
            <a:r>
              <a:rPr lang="en-US" altLang="fi-FI" sz="19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ygroskooppiset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materiaalit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voivat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lämpimissä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kosteissa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olosuhteissa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imeä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ilmasta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niin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paljon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vettä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että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homehtuminen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alkaa</a:t>
            </a:r>
            <a:endParaRPr lang="en-US" altLang="fi-FI" sz="19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sz="19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os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huoneilman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 &gt; 60 %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jatkuvasti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homekasvu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huokoisilla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materiaaleilla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voi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alkaa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US" altLang="fi-FI" sz="1900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Asp. versicolor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viileillä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pinnoilla</a:t>
            </a:r>
            <a:r>
              <a:rPr lang="en-US" altLang="fi-FI" sz="19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tai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sellaisissa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rakenteissa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joissa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ylittää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kasvuun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vaadittavat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minimiolot</a:t>
            </a:r>
            <a:endParaRPr lang="en-US" altLang="fi-FI" sz="19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sz="19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akennus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 ja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pintamateriaalin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paikallisella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kosteudella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a</a:t>
            </a:r>
            <a:r>
              <a:rPr lang="en-US" altLang="fi-FI" sz="1900" baseline="-25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suuri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vaikutus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lajistoon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esim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kuivemmilla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alueilla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i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Asp. versicolor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ja </a:t>
            </a:r>
            <a:r>
              <a:rPr lang="en-US" altLang="fi-FI" sz="1900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Penicillium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kosteammilla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ja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märillä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alueilla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i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Stachybotrys</a:t>
            </a:r>
            <a:endParaRPr lang="en-US" altLang="fi-FI" sz="19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US" altLang="fi-FI" sz="19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ateriaalin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likaantuminen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mahdollistaa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sienten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itämisen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alhaisemmassa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kosteudessa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kuin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puhtaalla</a:t>
            </a:r>
            <a:r>
              <a:rPr lang="en-US" altLang="fi-FI" sz="19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sz="19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materiaalilla</a:t>
            </a:r>
            <a:endParaRPr lang="en-US" altLang="fi-FI" sz="19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2779A-FE14-4EEC-B669-19E114D1178D}" type="slidenum">
              <a:rPr lang="fi-FI" altLang="fi-FI"/>
              <a:pPr/>
              <a:t>21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92723206"/>
      </p:ext>
    </p:extLst>
  </p:cSld>
  <p:clrMapOvr>
    <a:masterClrMapping/>
  </p:clrMapOvr>
  <p:transition spd="med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>
            <a:normAutofit/>
          </a:bodyPr>
          <a:lstStyle/>
          <a:p>
            <a:pPr eaLnBrk="1" hangingPunct="1"/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Homehtumiseen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liittyviä</a:t>
            </a:r>
            <a:r>
              <a:rPr lang="en-US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termejä</a:t>
            </a:r>
            <a:endParaRPr lang="en-US" altLang="fi-FI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 lIns="91431" tIns="45715" rIns="91431" bIns="45715"/>
          <a:lstStyle/>
          <a:p>
            <a:pPr marL="377825" indent="-377825" defTabSz="914400" eaLnBrk="1" hangingPunct="1">
              <a:buFont typeface="Arial" panose="020B0604020202020204" pitchFamily="34" charset="0"/>
              <a:buNone/>
              <a:tabLst>
                <a:tab pos="757238" algn="l"/>
              </a:tabLst>
            </a:pPr>
            <a:r>
              <a:rPr lang="en-US" altLang="fi-FI" dirty="0" err="1" smtClean="0">
                <a:solidFill>
                  <a:schemeClr val="accent2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Sukkessio</a:t>
            </a:r>
            <a:r>
              <a:rPr lang="en-US" altLang="fi-FI" b="1" dirty="0" smtClean="0">
                <a:solidFill>
                  <a:schemeClr val="accent2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smtClean="0">
                <a:solidFill>
                  <a:schemeClr val="accent2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=</a:t>
            </a:r>
          </a:p>
          <a:p>
            <a:pPr marL="0" indent="0" defTabSz="914400" eaLnBrk="1" hangingPunct="1">
              <a:buNone/>
              <a:tabLst>
                <a:tab pos="757238" algn="l"/>
              </a:tabLst>
            </a:pP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eri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mikrobilajien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esiintyminen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tietyssä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järjestyksessä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ympäristöolosuhteiden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muuttuessa</a:t>
            </a:r>
            <a:endParaRPr lang="en-US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377825" indent="-377825" defTabSz="914400" eaLnBrk="1" hangingPunct="1">
              <a:buFont typeface="Arial" panose="020B0604020202020204" pitchFamily="34" charset="0"/>
              <a:buNone/>
              <a:tabLst>
                <a:tab pos="757238" algn="l"/>
              </a:tabLst>
            </a:pPr>
            <a:endParaRPr lang="en-US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377825" indent="-377825" defTabSz="914400" eaLnBrk="1" hangingPunct="1">
              <a:buFont typeface="Arial" panose="020B0604020202020204" pitchFamily="34" charset="0"/>
              <a:buNone/>
              <a:tabLst>
                <a:tab pos="757238" algn="l"/>
              </a:tabLst>
            </a:pPr>
            <a:r>
              <a:rPr lang="en-US" altLang="fi-FI" dirty="0" err="1" smtClean="0">
                <a:solidFill>
                  <a:schemeClr val="accent2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Indikaattorimikrobi</a:t>
            </a:r>
            <a:r>
              <a:rPr lang="en-US" altLang="fi-FI" dirty="0" smtClean="0">
                <a:solidFill>
                  <a:schemeClr val="accent2"/>
                </a:solidFill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</a:t>
            </a:r>
          </a:p>
          <a:p>
            <a:pPr marL="377825" indent="-377825" defTabSz="914400" eaLnBrk="1" hangingPunct="1">
              <a:buFont typeface="Arial" panose="020B0604020202020204" pitchFamily="34" charset="0"/>
              <a:buNone/>
              <a:tabLst>
                <a:tab pos="757238" algn="l"/>
              </a:tabLst>
            </a:pP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joka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näytteessä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esiintyessään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viittaa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kosteusvaurioon</a:t>
            </a:r>
            <a:endParaRPr lang="en-US" altLang="fi-FI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377825" indent="-377825" defTabSz="914400" eaLnBrk="1" hangingPunct="1">
              <a:buFont typeface="Arial" panose="020B0604020202020204" pitchFamily="34" charset="0"/>
              <a:buNone/>
              <a:tabLst>
                <a:tab pos="757238" algn="l"/>
              </a:tabLst>
            </a:pP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eikä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kuulu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tavanomaiseen</a:t>
            </a:r>
            <a:r>
              <a:rPr lang="en-US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mikrobistoon</a:t>
            </a:r>
            <a:endParaRPr lang="en-US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377825" indent="-377825" defTabSz="914400" eaLnBrk="1" hangingPunct="1">
              <a:buFont typeface="Arial" panose="020B0604020202020204" pitchFamily="34" charset="0"/>
              <a:buNone/>
              <a:tabLst>
                <a:tab pos="757238" algn="l"/>
              </a:tabLst>
            </a:pPr>
            <a:r>
              <a:rPr lang="en-US" altLang="fi-FI" sz="3100" b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	</a:t>
            </a:r>
            <a:endParaRPr lang="en-US" altLang="fi-FI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C0677-F124-4393-B8E0-1E58CCE261AF}" type="slidenum">
              <a:rPr lang="fi-FI" altLang="fi-FI"/>
              <a:pPr/>
              <a:t>22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85244769"/>
      </p:ext>
    </p:extLst>
  </p:cSld>
  <p:clrMapOvr>
    <a:masterClrMapping/>
  </p:clrMapOvr>
  <p:transition spd="med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>
            <a:normAutofit/>
          </a:bodyPr>
          <a:lstStyle/>
          <a:p>
            <a:pPr eaLnBrk="1" hangingPunct="1"/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Vakio</a:t>
            </a:r>
            <a: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- </a:t>
            </a:r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ja</a:t>
            </a:r>
            <a: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vaihtelevat</a:t>
            </a:r>
            <a: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olosuhteet</a:t>
            </a:r>
            <a:endParaRPr lang="en-US" altLang="fi-FI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/>
        <p:txBody>
          <a:bodyPr lIns="91431" tIns="45715" rIns="91431" bIns="45715"/>
          <a:lstStyle/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Useimmissa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laboratoriokokeissa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vakiokosteus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tai –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lämpötila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0" indent="0" defTabSz="914400" eaLnBrk="1" hangingPunct="1">
              <a:buNone/>
            </a:pP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äytännössä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olosuhteet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vaihtelevat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millä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suuri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merkitys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sienten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kasvun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kannalta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; </a:t>
            </a:r>
            <a:r>
              <a:rPr lang="en-GB" altLang="fi-FI" b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vaikutus</a:t>
            </a:r>
            <a:r>
              <a:rPr lang="en-GB" altLang="fi-FI" b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b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kasvua</a:t>
            </a:r>
            <a:r>
              <a:rPr lang="en-GB" altLang="fi-FI" b="1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b="1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vähentävä</a:t>
            </a:r>
            <a:endParaRPr lang="en-US" altLang="fi-FI" b="1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endParaRPr lang="en-US" altLang="fi-FI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7768-DAFB-43E7-9405-3B7353BE725F}" type="slidenum">
              <a:rPr lang="fi-FI" altLang="fi-FI"/>
              <a:pPr/>
              <a:t>23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30103808"/>
      </p:ext>
    </p:extLst>
  </p:cSld>
  <p:clrMapOvr>
    <a:masterClrMapping/>
  </p:clrMapOvr>
  <p:transition spd="med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>
            <a:normAutofit/>
          </a:bodyPr>
          <a:lstStyle/>
          <a:p>
            <a:pPr eaLnBrk="1" hangingPunct="1"/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Kosteusvaurion</a:t>
            </a:r>
            <a: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vaikutus</a:t>
            </a:r>
            <a: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sienilöydösten</a:t>
            </a:r>
            <a: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monimuotoisuuteen</a:t>
            </a:r>
            <a:endParaRPr lang="en-US" altLang="fi-FI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 lIns="91431" tIns="45715" rIns="91431" bIns="45715">
            <a:normAutofit/>
          </a:bodyPr>
          <a:lstStyle/>
          <a:p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Tyypillisesti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kosteusvauriot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lisäävät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rakennuksen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mikrobiston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monimuotoisuutta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diversiteetti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eli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rakennuksesta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löydetään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useampia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lajeja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kuin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ns.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terveistä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rakennuksista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</a:t>
            </a:r>
          </a:p>
          <a:p>
            <a:pPr marL="282575" indent="-282575" defTabSz="914400" eaLnBrk="1" hangingPunct="1">
              <a:buFontTx/>
              <a:buChar char="•"/>
            </a:pP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osteusvaurioituneissa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rakenteissa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esiintyy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lajeja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joita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yleensä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ole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normaalissa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sisäilmassa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</a:t>
            </a:r>
          </a:p>
          <a:p>
            <a:pPr marL="282575" indent="-282575" defTabSz="914400" eaLnBrk="1" hangingPunct="1">
              <a:buFontTx/>
              <a:buChar char="•"/>
            </a:pP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Indikaattoreiksi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kutsutaan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kosteusvauriorakennuksista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löydettyjä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mikrobeja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joita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yleensä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havaita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vauriottomissa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rakennuksissa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</a:t>
            </a:r>
          </a:p>
          <a:p>
            <a:pPr marL="282575" indent="-282575" defTabSz="914400" eaLnBrk="1" hangingPunct="1">
              <a:buFontTx/>
              <a:buNone/>
            </a:pPr>
            <a:endParaRPr lang="en-US" altLang="fi-FI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9E607-0D56-4951-B276-58FFE5145725}" type="slidenum">
              <a:rPr lang="fi-FI" altLang="fi-FI"/>
              <a:pPr/>
              <a:t>24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667008299"/>
      </p:ext>
    </p:extLst>
  </p:cSld>
  <p:clrMapOvr>
    <a:masterClrMapping/>
  </p:clrMapOvr>
  <p:transition spd="med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itä 3"/>
          <p:cNvGrpSpPr/>
          <p:nvPr/>
        </p:nvGrpSpPr>
        <p:grpSpPr>
          <a:xfrm>
            <a:off x="546101" y="1821176"/>
            <a:ext cx="7698307" cy="4321722"/>
            <a:chOff x="186060" y="1843582"/>
            <a:chExt cx="7698307" cy="4321722"/>
          </a:xfrm>
        </p:grpSpPr>
        <p:pic>
          <p:nvPicPr>
            <p:cNvPr id="5" name="Picture 1028" descr="KuvaKostLahtTalo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294" y="1900699"/>
              <a:ext cx="6381017" cy="4208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321971" y="3212976"/>
              <a:ext cx="2559798" cy="1014386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200" dirty="0" smtClean="0">
                  <a:solidFill>
                    <a:schemeClr val="bg1"/>
                  </a:solidFill>
                </a:rPr>
                <a:t>Rakennusmateriaalien ominaisuudet</a:t>
              </a:r>
            </a:p>
            <a:p>
              <a:pPr algn="ctr"/>
              <a:r>
                <a:rPr lang="fi-FI" sz="1100" dirty="0" smtClean="0">
                  <a:solidFill>
                    <a:schemeClr val="bg1"/>
                  </a:solidFill>
                </a:rPr>
                <a:t>kosteuden vaikutus, vuorovaikutukset</a:t>
              </a:r>
              <a:endParaRPr lang="fi-FI" sz="1100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227633" y="2011246"/>
              <a:ext cx="2656734" cy="96406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200" dirty="0" smtClean="0">
                  <a:solidFill>
                    <a:schemeClr val="bg1"/>
                  </a:solidFill>
                </a:rPr>
                <a:t>Ympäristö</a:t>
              </a:r>
            </a:p>
            <a:p>
              <a:pPr algn="ctr"/>
              <a:r>
                <a:rPr lang="fi-FI" sz="1100" dirty="0" smtClean="0">
                  <a:solidFill>
                    <a:schemeClr val="bg1"/>
                  </a:solidFill>
                </a:rPr>
                <a:t>- kosteus, lämpö, sateisuus</a:t>
              </a:r>
            </a:p>
            <a:p>
              <a:pPr algn="ctr"/>
              <a:r>
                <a:rPr lang="fi-FI" sz="1100" dirty="0" smtClean="0">
                  <a:solidFill>
                    <a:schemeClr val="bg1"/>
                  </a:solidFill>
                </a:rPr>
                <a:t>- kaupunki / maaseutu / metsä / rannikko ym.</a:t>
              </a:r>
              <a:endParaRPr lang="fi-FI" sz="11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292079" y="4531526"/>
              <a:ext cx="2519060" cy="106288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dirty="0" smtClean="0">
                  <a:solidFill>
                    <a:schemeClr val="bg1"/>
                  </a:solidFill>
                </a:rPr>
                <a:t>Rakenteet </a:t>
              </a:r>
              <a:r>
                <a:rPr lang="fi-FI" sz="1100" dirty="0" smtClean="0">
                  <a:solidFill>
                    <a:schemeClr val="bg1"/>
                  </a:solidFill>
                </a:rPr>
                <a:t>materiaalikerrokset</a:t>
              </a:r>
            </a:p>
            <a:p>
              <a:pPr algn="ctr"/>
              <a:r>
                <a:rPr lang="fi-FI" sz="1100" dirty="0">
                  <a:solidFill>
                    <a:schemeClr val="bg1"/>
                  </a:solidFill>
                </a:rPr>
                <a:t>d</a:t>
              </a:r>
              <a:r>
                <a:rPr lang="fi-FI" sz="1100" dirty="0" smtClean="0">
                  <a:solidFill>
                    <a:schemeClr val="bg1"/>
                  </a:solidFill>
                </a:rPr>
                <a:t>etaljit</a:t>
              </a:r>
              <a:endParaRPr lang="fi-FI" sz="1100" dirty="0">
                <a:solidFill>
                  <a:schemeClr val="bg1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915816" y="4273293"/>
              <a:ext cx="2151483" cy="739883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400" dirty="0" smtClean="0">
                  <a:solidFill>
                    <a:schemeClr val="tx1"/>
                  </a:solidFill>
                </a:rPr>
                <a:t>Käyttöolot</a:t>
              </a:r>
            </a:p>
            <a:p>
              <a:pPr algn="ctr"/>
              <a:r>
                <a:rPr lang="fi-FI" sz="1000" dirty="0" smtClean="0">
                  <a:solidFill>
                    <a:schemeClr val="tx1"/>
                  </a:solidFill>
                </a:rPr>
                <a:t>-</a:t>
              </a:r>
              <a:r>
                <a:rPr lang="fi-FI" sz="1100" dirty="0" smtClean="0">
                  <a:solidFill>
                    <a:schemeClr val="tx1"/>
                  </a:solidFill>
                </a:rPr>
                <a:t>kosteustuotto, siivous, kotieläimet</a:t>
              </a:r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000364" y="3429000"/>
              <a:ext cx="2041712" cy="576064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i-FI" sz="1400" dirty="0" smtClean="0">
                  <a:solidFill>
                    <a:schemeClr val="tx1"/>
                  </a:solidFill>
                </a:rPr>
                <a:t>Ilmanvaihto</a:t>
              </a:r>
              <a:endParaRPr lang="fi-FI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86060" y="1843582"/>
              <a:ext cx="2738812" cy="103176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1400" dirty="0" smtClean="0">
                  <a:solidFill>
                    <a:schemeClr val="bg1"/>
                  </a:solidFill>
                </a:rPr>
                <a:t>Kosteus- ja lämpöolot</a:t>
              </a:r>
            </a:p>
            <a:p>
              <a:pPr algn="ctr"/>
              <a:r>
                <a:rPr lang="fi-FI" sz="1200" dirty="0" smtClean="0">
                  <a:solidFill>
                    <a:schemeClr val="bg1"/>
                  </a:solidFill>
                </a:rPr>
                <a:t>vuodenajat, </a:t>
              </a:r>
              <a:r>
                <a:rPr lang="fi-FI" sz="1200" dirty="0">
                  <a:solidFill>
                    <a:schemeClr val="bg1"/>
                  </a:solidFill>
                </a:rPr>
                <a:t> </a:t>
              </a:r>
              <a:r>
                <a:rPr lang="fi-FI" sz="1200" dirty="0" smtClean="0">
                  <a:solidFill>
                    <a:schemeClr val="bg1"/>
                  </a:solidFill>
                </a:rPr>
                <a:t>rakenteiden kosteussyklit</a:t>
              </a:r>
              <a:endParaRPr lang="fi-FI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 Box 1034"/>
            <p:cNvSpPr txBox="1">
              <a:spLocks noChangeArrowheads="1"/>
            </p:cNvSpPr>
            <p:nvPr/>
          </p:nvSpPr>
          <p:spPr bwMode="auto">
            <a:xfrm>
              <a:off x="234185" y="3144210"/>
              <a:ext cx="2282098" cy="523220"/>
            </a:xfrm>
            <a:prstGeom prst="rect">
              <a:avLst/>
            </a:prstGeom>
            <a:ln/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dirty="0" err="1" smtClean="0">
                  <a:solidFill>
                    <a:schemeClr val="bg1"/>
                  </a:solidFill>
                </a:rPr>
                <a:t>Kosteus</a:t>
              </a:r>
              <a:r>
                <a:rPr lang="en-GB" sz="1400" dirty="0">
                  <a:solidFill>
                    <a:schemeClr val="bg1"/>
                  </a:solidFill>
                </a:rPr>
                <a:t>, </a:t>
              </a:r>
              <a:r>
                <a:rPr lang="en-GB" sz="1400" dirty="0" err="1">
                  <a:solidFill>
                    <a:schemeClr val="bg1"/>
                  </a:solidFill>
                </a:rPr>
                <a:t>lämpötila</a:t>
              </a:r>
              <a:r>
                <a:rPr lang="en-GB" sz="1400" dirty="0">
                  <a:solidFill>
                    <a:schemeClr val="bg1"/>
                  </a:solidFill>
                </a:rPr>
                <a:t>, </a:t>
              </a:r>
              <a:r>
                <a:rPr lang="en-GB" sz="1400" dirty="0" err="1">
                  <a:solidFill>
                    <a:schemeClr val="bg1"/>
                  </a:solidFill>
                </a:rPr>
                <a:t>materiaali</a:t>
              </a:r>
              <a:r>
                <a:rPr lang="en-GB" sz="1400" dirty="0">
                  <a:solidFill>
                    <a:schemeClr val="bg1"/>
                  </a:solidFill>
                </a:rPr>
                <a:t>, </a:t>
              </a:r>
              <a:r>
                <a:rPr lang="en-GB" sz="1400" dirty="0" err="1">
                  <a:solidFill>
                    <a:schemeClr val="bg1"/>
                  </a:solidFill>
                </a:rPr>
                <a:t>aika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 Box 1035"/>
            <p:cNvSpPr txBox="1">
              <a:spLocks noChangeArrowheads="1"/>
            </p:cNvSpPr>
            <p:nvPr/>
          </p:nvSpPr>
          <p:spPr bwMode="auto">
            <a:xfrm>
              <a:off x="234185" y="4097985"/>
              <a:ext cx="2282098" cy="523220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400" b="1" dirty="0">
                  <a:solidFill>
                    <a:schemeClr val="bg1"/>
                  </a:solidFill>
                </a:rPr>
                <a:t>KOSTEUSVAURIO</a:t>
              </a:r>
              <a:r>
                <a:rPr lang="en-GB" sz="1400" b="1" dirty="0">
                  <a:solidFill>
                    <a:schemeClr val="hlink"/>
                  </a:solidFill>
                </a:rPr>
                <a:t/>
              </a:r>
              <a:br>
                <a:rPr lang="en-GB" sz="1400" b="1" dirty="0">
                  <a:solidFill>
                    <a:schemeClr val="hlink"/>
                  </a:solidFill>
                </a:rPr>
              </a:br>
              <a:r>
                <a:rPr lang="en-GB" sz="1400" dirty="0" err="1"/>
                <a:t>rakenteen</a:t>
              </a:r>
              <a:r>
                <a:rPr lang="en-GB" sz="1400" dirty="0"/>
                <a:t> </a:t>
              </a:r>
              <a:r>
                <a:rPr lang="en-GB" sz="1400" dirty="0" err="1"/>
                <a:t>sietokyky</a:t>
              </a:r>
              <a:r>
                <a:rPr lang="en-GB" sz="1400" dirty="0"/>
                <a:t> </a:t>
              </a:r>
              <a:r>
                <a:rPr lang="en-GB" sz="1400" dirty="0" err="1"/>
                <a:t>ylittyy</a:t>
              </a:r>
              <a:endParaRPr lang="en-GB" sz="1400" dirty="0"/>
            </a:p>
          </p:txBody>
        </p:sp>
        <p:sp>
          <p:nvSpPr>
            <p:cNvPr id="14" name="Text Box 1036"/>
            <p:cNvSpPr txBox="1">
              <a:spLocks noChangeArrowheads="1"/>
            </p:cNvSpPr>
            <p:nvPr/>
          </p:nvSpPr>
          <p:spPr bwMode="auto">
            <a:xfrm>
              <a:off x="246115" y="5244087"/>
              <a:ext cx="1589581" cy="907941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HOME</a:t>
              </a:r>
            </a:p>
            <a:p>
              <a:pPr>
                <a:spcBef>
                  <a:spcPct val="50000"/>
                </a:spcBef>
              </a:pPr>
              <a:r>
                <a:rPr lang="en-GB" sz="1200" dirty="0"/>
                <a:t>RH:  &gt; 75 - 95 %</a:t>
              </a:r>
              <a:br>
                <a:rPr lang="en-GB" sz="1200" dirty="0"/>
              </a:br>
              <a:r>
                <a:rPr lang="en-GB" sz="1200" dirty="0" err="1"/>
                <a:t>Lämpö</a:t>
              </a:r>
              <a:r>
                <a:rPr lang="en-GB" sz="1200" dirty="0"/>
                <a:t>:  0 - 55 C</a:t>
              </a:r>
              <a:br>
                <a:rPr lang="en-GB" sz="1200" dirty="0"/>
              </a:br>
              <a:r>
                <a:rPr lang="en-GB" sz="1200" dirty="0" err="1"/>
                <a:t>Aika</a:t>
              </a:r>
              <a:r>
                <a:rPr lang="en-GB" sz="1200" dirty="0"/>
                <a:t>:  </a:t>
              </a:r>
              <a:r>
                <a:rPr lang="en-GB" sz="1200" dirty="0" err="1"/>
                <a:t>vrk</a:t>
              </a:r>
              <a:r>
                <a:rPr lang="en-GB" sz="1200" dirty="0"/>
                <a:t>, </a:t>
              </a:r>
              <a:r>
                <a:rPr lang="en-GB" sz="1200" dirty="0" err="1"/>
                <a:t>vko</a:t>
              </a:r>
              <a:r>
                <a:rPr lang="en-GB" sz="1200" dirty="0"/>
                <a:t>, </a:t>
              </a:r>
              <a:r>
                <a:rPr lang="en-GB" sz="1200" dirty="0" err="1"/>
                <a:t>kk</a:t>
              </a:r>
              <a:endParaRPr lang="en-GB" sz="1200" dirty="0"/>
            </a:p>
          </p:txBody>
        </p:sp>
        <p:sp>
          <p:nvSpPr>
            <p:cNvPr id="15" name="Text Box 1039"/>
            <p:cNvSpPr txBox="1">
              <a:spLocks noChangeArrowheads="1"/>
            </p:cNvSpPr>
            <p:nvPr/>
          </p:nvSpPr>
          <p:spPr bwMode="auto">
            <a:xfrm>
              <a:off x="1967722" y="5257363"/>
              <a:ext cx="1524158" cy="907941"/>
            </a:xfrm>
            <a:prstGeom prst="rect">
              <a:avLst/>
            </a:prstGeom>
            <a:ln>
              <a:headEnd/>
              <a:tailEnd/>
            </a:ln>
            <a:ex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100" b="1" dirty="0">
                  <a:solidFill>
                    <a:schemeClr val="bg1"/>
                  </a:solidFill>
                </a:rPr>
                <a:t>LAHO</a:t>
              </a:r>
            </a:p>
            <a:p>
              <a:pPr>
                <a:spcBef>
                  <a:spcPct val="50000"/>
                </a:spcBef>
              </a:pPr>
              <a:r>
                <a:rPr lang="en-GB" sz="1200" dirty="0"/>
                <a:t>RH:  &gt; 90 - 95 %</a:t>
              </a:r>
              <a:br>
                <a:rPr lang="en-GB" sz="1200" dirty="0"/>
              </a:br>
              <a:r>
                <a:rPr lang="en-GB" sz="1200" dirty="0" err="1"/>
                <a:t>Lämpö</a:t>
              </a:r>
              <a:r>
                <a:rPr lang="en-GB" sz="1200" dirty="0"/>
                <a:t>:  5 - 50 C</a:t>
              </a:r>
              <a:br>
                <a:rPr lang="en-GB" sz="1200" dirty="0"/>
              </a:br>
              <a:r>
                <a:rPr lang="en-GB" sz="1200" dirty="0" err="1"/>
                <a:t>Aika</a:t>
              </a:r>
              <a:r>
                <a:rPr lang="en-GB" sz="1200" dirty="0"/>
                <a:t>:  </a:t>
              </a:r>
              <a:r>
                <a:rPr lang="en-GB" sz="1200" dirty="0" err="1"/>
                <a:t>vko</a:t>
              </a:r>
              <a:r>
                <a:rPr lang="en-GB" sz="1200" dirty="0"/>
                <a:t>, </a:t>
              </a:r>
              <a:r>
                <a:rPr lang="en-GB" sz="1200" dirty="0" err="1"/>
                <a:t>kk</a:t>
              </a:r>
              <a:r>
                <a:rPr lang="en-GB" sz="1200" dirty="0"/>
                <a:t>, v</a:t>
              </a:r>
            </a:p>
          </p:txBody>
        </p:sp>
      </p:grp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827088" y="333376"/>
            <a:ext cx="7993062" cy="1079500"/>
          </a:xfrm>
        </p:spPr>
        <p:txBody>
          <a:bodyPr>
            <a:normAutofit/>
          </a:bodyPr>
          <a:lstStyle/>
          <a:p>
            <a:r>
              <a:rPr lang="fi-FI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Rakennusten </a:t>
            </a:r>
            <a:r>
              <a:rPr lang="fi-FI" sz="32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mikrobidiversiteetin</a:t>
            </a:r>
            <a:r>
              <a:rPr lang="fi-FI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br>
              <a:rPr lang="fi-FI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fi-FI" sz="3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syitä ja </a:t>
            </a:r>
            <a:r>
              <a:rPr lang="fi-FI" sz="32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lähteitä</a:t>
            </a:r>
            <a:endParaRPr lang="fi-FI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4949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defTabSz="762000" eaLnBrk="1" hangingPunct="1"/>
            <a:r>
              <a:rPr lang="en-GB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Sukkessio</a:t>
            </a:r>
            <a:endParaRPr lang="en-GB" altLang="fi-FI" sz="32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 lIns="90488" tIns="44450" rIns="90488" bIns="44450">
            <a:normAutofit/>
          </a:bodyPr>
          <a:lstStyle/>
          <a:p>
            <a:pPr defTabSz="762000" eaLnBrk="1" hangingPunct="1"/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ikrobiston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muuttuminen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ympäristöolosuhteiden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mukaan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ja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mukaan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millaisia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mikrobiyhteisöjä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kasvustossa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</a:t>
            </a:r>
          </a:p>
          <a:p>
            <a:pPr defTabSz="762000" eaLnBrk="1" hangingPunct="1"/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ienilajit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esiintyvät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tietyssä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järjestyksessä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lvl="1" defTabSz="762000">
              <a:buFont typeface="Courier New" panose="02070309020205020404" pitchFamily="49" charset="0"/>
              <a:buChar char="o"/>
            </a:pPr>
            <a:r>
              <a:rPr lang="en-GB" altLang="fi-FI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primääriset</a:t>
            </a:r>
            <a:r>
              <a:rPr lang="en-GB" altLang="fi-FI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- </a:t>
            </a:r>
            <a:r>
              <a:rPr lang="en-GB" altLang="fi-FI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sekundääriset</a:t>
            </a:r>
            <a:r>
              <a:rPr lang="en-GB" altLang="fi-FI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- </a:t>
            </a:r>
            <a:r>
              <a:rPr lang="en-GB" altLang="fi-FI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tertiääriset</a:t>
            </a:r>
            <a:r>
              <a:rPr lang="en-GB" altLang="fi-FI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defTabSz="762000" eaLnBrk="1" hangingPunct="1"/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serofiiliset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- ns.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tavalliset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–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hydrofiiliset</a:t>
            </a:r>
            <a:endParaRPr lang="en-GB" altLang="fi-FI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762000" eaLnBrk="1" hangingPunct="1"/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Esim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 </a:t>
            </a: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rimäärit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homesienet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lahottajasienet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sekundääriset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homeet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6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75363-542D-46CC-B2D8-378027E38436}" type="slidenum">
              <a:rPr lang="fi-FI" altLang="fi-FI"/>
              <a:pPr/>
              <a:t>26</a:t>
            </a:fld>
            <a:endParaRPr lang="fi-FI" altLang="fi-FI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8316912" y="300040"/>
            <a:ext cx="547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/>
            <a:r>
              <a:rPr lang="en-GB" altLang="fi-FI" sz="1400">
                <a:latin typeface="Arial" panose="020B0604020202020204" pitchFamily="34" charset="0"/>
              </a:rPr>
              <a:t>1 (2)</a:t>
            </a:r>
            <a:endParaRPr lang="en-US" altLang="fi-FI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2882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/>
          <a:lstStyle/>
          <a:p>
            <a:pPr defTabSz="762000" eaLnBrk="1" hangingPunct="1"/>
            <a:r>
              <a:rPr lang="en-GB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Sukkessio</a:t>
            </a:r>
            <a:endParaRPr lang="en-GB" altLang="fi-FI" sz="32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 lIns="90488" tIns="44450" rIns="90488" bIns="44450">
            <a:normAutofit/>
          </a:bodyPr>
          <a:lstStyle/>
          <a:p>
            <a:pPr defTabSz="762000" eaLnBrk="1" hangingPunct="1"/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Materiaalin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homehtumisen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käynnistyessä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mikrobistossa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sellaisia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lajeja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jotka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sopeutuvat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parhaiten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vallitseviin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olosuhteisiin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762000" eaLnBrk="1" hangingPunct="1"/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Olosuhteiden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muuttuessa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lajisto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muuttuu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</a:p>
          <a:p>
            <a:pPr defTabSz="762000" eaLnBrk="1" hangingPunct="1"/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oisaalta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vaikka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olosuhteet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säilyisivät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samoina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voi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mikrobisto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muuttua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niiden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oman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toiminnan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tuloksena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(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lämpötilan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,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ravinteiden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ja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pH:n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muutokset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</p:txBody>
      </p:sp>
      <p:sp>
        <p:nvSpPr>
          <p:cNvPr id="6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E3416-9FAF-4EE0-BE9C-A905C300576C}" type="slidenum">
              <a:rPr lang="fi-FI" altLang="fi-FI"/>
              <a:pPr/>
              <a:t>27</a:t>
            </a:fld>
            <a:endParaRPr lang="fi-FI" altLang="fi-FI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8388424" y="333376"/>
            <a:ext cx="547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/>
            <a:r>
              <a:rPr lang="en-GB" altLang="fi-FI" sz="1400">
                <a:latin typeface="Arial" panose="020B0604020202020204" pitchFamily="34" charset="0"/>
              </a:rPr>
              <a:t>2 (2)</a:t>
            </a:r>
            <a:endParaRPr lang="en-US" altLang="fi-FI" sz="1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0917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548680"/>
            <a:ext cx="7489824" cy="1079500"/>
          </a:xfrm>
        </p:spPr>
        <p:txBody>
          <a:bodyPr lIns="90488" tIns="44450" rIns="90488" bIns="44450">
            <a:normAutofit/>
          </a:bodyPr>
          <a:lstStyle/>
          <a:p>
            <a:pPr defTabSz="762000" eaLnBrk="1" hangingPunct="1"/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Esimerkkejä</a:t>
            </a:r>
            <a:r>
              <a:rPr lang="en-GB" altLang="fi-FI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sukkessiosta</a:t>
            </a:r>
            <a:endParaRPr lang="en-GB" altLang="fi-FI" dirty="0" smtClean="0">
              <a:ea typeface="ＭＳ Ｐゴシック" panose="020B0600070205080204" pitchFamily="34" charset="-128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96538" y="2132856"/>
            <a:ext cx="3668712" cy="4392613"/>
          </a:xfrm>
        </p:spPr>
        <p:txBody>
          <a:bodyPr lIns="90488" tIns="44450" rIns="90488" bIns="44450"/>
          <a:lstStyle/>
          <a:p>
            <a:pPr defTabSz="762000" eaLnBrk="1" hangingPunct="1"/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einän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homehtuminen</a:t>
            </a:r>
            <a:endParaRPr lang="en-GB" altLang="fi-FI" sz="24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defTabSz="762000" eaLnBrk="1" hangingPunct="1"/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akennusmateriaalin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homehtuminen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kosteusvaurion</a:t>
            </a:r>
            <a:r>
              <a:rPr lang="en-GB" altLang="fi-FI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yhteydessä</a:t>
            </a:r>
            <a:endParaRPr lang="en-GB" altLang="fi-FI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6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B8B12-0D60-484C-84A4-9C28BF4CF8B1}" type="slidenum">
              <a:rPr lang="fi-FI" altLang="fi-FI"/>
              <a:pPr/>
              <a:t>28</a:t>
            </a:fld>
            <a:endParaRPr lang="fi-FI" altLang="fi-FI"/>
          </a:p>
        </p:txBody>
      </p:sp>
      <p:graphicFrame>
        <p:nvGraphicFramePr>
          <p:cNvPr id="849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506160"/>
              </p:ext>
            </p:extLst>
          </p:nvPr>
        </p:nvGraphicFramePr>
        <p:xfrm>
          <a:off x="4483440" y="2132856"/>
          <a:ext cx="3888432" cy="207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2" name="Clip" r:id="rId4" imgW="1893240" imgH="1198440" progId="">
                  <p:embed/>
                </p:oleObj>
              </mc:Choice>
              <mc:Fallback>
                <p:oleObj name="Clip" r:id="rId4" imgW="1893240" imgH="11984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3440" y="2132856"/>
                        <a:ext cx="3888432" cy="207985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96205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>
          <a:xfrm>
            <a:off x="819118" y="116632"/>
            <a:ext cx="7489824" cy="1079500"/>
          </a:xfrm>
        </p:spPr>
        <p:txBody>
          <a:bodyPr lIns="91431" tIns="45715" rIns="91431" bIns="45715">
            <a:normAutofit/>
          </a:bodyPr>
          <a:lstStyle/>
          <a:p>
            <a:pPr eaLnBrk="1" hangingPunct="1"/>
            <a:r>
              <a:rPr lang="en-GB" altLang="fi-FI" dirty="0" err="1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Heinän</a:t>
            </a:r>
            <a:r>
              <a:rPr lang="en-GB" altLang="fi-FI" dirty="0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dirty="0" err="1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homehtuminen</a:t>
            </a:r>
            <a:endParaRPr lang="en-US" altLang="fi-FI" dirty="0" smtClean="0">
              <a:solidFill>
                <a:srgbClr val="44697D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9090" name="Rectangle 2"/>
          <p:cNvSpPr>
            <a:spLocks noGrp="1" noChangeArrowheads="1"/>
          </p:cNvSpPr>
          <p:nvPr>
            <p:ph idx="1"/>
          </p:nvPr>
        </p:nvSpPr>
        <p:spPr>
          <a:xfrm>
            <a:off x="764378" y="1376908"/>
            <a:ext cx="7489825" cy="4392614"/>
          </a:xfrm>
        </p:spPr>
        <p:txBody>
          <a:bodyPr lIns="90488" tIns="44450" rIns="90488" bIns="44450">
            <a:normAutofit/>
          </a:bodyPr>
          <a:lstStyle/>
          <a:p>
            <a:pPr marL="762000" lvl="1" indent="-288925" defTabSz="762000" eaLnBrk="1" hangingPunct="1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H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einän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pinnalla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on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mikrobeita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pöyhintä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pellolla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lisää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mikrobeja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762000" eaLnBrk="1" hangingPunct="1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V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arastoinnin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alussa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heinässä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on ns.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peltosieniä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762000" eaLnBrk="1" hangingPunct="1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R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iittävä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kosteus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varastoinnin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alkaessa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762000" eaLnBrk="1" hangingPunct="1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P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eltosienten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määrä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laskee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ja ns.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varastosienet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aloittavat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kasvunsa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762000" eaLnBrk="1" hangingPunct="1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L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ämpötila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kohoaa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mikrobitoiminnan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tuloksena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ja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termotolerantit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sienet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aloittavat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kasvunsa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korkeimmissa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lämpötiloissa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kasvavat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termofiiliset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aktinomykeetit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762000" eaLnBrk="1" hangingPunct="1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L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ämpenemisvaihe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kestää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pari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viikkoa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jonka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jälkeen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jäähtymisvaihe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useita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viikkoja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-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käänteinen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sukkessio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6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BDF27-3AE2-4F9C-81A4-0606DD01DAF3}" type="slidenum">
              <a:rPr lang="fi-FI" altLang="fi-FI"/>
              <a:pPr/>
              <a:t>29</a:t>
            </a:fld>
            <a:endParaRPr lang="fi-FI" altLang="fi-FI"/>
          </a:p>
        </p:txBody>
      </p:sp>
      <p:graphicFrame>
        <p:nvGraphicFramePr>
          <p:cNvPr id="890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2558552"/>
              </p:ext>
            </p:extLst>
          </p:nvPr>
        </p:nvGraphicFramePr>
        <p:xfrm>
          <a:off x="7492203" y="757436"/>
          <a:ext cx="1524000" cy="138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6" name="Clip" r:id="rId4" imgW="4671000" imgH="4233600" progId="">
                  <p:embed/>
                </p:oleObj>
              </mc:Choice>
              <mc:Fallback>
                <p:oleObj name="Clip" r:id="rId4" imgW="4671000" imgH="4233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203" y="757436"/>
                        <a:ext cx="1524000" cy="1381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09066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3376"/>
            <a:ext cx="7848872" cy="431328"/>
          </a:xfrm>
        </p:spPr>
        <p:txBody>
          <a:bodyPr>
            <a:normAutofit/>
          </a:bodyPr>
          <a:lstStyle/>
          <a:p>
            <a:r>
              <a:rPr lang="fi-FI" sz="2000" dirty="0" smtClean="0"/>
              <a:t>Sisällysluettelo</a:t>
            </a:r>
            <a:endParaRPr lang="fi-FI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316288" cy="5112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200" b="1" dirty="0" smtClean="0"/>
              <a:t>1 Biologiset epäpuhtaudet</a:t>
            </a:r>
          </a:p>
          <a:p>
            <a:pPr marL="0" indent="0">
              <a:buNone/>
            </a:pPr>
            <a:r>
              <a:rPr lang="fi-FI" sz="1200" dirty="0"/>
              <a:t>1.1 </a:t>
            </a:r>
            <a:r>
              <a:rPr lang="fi-FI" sz="1200" dirty="0" smtClean="0"/>
              <a:t>Johdanto sisäympäristökokonaisuuteen - opetussisältö</a:t>
            </a:r>
          </a:p>
          <a:p>
            <a:pPr marL="0" indent="0">
              <a:buNone/>
            </a:pPr>
            <a:r>
              <a:rPr lang="fi-FI" sz="1200" dirty="0" smtClean="0"/>
              <a:t>1.2 Mikrobiologian orientaatio</a:t>
            </a:r>
          </a:p>
          <a:p>
            <a:pPr marL="0" indent="0">
              <a:buNone/>
            </a:pPr>
            <a:r>
              <a:rPr lang="fi-FI" sz="1200" dirty="0" smtClean="0"/>
              <a:t>1.3 Mikrobiologian perusteet</a:t>
            </a:r>
          </a:p>
          <a:p>
            <a:pPr marL="0" indent="0">
              <a:buNone/>
            </a:pPr>
            <a:r>
              <a:rPr lang="fi-FI" sz="1200" dirty="0" smtClean="0">
                <a:solidFill>
                  <a:srgbClr val="FF0000"/>
                </a:solidFill>
              </a:rPr>
              <a:t>1.4 Mikrobien elinkaari homehtuminen </a:t>
            </a:r>
            <a:r>
              <a:rPr lang="fi-FI" sz="1200" dirty="0">
                <a:solidFill>
                  <a:srgbClr val="FF0000"/>
                </a:solidFill>
              </a:rPr>
              <a:t>ja </a:t>
            </a:r>
            <a:r>
              <a:rPr lang="fi-FI" sz="1200" dirty="0" smtClean="0">
                <a:solidFill>
                  <a:srgbClr val="FF0000"/>
                </a:solidFill>
              </a:rPr>
              <a:t>lahoaminen</a:t>
            </a:r>
          </a:p>
          <a:p>
            <a:pPr marL="0" indent="0">
              <a:buNone/>
            </a:pPr>
            <a:r>
              <a:rPr lang="fi-FI" sz="1200" dirty="0" smtClean="0"/>
              <a:t>1.5 Materiaalien </a:t>
            </a:r>
            <a:r>
              <a:rPr lang="fi-FI" sz="1200" dirty="0"/>
              <a:t>ja pintojen </a:t>
            </a:r>
            <a:r>
              <a:rPr lang="fi-FI" sz="1200" dirty="0" smtClean="0"/>
              <a:t>mikrobisto</a:t>
            </a:r>
          </a:p>
          <a:p>
            <a:pPr marL="0" indent="0">
              <a:buNone/>
            </a:pPr>
            <a:r>
              <a:rPr lang="fi-FI" sz="1200" dirty="0"/>
              <a:t>1.6  Puun homeet ja </a:t>
            </a:r>
            <a:r>
              <a:rPr lang="fi-FI" sz="1200" dirty="0" smtClean="0"/>
              <a:t>lahot</a:t>
            </a:r>
          </a:p>
          <a:p>
            <a:pPr marL="0" indent="0">
              <a:buNone/>
            </a:pPr>
            <a:r>
              <a:rPr lang="fi-FI" sz="1200" dirty="0"/>
              <a:t>1.7 Rakenteiden vauriot ja </a:t>
            </a:r>
            <a:r>
              <a:rPr lang="fi-FI" sz="1200" dirty="0" smtClean="0"/>
              <a:t>vioittuminen</a:t>
            </a:r>
          </a:p>
          <a:p>
            <a:pPr marL="0" indent="0">
              <a:buNone/>
            </a:pPr>
            <a:r>
              <a:rPr lang="fi-FI" sz="1200" dirty="0" smtClean="0"/>
              <a:t>1.8.1 Ilman </a:t>
            </a:r>
            <a:r>
              <a:rPr lang="fi-FI" sz="1200" dirty="0"/>
              <a:t>mikrobisto asunnoissa, kouluissa ja </a:t>
            </a:r>
            <a:r>
              <a:rPr lang="fi-FI" sz="1200" dirty="0" smtClean="0"/>
              <a:t>päiväkodeissa</a:t>
            </a:r>
          </a:p>
          <a:p>
            <a:pPr marL="0" indent="0">
              <a:buNone/>
            </a:pPr>
            <a:r>
              <a:rPr lang="fi-FI" sz="1200" dirty="0" smtClean="0"/>
              <a:t>1.8.2 Ilman </a:t>
            </a:r>
            <a:r>
              <a:rPr lang="fi-FI" sz="1200" dirty="0"/>
              <a:t>mikrobisto tuotannollisissa ympäristöissä ja </a:t>
            </a:r>
            <a:r>
              <a:rPr lang="fi-FI" sz="1200" dirty="0" smtClean="0"/>
              <a:t>toimistoissa</a:t>
            </a:r>
          </a:p>
          <a:p>
            <a:pPr marL="0" indent="0">
              <a:buNone/>
            </a:pPr>
            <a:r>
              <a:rPr lang="fi-FI" sz="1200" dirty="0" smtClean="0"/>
              <a:t>1.9 Kosteusvauriorakennusten mikrobilajistoa</a:t>
            </a:r>
          </a:p>
          <a:p>
            <a:pPr marL="0" indent="0">
              <a:buNone/>
            </a:pPr>
            <a:r>
              <a:rPr lang="fi-FI" sz="1200" dirty="0"/>
              <a:t>1.10.1 </a:t>
            </a:r>
            <a:r>
              <a:rPr lang="fi-FI" sz="1200" dirty="0" err="1" smtClean="0"/>
              <a:t>Mykotoksiinit</a:t>
            </a:r>
            <a:endParaRPr lang="fi-FI" sz="1200" dirty="0" smtClean="0"/>
          </a:p>
          <a:p>
            <a:pPr marL="0" indent="0">
              <a:buNone/>
            </a:pPr>
            <a:r>
              <a:rPr lang="fi-FI" sz="1200" dirty="0" smtClean="0"/>
              <a:t>1.10.2 </a:t>
            </a:r>
            <a:r>
              <a:rPr lang="fi-FI" sz="1200" dirty="0" err="1" smtClean="0"/>
              <a:t>MVOCit</a:t>
            </a:r>
            <a:endParaRPr lang="fi-FI" sz="1200" dirty="0" smtClean="0"/>
          </a:p>
          <a:p>
            <a:pPr marL="0" indent="0">
              <a:buNone/>
            </a:pPr>
            <a:r>
              <a:rPr lang="fi-FI" sz="1200" dirty="0" smtClean="0"/>
              <a:t>1.10.3 </a:t>
            </a:r>
            <a:r>
              <a:rPr lang="fi-FI" sz="1200" dirty="0" err="1" smtClean="0"/>
              <a:t>Endotoksiinit</a:t>
            </a:r>
            <a:endParaRPr lang="fi-FI" sz="1200" dirty="0" smtClean="0"/>
          </a:p>
          <a:p>
            <a:pPr marL="0" indent="0">
              <a:buNone/>
            </a:pPr>
            <a:r>
              <a:rPr lang="fi-FI" sz="1200" dirty="0" smtClean="0"/>
              <a:t>1.10.4 Muut </a:t>
            </a:r>
            <a:r>
              <a:rPr lang="fi-FI" sz="1200" dirty="0"/>
              <a:t>mikrobien </a:t>
            </a:r>
            <a:r>
              <a:rPr lang="fi-FI" sz="1200" dirty="0" smtClean="0"/>
              <a:t>rakennekomponentit</a:t>
            </a:r>
          </a:p>
          <a:p>
            <a:pPr marL="0" indent="0">
              <a:buNone/>
            </a:pPr>
            <a:r>
              <a:rPr lang="fi-FI" sz="1200" dirty="0" smtClean="0"/>
              <a:t>1.11 Muut </a:t>
            </a:r>
            <a:r>
              <a:rPr lang="fi-FI" sz="1200" dirty="0"/>
              <a:t>sisäilman kannalta erityiset </a:t>
            </a:r>
            <a:r>
              <a:rPr lang="fi-FI" sz="1200" dirty="0" smtClean="0"/>
              <a:t>mikrobit</a:t>
            </a:r>
          </a:p>
          <a:p>
            <a:pPr marL="0" indent="0">
              <a:buNone/>
            </a:pPr>
            <a:r>
              <a:rPr lang="fi-FI" sz="1200" dirty="0" smtClean="0"/>
              <a:t>1.12 Punkit </a:t>
            </a:r>
            <a:r>
              <a:rPr lang="fi-FI" sz="1200" dirty="0"/>
              <a:t>ja </a:t>
            </a:r>
            <a:r>
              <a:rPr lang="fi-FI" sz="1200" dirty="0" smtClean="0"/>
              <a:t>allergeenit</a:t>
            </a:r>
          </a:p>
          <a:p>
            <a:pPr marL="0" indent="0">
              <a:buNone/>
            </a:pPr>
            <a:r>
              <a:rPr lang="fi-FI" sz="1200" dirty="0" smtClean="0"/>
              <a:t>1.13 Sisätilojen tuholaiset</a:t>
            </a:r>
          </a:p>
          <a:p>
            <a:pPr marL="0" indent="0">
              <a:buNone/>
            </a:pPr>
            <a:r>
              <a:rPr lang="fi-FI" sz="1200" b="1" dirty="0"/>
              <a:t>2 Kemialliset </a:t>
            </a:r>
            <a:r>
              <a:rPr lang="fi-FI" sz="1200" b="1" dirty="0" smtClean="0"/>
              <a:t>epäpuhtaudet – opetussisältö</a:t>
            </a:r>
          </a:p>
          <a:p>
            <a:pPr marL="0" indent="0">
              <a:buNone/>
            </a:pPr>
            <a:r>
              <a:rPr lang="fi-FI" sz="1200" b="1" dirty="0"/>
              <a:t>3 Terveydellisen merkityksen </a:t>
            </a:r>
            <a:r>
              <a:rPr lang="fi-FI" sz="1200" b="1" dirty="0" smtClean="0"/>
              <a:t>arviointi – opetussisältö</a:t>
            </a:r>
          </a:p>
          <a:p>
            <a:pPr marL="0" indent="0">
              <a:buNone/>
            </a:pPr>
            <a:endParaRPr lang="fi-FI" sz="1000" dirty="0" smtClean="0"/>
          </a:p>
          <a:p>
            <a:pPr marL="0" indent="0">
              <a:buNone/>
            </a:pPr>
            <a:endParaRPr lang="fi-FI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244280" cy="51126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200" b="1" dirty="0"/>
              <a:t>4 Sisäympäristön tutkimukset ja raportointi</a:t>
            </a:r>
          </a:p>
          <a:p>
            <a:pPr marL="0" indent="0">
              <a:buNone/>
            </a:pPr>
            <a:r>
              <a:rPr lang="fi-FI" sz="1200" dirty="0"/>
              <a:t>4.1 Tutkimusstrategian laatiminen</a:t>
            </a:r>
          </a:p>
          <a:p>
            <a:pPr marL="0" indent="0">
              <a:buNone/>
            </a:pPr>
            <a:r>
              <a:rPr lang="fi-FI" sz="1200" dirty="0"/>
              <a:t>4.2 Näytteenotto mikrobiologisiin analyyseihin</a:t>
            </a:r>
          </a:p>
          <a:p>
            <a:pPr marL="0" indent="0">
              <a:buNone/>
            </a:pPr>
            <a:r>
              <a:rPr lang="fi-FI" sz="1200" dirty="0"/>
              <a:t>4.3 Mikrobien analysointi</a:t>
            </a:r>
          </a:p>
          <a:p>
            <a:pPr marL="0" indent="0">
              <a:buNone/>
            </a:pPr>
            <a:r>
              <a:rPr lang="fi-FI" sz="1200" dirty="0"/>
              <a:t>4.4 Mikrobien ohjearvot ja tulosten tulkinta</a:t>
            </a:r>
          </a:p>
          <a:p>
            <a:pPr marL="0" indent="0">
              <a:buNone/>
            </a:pPr>
            <a:r>
              <a:rPr lang="fi-FI" sz="1200" dirty="0"/>
              <a:t>4.5 Riskinarviointi</a:t>
            </a:r>
          </a:p>
          <a:p>
            <a:pPr marL="0" indent="0">
              <a:buNone/>
            </a:pPr>
            <a:r>
              <a:rPr lang="fi-FI" sz="1200" dirty="0"/>
              <a:t>4.6 Sisäympäristön tutkimukset ja raportointi</a:t>
            </a:r>
          </a:p>
          <a:p>
            <a:pPr marL="0" indent="0">
              <a:buNone/>
            </a:pPr>
            <a:r>
              <a:rPr lang="fi-FI" sz="1200" b="1" dirty="0" smtClean="0"/>
              <a:t>5 </a:t>
            </a:r>
            <a:r>
              <a:rPr lang="fi-FI" sz="1200" b="1" dirty="0"/>
              <a:t>Sisäilman laadun hallinta </a:t>
            </a:r>
            <a:r>
              <a:rPr lang="fi-FI" sz="1200" b="1" dirty="0" smtClean="0"/>
              <a:t>korjausprosessissa</a:t>
            </a:r>
          </a:p>
          <a:p>
            <a:pPr marL="0" indent="0">
              <a:buNone/>
            </a:pPr>
            <a:r>
              <a:rPr lang="fi-FI" sz="1200" dirty="0"/>
              <a:t>5.1 Homekorjaustyömaan kosteuden ja puhtauden </a:t>
            </a:r>
            <a:r>
              <a:rPr lang="fi-FI" sz="1200" dirty="0" smtClean="0"/>
              <a:t>hallinta – opetussisältö</a:t>
            </a:r>
          </a:p>
          <a:p>
            <a:pPr marL="0" indent="0">
              <a:buNone/>
            </a:pPr>
            <a:r>
              <a:rPr lang="fi-FI" sz="1200" dirty="0" smtClean="0"/>
              <a:t>5.2 Homekorjauksen työsuojelunäkökohdat – opetussisältö</a:t>
            </a:r>
          </a:p>
          <a:p>
            <a:pPr marL="0" indent="0">
              <a:buNone/>
            </a:pPr>
            <a:r>
              <a:rPr lang="fi-FI" sz="1200" dirty="0" smtClean="0"/>
              <a:t>5.3 Siivous- ja homesiivous</a:t>
            </a:r>
          </a:p>
          <a:p>
            <a:pPr marL="0" indent="0">
              <a:buNone/>
            </a:pPr>
            <a:r>
              <a:rPr lang="fi-FI" sz="1200" dirty="0" smtClean="0"/>
              <a:t>5.4 Rakenteiden toimivuus</a:t>
            </a:r>
          </a:p>
          <a:p>
            <a:pPr marL="0" indent="0">
              <a:buNone/>
            </a:pPr>
            <a:r>
              <a:rPr lang="fi-FI" sz="1200" b="1" dirty="0"/>
              <a:t>6. Sisäilmasto-ongelmien hallinta </a:t>
            </a:r>
            <a:r>
              <a:rPr lang="fi-FI" sz="1200" b="1" dirty="0" smtClean="0"/>
              <a:t>yhteistyönä</a:t>
            </a:r>
          </a:p>
          <a:p>
            <a:pPr marL="0" indent="0">
              <a:buNone/>
            </a:pPr>
            <a:r>
              <a:rPr lang="fi-FI" sz="1200" dirty="0" smtClean="0"/>
              <a:t>6.1 Toimintamallit </a:t>
            </a:r>
            <a:r>
              <a:rPr lang="fi-FI" sz="1200" dirty="0"/>
              <a:t>sisäilmasto-ongelmien </a:t>
            </a:r>
            <a:r>
              <a:rPr lang="fi-FI" sz="1200" dirty="0" smtClean="0"/>
              <a:t>ratkaisemisessa – opetussisältö</a:t>
            </a:r>
          </a:p>
          <a:p>
            <a:pPr marL="0" indent="0">
              <a:buNone/>
            </a:pPr>
            <a:r>
              <a:rPr lang="fi-FI" sz="1200" dirty="0" smtClean="0"/>
              <a:t>6.2 Sisäilmaryhmätoiminta – opetussisältö</a:t>
            </a:r>
          </a:p>
          <a:p>
            <a:pPr marL="0" indent="0">
              <a:buNone/>
            </a:pPr>
            <a:r>
              <a:rPr lang="fi-FI" sz="1200" dirty="0" smtClean="0"/>
              <a:t>6.3 Viranomaistoiminta </a:t>
            </a:r>
            <a:r>
              <a:rPr lang="fi-FI" sz="1200" dirty="0"/>
              <a:t>ja </a:t>
            </a:r>
            <a:r>
              <a:rPr lang="fi-FI" sz="1200" dirty="0" smtClean="0"/>
              <a:t>yhteistyö – opetussisältö</a:t>
            </a:r>
          </a:p>
          <a:p>
            <a:pPr marL="0" indent="0">
              <a:buNone/>
            </a:pPr>
            <a:r>
              <a:rPr lang="fi-FI" sz="1200" dirty="0" smtClean="0"/>
              <a:t>6.4 Viestintä</a:t>
            </a:r>
            <a:r>
              <a:rPr lang="fi-FI" sz="1200" dirty="0"/>
              <a:t>, ml. </a:t>
            </a:r>
            <a:r>
              <a:rPr lang="fi-FI" sz="1200" dirty="0" smtClean="0"/>
              <a:t>Riskiviestintä - opetussisältö</a:t>
            </a:r>
            <a:endParaRPr lang="fi-FI" sz="1200" dirty="0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792962"/>
      </p:ext>
    </p:extLst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>
            <a:normAutofit/>
          </a:bodyPr>
          <a:lstStyle/>
          <a:p>
            <a:pPr eaLnBrk="1" hangingPunct="1"/>
            <a:r>
              <a:rPr lang="en-US" altLang="fi-FI" dirty="0" err="1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Rakenteen</a:t>
            </a:r>
            <a:r>
              <a:rPr lang="en-US" altLang="fi-FI" dirty="0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homehtuminen</a:t>
            </a:r>
            <a:r>
              <a:rPr lang="en-US" altLang="fi-FI" dirty="0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fi-FI" dirty="0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fi-FI" dirty="0" err="1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Kostuva</a:t>
            </a:r>
            <a:r>
              <a:rPr lang="en-US" altLang="fi-FI" dirty="0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- </a:t>
            </a:r>
            <a:r>
              <a:rPr lang="en-US" altLang="fi-FI" dirty="0" err="1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Kuivuva</a:t>
            </a:r>
            <a:r>
              <a:rPr lang="en-US" altLang="fi-FI" dirty="0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- </a:t>
            </a:r>
            <a:r>
              <a:rPr lang="en-US" altLang="fi-FI" dirty="0" err="1" smtClean="0">
                <a:solidFill>
                  <a:srgbClr val="44697D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Kertakastuminen</a:t>
            </a:r>
            <a:endParaRPr lang="en-US" altLang="fi-FI" dirty="0" smtClean="0">
              <a:solidFill>
                <a:srgbClr val="44697D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1138" name="Rectangle 2"/>
          <p:cNvSpPr>
            <a:spLocks noGrp="1" noChangeArrowheads="1"/>
          </p:cNvSpPr>
          <p:nvPr>
            <p:ph idx="1"/>
          </p:nvPr>
        </p:nvSpPr>
        <p:spPr>
          <a:xfrm>
            <a:off x="827088" y="1609548"/>
            <a:ext cx="7489825" cy="4392614"/>
          </a:xfrm>
        </p:spPr>
        <p:txBody>
          <a:bodyPr lIns="90488" tIns="44450" rIns="90488" bIns="44450">
            <a:normAutofit/>
          </a:bodyPr>
          <a:lstStyle/>
          <a:p>
            <a:pPr marL="895350" lvl="1" indent="-342900" defTabSz="196850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V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ähitellen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kostuvaan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rakenteeseen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ilmaantuvat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ensin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primääriset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lajit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esim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.</a:t>
            </a:r>
            <a:r>
              <a:rPr lang="en-GB" altLang="fi-FI" sz="2000" b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Penicillium</a:t>
            </a:r>
            <a:r>
              <a:rPr lang="en-GB" altLang="fi-FI" sz="2000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tai Aspergillus versicolor</a:t>
            </a:r>
            <a:endParaRPr lang="en-GB" altLang="fi-FI" sz="2000" dirty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895350" lvl="1" indent="-342900" defTabSz="196850"/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Kosteuden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lisääntyessä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tulevat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sekundääri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- ja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tertiäärivaiheiden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homeet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jopa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lahottajasienet</a:t>
            </a:r>
            <a:r>
              <a:rPr lang="en-GB" altLang="fi-FI" sz="2000" dirty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(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esim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. </a:t>
            </a:r>
            <a:r>
              <a:rPr lang="en-GB" altLang="fi-FI" sz="2000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Stachybotrys</a:t>
            </a:r>
            <a:r>
              <a:rPr lang="en-GB" altLang="fi-FI" sz="2000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chartarum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ja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Serpula</a:t>
            </a:r>
            <a:r>
              <a:rPr lang="en-GB" altLang="fi-FI" sz="2000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lacrymans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)</a:t>
            </a:r>
          </a:p>
          <a:p>
            <a:pPr marL="895350" lvl="1" indent="-342900" defTabSz="196850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K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uivumisen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myötä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lajisto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alkaa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taas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muuttua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895350" lvl="1" indent="-342900" defTabSz="196850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K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ertakastumisessa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korkeampaa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kosteutta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vaativat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homeet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aloittavat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kasvunsa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ensin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197D8-069A-4EA2-8E3B-64C3C71E6BE1}" type="slidenum">
              <a:rPr lang="fi-FI" altLang="fi-FI"/>
              <a:pPr/>
              <a:t>30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36177959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i-FI" altLang="fi-FI" dirty="0" smtClean="0">
                <a:solidFill>
                  <a:srgbClr val="44697D"/>
                </a:solidFill>
              </a:rPr>
              <a:t>Mikrobikasvustosta vapautuu</a:t>
            </a:r>
            <a:endParaRPr lang="en-US" altLang="fi-FI" dirty="0" smtClean="0">
              <a:solidFill>
                <a:srgbClr val="44697D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eaLnBrk="1" hangingPunct="1">
              <a:lnSpc>
                <a:spcPts val="2880"/>
              </a:lnSpc>
            </a:pPr>
            <a:r>
              <a:rPr lang="fi-FI" altLang="fi-FI" sz="2200" dirty="0"/>
              <a:t>M</a:t>
            </a:r>
            <a:r>
              <a:rPr lang="fi-FI" altLang="fi-FI" sz="2200" dirty="0" smtClean="0"/>
              <a:t>ikrobi-itiöitä ja –soluja</a:t>
            </a:r>
          </a:p>
          <a:p>
            <a:pPr eaLnBrk="1" hangingPunct="1">
              <a:lnSpc>
                <a:spcPts val="2880"/>
              </a:lnSpc>
            </a:pPr>
            <a:r>
              <a:rPr lang="fi-FI" altLang="fi-FI" sz="2200" dirty="0"/>
              <a:t>R</a:t>
            </a:r>
            <a:r>
              <a:rPr lang="fi-FI" altLang="fi-FI" sz="2200" dirty="0" smtClean="0"/>
              <a:t>ihmaston, solujen ja itiöiden osasia</a:t>
            </a:r>
          </a:p>
          <a:p>
            <a:pPr eaLnBrk="1" hangingPunct="1">
              <a:lnSpc>
                <a:spcPts val="2880"/>
              </a:lnSpc>
            </a:pPr>
            <a:r>
              <a:rPr lang="fi-FI" altLang="fi-FI" sz="2200" dirty="0"/>
              <a:t>A</a:t>
            </a:r>
            <a:r>
              <a:rPr lang="fi-FI" altLang="fi-FI" sz="2200" dirty="0" smtClean="0"/>
              <a:t>llergeenejä</a:t>
            </a:r>
          </a:p>
          <a:p>
            <a:pPr eaLnBrk="1" hangingPunct="1">
              <a:lnSpc>
                <a:spcPts val="2880"/>
              </a:lnSpc>
            </a:pPr>
            <a:r>
              <a:rPr lang="fi-FI" altLang="fi-FI" sz="2200" dirty="0"/>
              <a:t>M</a:t>
            </a:r>
            <a:r>
              <a:rPr lang="fi-FI" altLang="fi-FI" sz="2200" dirty="0" smtClean="0"/>
              <a:t>ikrobien rakennekomponentteja</a:t>
            </a:r>
          </a:p>
          <a:p>
            <a:pPr lvl="1" eaLnBrk="1" hangingPunct="1">
              <a:lnSpc>
                <a:spcPts val="2880"/>
              </a:lnSpc>
            </a:pPr>
            <a:r>
              <a:rPr lang="fi-FI" altLang="fi-FI" sz="2200" dirty="0" smtClean="0"/>
              <a:t> </a:t>
            </a:r>
            <a:r>
              <a:rPr lang="fi-FI" altLang="fi-FI" sz="1900" dirty="0" smtClean="0"/>
              <a:t>Mm. </a:t>
            </a:r>
            <a:r>
              <a:rPr lang="fi-FI" altLang="fi-FI" sz="1900" dirty="0" err="1" smtClean="0"/>
              <a:t>endotoksiini</a:t>
            </a:r>
            <a:r>
              <a:rPr lang="fi-FI" altLang="fi-FI" sz="1900" dirty="0" smtClean="0"/>
              <a:t>, 1,3-</a:t>
            </a:r>
            <a:r>
              <a:rPr lang="fi-FI" altLang="fi-FI" sz="1900" dirty="0" smtClean="0">
                <a:sym typeface="WP Greek Century" pitchFamily="2" charset="2"/>
              </a:rPr>
              <a:t>ß-glukaani</a:t>
            </a:r>
          </a:p>
          <a:p>
            <a:pPr eaLnBrk="1" hangingPunct="1">
              <a:lnSpc>
                <a:spcPts val="2880"/>
              </a:lnSpc>
            </a:pPr>
            <a:r>
              <a:rPr lang="fi-FI" altLang="fi-FI" sz="2200" dirty="0"/>
              <a:t>M</a:t>
            </a:r>
            <a:r>
              <a:rPr lang="fi-FI" altLang="fi-FI" sz="2200" dirty="0" smtClean="0"/>
              <a:t>ikrobien haihtuvia aineenvaihduntatuotteita   (MVOC)</a:t>
            </a:r>
          </a:p>
          <a:p>
            <a:pPr eaLnBrk="1" hangingPunct="1">
              <a:lnSpc>
                <a:spcPts val="2880"/>
              </a:lnSpc>
            </a:pPr>
            <a:r>
              <a:rPr lang="fi-FI" altLang="fi-FI" sz="2200" dirty="0" smtClean="0"/>
              <a:t>Mikrobien toksisia aineenvaihduntatuotteita (mikrobitoksiinit) kiinnittyneinä hiukkasiin</a:t>
            </a:r>
          </a:p>
          <a:p>
            <a:pPr eaLnBrk="1" hangingPunct="1">
              <a:lnSpc>
                <a:spcPts val="2880"/>
              </a:lnSpc>
            </a:pPr>
            <a:r>
              <a:rPr lang="fi-FI" altLang="fi-FI" sz="2200" dirty="0"/>
              <a:t>M</a:t>
            </a:r>
            <a:r>
              <a:rPr lang="fi-FI" altLang="fi-FI" sz="2200" dirty="0" smtClean="0"/>
              <a:t>ateriaalien hajoamistuotteita</a:t>
            </a:r>
          </a:p>
          <a:p>
            <a:pPr eaLnBrk="1" hangingPunct="1">
              <a:lnSpc>
                <a:spcPct val="75000"/>
              </a:lnSpc>
              <a:buFontTx/>
              <a:buNone/>
            </a:pPr>
            <a:endParaRPr lang="fi-FI" altLang="fi-FI" dirty="0" smtClean="0"/>
          </a:p>
          <a:p>
            <a:pPr eaLnBrk="1" hangingPunct="1">
              <a:lnSpc>
                <a:spcPct val="75000"/>
              </a:lnSpc>
              <a:buFontTx/>
              <a:buNone/>
            </a:pPr>
            <a:r>
              <a:rPr lang="fi-FI" altLang="fi-FI" dirty="0" smtClean="0"/>
              <a:t> </a:t>
            </a:r>
            <a:endParaRPr lang="en-US" altLang="fi-FI" dirty="0" smtClean="0"/>
          </a:p>
        </p:txBody>
      </p:sp>
      <p:sp>
        <p:nvSpPr>
          <p:cNvPr id="2253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lnSpc>
                <a:spcPct val="8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lnSpc>
                <a:spcPct val="85000"/>
              </a:lnSpc>
              <a:spcBef>
                <a:spcPct val="2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lnSpc>
                <a:spcPct val="85000"/>
              </a:lnSpc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60992904-8240-4E4A-B69F-AF00652594FD}" type="slidenum">
              <a:rPr lang="fi-FI" altLang="fi-FI" sz="1000">
                <a:solidFill>
                  <a:schemeClr val="bg1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fi-FI" altLang="fi-FI" sz="1000">
              <a:solidFill>
                <a:schemeClr val="bg1"/>
              </a:solidFill>
            </a:endParaRPr>
          </a:p>
        </p:txBody>
      </p:sp>
      <p:pic>
        <p:nvPicPr>
          <p:cNvPr id="22532" name="Picture 6" descr="stachbotrys_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904" y="1476821"/>
            <a:ext cx="1727455" cy="1727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mucor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95869"/>
            <a:ext cx="1766083" cy="15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 descr="alternia_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04" y="2517994"/>
            <a:ext cx="128746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21872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3447862" y="3140968"/>
            <a:ext cx="2492290" cy="1558623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11560" y="41370"/>
            <a:ext cx="7489824" cy="1079500"/>
          </a:xfrm>
        </p:spPr>
        <p:txBody>
          <a:bodyPr/>
          <a:lstStyle/>
          <a:p>
            <a:r>
              <a:rPr lang="fi-FI" sz="2800" dirty="0">
                <a:solidFill>
                  <a:srgbClr val="44697D"/>
                </a:solidFill>
              </a:rPr>
              <a:t>S</a:t>
            </a:r>
            <a:r>
              <a:rPr lang="fi-FI" sz="2800" dirty="0" smtClean="0">
                <a:solidFill>
                  <a:srgbClr val="44697D"/>
                </a:solidFill>
              </a:rPr>
              <a:t>isätilojen sieni-itiöiden lähteitä </a:t>
            </a:r>
            <a:endParaRPr lang="fi-FI" sz="1600" dirty="0">
              <a:solidFill>
                <a:srgbClr val="446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8DEC2D-3F63-4D85-AAC8-FF9CCBBC5FDF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8" t="13793" r="14412" b="10917"/>
          <a:stretch/>
        </p:blipFill>
        <p:spPr bwMode="auto">
          <a:xfrm>
            <a:off x="6734756" y="1436268"/>
            <a:ext cx="2172939" cy="156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85184"/>
            <a:ext cx="30670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96952"/>
            <a:ext cx="28098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6309" r="15114"/>
          <a:stretch/>
        </p:blipFill>
        <p:spPr bwMode="auto">
          <a:xfrm>
            <a:off x="5167300" y="1357684"/>
            <a:ext cx="1294545" cy="173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5566"/>
            <a:ext cx="29146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9" t="6910" r="10338" b="6031"/>
          <a:stretch/>
        </p:blipFill>
        <p:spPr bwMode="auto">
          <a:xfrm rot="10800000">
            <a:off x="467544" y="4699591"/>
            <a:ext cx="1811686" cy="173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3691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Ruokatarvikkeet ↑</a:t>
            </a:r>
            <a:endParaRPr lang="fi-FI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428380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Polttopuut ↑</a:t>
            </a:r>
            <a:endParaRPr lang="fi-FI" dirty="0"/>
          </a:p>
        </p:txBody>
      </p:sp>
      <p:sp>
        <p:nvSpPr>
          <p:cNvPr id="9" name="TextBox 8"/>
          <p:cNvSpPr txBox="1"/>
          <p:nvPr/>
        </p:nvSpPr>
        <p:spPr>
          <a:xfrm>
            <a:off x="5868144" y="478786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Lemmikkieläimet ↑</a:t>
            </a:r>
            <a:endParaRPr lang="fi-FI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507589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Kirjat </a:t>
            </a:r>
            <a:r>
              <a:rPr lang="fi-FI" dirty="0"/>
              <a:t>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7626" y="1052736"/>
            <a:ext cx="242887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Huonepöly ja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endParaRPr lang="fi-FI" dirty="0"/>
          </a:p>
          <a:p>
            <a:endParaRPr lang="fi-FI" dirty="0" smtClean="0"/>
          </a:p>
          <a:p>
            <a:r>
              <a:rPr lang="fi-FI" dirty="0" smtClean="0"/>
              <a:t>pölyä liikuttavat tekijät</a:t>
            </a:r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matoilla kävely </a:t>
            </a:r>
            <a:r>
              <a:rPr lang="fi-FI" dirty="0"/>
              <a:t>↑</a:t>
            </a:r>
            <a:r>
              <a:rPr lang="fi-FI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siivoaminen ↑↑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purkutyöt ↑↑</a:t>
            </a:r>
            <a:r>
              <a:rPr lang="fi-FI" dirty="0"/>
              <a:t>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 smtClean="0"/>
              <a:t>imurointi </a:t>
            </a:r>
            <a:r>
              <a:rPr lang="fi-FI" dirty="0"/>
              <a:t>↓↓</a:t>
            </a:r>
            <a:r>
              <a:rPr lang="fi-FI" dirty="0" smtClean="0"/>
              <a:t>&amp;↑</a:t>
            </a:r>
            <a:endParaRPr lang="fi-F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710" y="5108677"/>
            <a:ext cx="1862336" cy="143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3447862" y="5649220"/>
            <a:ext cx="1368152" cy="89258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xtBox 12"/>
          <p:cNvSpPr txBox="1"/>
          <p:nvPr/>
        </p:nvSpPr>
        <p:spPr>
          <a:xfrm>
            <a:off x="2987824" y="472514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Kellarikerros </a:t>
            </a:r>
            <a:r>
              <a:rPr lang="fi-FI" dirty="0"/>
              <a:t>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80354" y="3420289"/>
            <a:ext cx="1843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 smtClean="0">
                <a:solidFill>
                  <a:schemeClr val="bg1"/>
                </a:solidFill>
              </a:rPr>
              <a:t>Sisäilman </a:t>
            </a:r>
            <a:br>
              <a:rPr lang="fi-FI" sz="2800" dirty="0" smtClean="0">
                <a:solidFill>
                  <a:schemeClr val="bg1"/>
                </a:solidFill>
              </a:rPr>
            </a:br>
            <a:r>
              <a:rPr lang="fi-FI" sz="2800" dirty="0" smtClean="0">
                <a:solidFill>
                  <a:schemeClr val="bg1"/>
                </a:solidFill>
              </a:rPr>
              <a:t>sieni-itiöt</a:t>
            </a:r>
          </a:p>
        </p:txBody>
      </p:sp>
      <p:cxnSp>
        <p:nvCxnSpPr>
          <p:cNvPr id="17" name="Straight Arrow Connector 16"/>
          <p:cNvCxnSpPr>
            <a:stCxn id="11" idx="1"/>
          </p:cNvCxnSpPr>
          <p:nvPr/>
        </p:nvCxnSpPr>
        <p:spPr>
          <a:xfrm flipH="1">
            <a:off x="5868144" y="2760896"/>
            <a:ext cx="739482" cy="668104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71800" y="2760896"/>
            <a:ext cx="864096" cy="668104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378517" y="4383107"/>
            <a:ext cx="1185371" cy="526704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5508104" y="4598112"/>
            <a:ext cx="576064" cy="847112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489568" y="4750512"/>
            <a:ext cx="216024" cy="898708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5364088" y="2699628"/>
            <a:ext cx="144016" cy="441340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53662" y="120110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Huonekasvit </a:t>
            </a:r>
            <a:r>
              <a:rPr lang="fi-FI" dirty="0"/>
              <a:t>↑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843808" y="3861048"/>
            <a:ext cx="513685" cy="27003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103385" y="1576425"/>
            <a:ext cx="124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Ulkoilma </a:t>
            </a:r>
            <a:r>
              <a:rPr lang="fi-FI" dirty="0"/>
              <a:t>↑</a:t>
            </a:r>
          </a:p>
          <a:p>
            <a:endParaRPr lang="fi-FI" dirty="0"/>
          </a:p>
        </p:txBody>
      </p:sp>
      <p:sp>
        <p:nvSpPr>
          <p:cNvPr id="18" name="TextBox 17"/>
          <p:cNvSpPr txBox="1"/>
          <p:nvPr/>
        </p:nvSpPr>
        <p:spPr>
          <a:xfrm>
            <a:off x="3883562" y="1996968"/>
            <a:ext cx="1420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Rakenteet, LVI </a:t>
            </a:r>
            <a:r>
              <a:rPr lang="fi-FI" dirty="0"/>
              <a:t>↑</a:t>
            </a:r>
          </a:p>
          <a:p>
            <a:endParaRPr lang="fi-FI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625562" y="1950512"/>
            <a:ext cx="582138" cy="1114915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4564050" y="2424954"/>
            <a:ext cx="272" cy="511471"/>
          </a:xfrm>
          <a:prstGeom prst="straightConnector1">
            <a:avLst/>
          </a:prstGeom>
          <a:ln w="508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64030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1631596"/>
            <a:ext cx="4320480" cy="1079500"/>
          </a:xfrm>
        </p:spPr>
        <p:txBody>
          <a:bodyPr lIns="91431" tIns="45715" rIns="91431" bIns="45715">
            <a:noAutofit/>
          </a:bodyPr>
          <a:lstStyle/>
          <a:p>
            <a:r>
              <a:rPr lang="fi-FI" altLang="fi-FI" sz="2800" dirty="0" smtClean="0">
                <a:ea typeface="ＭＳ Ｐゴシック" panose="020B0600070205080204" pitchFamily="34" charset="-128"/>
              </a:rPr>
              <a:t>Ihmisten ja eläinten vaikutus sisäilman </a:t>
            </a:r>
            <a:br>
              <a:rPr lang="fi-FI" altLang="fi-FI" sz="2800" dirty="0" smtClean="0">
                <a:ea typeface="ＭＳ Ｐゴシック" panose="020B0600070205080204" pitchFamily="34" charset="-128"/>
              </a:rPr>
            </a:br>
            <a:r>
              <a:rPr lang="fi-FI" altLang="fi-FI" sz="2800" dirty="0" smtClean="0">
                <a:ea typeface="ＭＳ Ｐゴシック" panose="020B0600070205080204" pitchFamily="34" charset="-128"/>
              </a:rPr>
              <a:t>itiöpitoisuuteen</a:t>
            </a:r>
            <a:r>
              <a:rPr lang="fi-FI" altLang="fi-FI" sz="320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3200" dirty="0" smtClean="0">
                <a:ea typeface="ＭＳ Ｐゴシック" panose="020B0600070205080204" pitchFamily="34" charset="-128"/>
              </a:rPr>
            </a:br>
            <a:r>
              <a:rPr lang="fi-FI" altLang="fi-FI" sz="280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2800" dirty="0" smtClean="0">
                <a:ea typeface="ＭＳ Ｐゴシック" panose="020B0600070205080204" pitchFamily="34" charset="-128"/>
              </a:rPr>
            </a:br>
            <a:endParaRPr lang="fi-FI" altLang="fi-FI" sz="2400" b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9" name="Sisällön paikkamerkki 8"/>
          <p:cNvSpPr>
            <a:spLocks noGrp="1"/>
          </p:cNvSpPr>
          <p:nvPr>
            <p:ph sz="half" idx="1"/>
          </p:nvPr>
        </p:nvSpPr>
        <p:spPr>
          <a:xfrm>
            <a:off x="251520" y="2145506"/>
            <a:ext cx="3617722" cy="4392613"/>
          </a:xfrm>
        </p:spPr>
        <p:txBody>
          <a:bodyPr/>
          <a:lstStyle/>
          <a:p>
            <a:r>
              <a:rPr lang="fi-FI" altLang="fi-FI" dirty="0" smtClean="0">
                <a:ea typeface="ＭＳ Ｐゴシック" panose="020B0600070205080204" pitchFamily="34" charset="-128"/>
              </a:rPr>
              <a:t>Hetkellisesti lisäävä</a:t>
            </a:r>
            <a:endParaRPr lang="fi-FI" dirty="0"/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CF2DE-2227-46C8-B53C-DCC56BA4DB73}" type="slidenum">
              <a:rPr lang="fi-FI" altLang="fi-FI"/>
              <a:pPr/>
              <a:t>33</a:t>
            </a:fld>
            <a:endParaRPr lang="fi-FI" altLang="fi-FI"/>
          </a:p>
        </p:txBody>
      </p:sp>
      <p:pic>
        <p:nvPicPr>
          <p:cNvPr id="103427" name="Picture 3" descr="sivu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8530"/>
            <a:ext cx="5202036" cy="574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75298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461" y="-322415"/>
            <a:ext cx="7489824" cy="1079500"/>
          </a:xfrm>
        </p:spPr>
        <p:txBody>
          <a:bodyPr lIns="91431" tIns="45715" rIns="91431" bIns="45715" anchor="t">
            <a:normAutofit fontScale="90000"/>
          </a:bodyPr>
          <a:lstStyle/>
          <a:p>
            <a:r>
              <a:rPr lang="fi-FI" altLang="fi-FI" sz="250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2500" dirty="0" smtClean="0">
                <a:ea typeface="ＭＳ Ｐゴシック" panose="020B0600070205080204" pitchFamily="34" charset="-128"/>
              </a:rPr>
            </a:br>
            <a:r>
              <a:rPr lang="fi-FI" altLang="fi-FI" sz="2500" dirty="0">
                <a:ea typeface="ＭＳ Ｐゴシック" panose="020B0600070205080204" pitchFamily="34" charset="-128"/>
              </a:rPr>
              <a:t/>
            </a:r>
            <a:br>
              <a:rPr lang="fi-FI" altLang="fi-FI" sz="2500" dirty="0">
                <a:ea typeface="ＭＳ Ｐゴシック" panose="020B0600070205080204" pitchFamily="34" charset="-128"/>
              </a:rPr>
            </a:br>
            <a:r>
              <a:rPr lang="fi-FI" altLang="fi-FI" sz="3100" dirty="0">
                <a:ea typeface="ＭＳ Ｐゴシック" panose="020B0600070205080204" pitchFamily="34" charset="-128"/>
              </a:rPr>
              <a:t>Siivouksen vaikutus </a:t>
            </a:r>
            <a:r>
              <a:rPr lang="fi-FI" altLang="fi-FI" sz="310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3100" dirty="0" smtClean="0">
                <a:ea typeface="ＭＳ Ｐゴシック" panose="020B0600070205080204" pitchFamily="34" charset="-128"/>
              </a:rPr>
            </a:br>
            <a:r>
              <a:rPr lang="fi-FI" altLang="fi-FI" sz="3100" dirty="0" smtClean="0">
                <a:ea typeface="ＭＳ Ｐゴシック" panose="020B0600070205080204" pitchFamily="34" charset="-128"/>
              </a:rPr>
              <a:t>sisäilman </a:t>
            </a:r>
            <a:r>
              <a:rPr lang="fi-FI" altLang="fi-FI" sz="3100" dirty="0">
                <a:ea typeface="ＭＳ Ｐゴシック" panose="020B0600070205080204" pitchFamily="34" charset="-128"/>
              </a:rPr>
              <a:t>itiöpitoisuuteen</a:t>
            </a:r>
            <a:endParaRPr lang="fi-FI" altLang="fi-FI" sz="3100" b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355941" y="1538277"/>
            <a:ext cx="3668712" cy="4392613"/>
          </a:xfrm>
        </p:spPr>
        <p:txBody>
          <a:bodyPr/>
          <a:lstStyle/>
          <a:p>
            <a:r>
              <a:rPr lang="fi-FI" altLang="fi-FI" dirty="0">
                <a:ea typeface="ＭＳ Ｐゴシック" panose="020B0600070205080204" pitchFamily="34" charset="-128"/>
              </a:rPr>
              <a:t>H</a:t>
            </a:r>
            <a:r>
              <a:rPr lang="fi-FI" altLang="fi-FI" dirty="0" smtClean="0">
                <a:ea typeface="ＭＳ Ｐゴシック" panose="020B0600070205080204" pitchFamily="34" charset="-128"/>
              </a:rPr>
              <a:t>etkellisesti </a:t>
            </a:r>
            <a:r>
              <a:rPr lang="fi-FI" altLang="fi-FI" dirty="0">
                <a:ea typeface="ＭＳ Ｐゴシック" panose="020B0600070205080204" pitchFamily="34" charset="-128"/>
              </a:rPr>
              <a:t>lisäävä</a:t>
            </a:r>
            <a:endParaRPr lang="fi-FI" dirty="0"/>
          </a:p>
        </p:txBody>
      </p:sp>
      <p:sp>
        <p:nvSpPr>
          <p:cNvPr id="6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6A716-8771-4D43-9DA0-28CEC2040628}" type="slidenum">
              <a:rPr lang="fi-FI" altLang="fi-FI"/>
              <a:pPr/>
              <a:t>34</a:t>
            </a:fld>
            <a:endParaRPr lang="fi-FI" altLang="fi-FI"/>
          </a:p>
        </p:txBody>
      </p:sp>
      <p:pic>
        <p:nvPicPr>
          <p:cNvPr id="105475" name="Picture 3" descr="sivu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95" y="388663"/>
            <a:ext cx="4417105" cy="55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5992813" y="2081213"/>
            <a:ext cx="287337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/>
            <a:r>
              <a:rPr lang="fi-FI" altLang="fi-FI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10932586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451327"/>
            <a:ext cx="7489824" cy="1079500"/>
          </a:xfrm>
        </p:spPr>
        <p:txBody>
          <a:bodyPr lIns="91431" tIns="45715" rIns="91431" bIns="45715">
            <a:normAutofit fontScale="90000"/>
          </a:bodyPr>
          <a:lstStyle/>
          <a:p>
            <a:r>
              <a:rPr lang="fi-FI" altLang="fi-FI" sz="3100" dirty="0">
                <a:ea typeface="ＭＳ Ｐゴシック" panose="020B0600070205080204" pitchFamily="34" charset="-128"/>
              </a:rPr>
              <a:t>Kellarin oven aukaisun vaikutus </a:t>
            </a:r>
            <a:r>
              <a:rPr lang="fi-FI" altLang="fi-FI" sz="3100" dirty="0" smtClean="0">
                <a:ea typeface="ＭＳ Ｐゴシック" panose="020B0600070205080204" pitchFamily="34" charset="-128"/>
              </a:rPr>
              <a:t>sisäilman </a:t>
            </a:r>
            <a:r>
              <a:rPr lang="fi-FI" altLang="fi-FI" sz="3100" dirty="0">
                <a:ea typeface="ＭＳ Ｐゴシック" panose="020B0600070205080204" pitchFamily="34" charset="-128"/>
              </a:rPr>
              <a:t>itiöpitoisuuteen </a:t>
            </a:r>
            <a:r>
              <a:rPr lang="fi-FI" altLang="fi-FI" sz="200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2000" dirty="0" smtClean="0">
                <a:ea typeface="ＭＳ Ｐゴシック" panose="020B0600070205080204" pitchFamily="34" charset="-128"/>
              </a:rPr>
            </a:br>
            <a:r>
              <a:rPr lang="fi-FI" altLang="fi-FI" sz="2000" b="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2000" b="0" dirty="0" smtClean="0">
                <a:ea typeface="ＭＳ Ｐゴシック" panose="020B0600070205080204" pitchFamily="34" charset="-128"/>
              </a:rPr>
            </a:br>
            <a: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/>
            </a:r>
            <a:b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/>
            </a:r>
            <a:b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endParaRPr lang="fi-FI" altLang="fi-FI" sz="2000" b="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710551" y="1628774"/>
            <a:ext cx="3668712" cy="4392613"/>
          </a:xfrm>
        </p:spPr>
        <p:txBody>
          <a:bodyPr/>
          <a:lstStyle/>
          <a:p>
            <a:r>
              <a:rPr lang="fi-FI" altLang="fi-FI" dirty="0" smtClean="0">
                <a:ea typeface="ＭＳ Ｐゴシック" panose="020B0600070205080204" pitchFamily="34" charset="-128"/>
              </a:rPr>
              <a:t>Hetkellisesti lisäävä</a:t>
            </a:r>
          </a:p>
          <a:p>
            <a:r>
              <a:rPr lang="fi-FI" altLang="fi-FI" dirty="0" smtClean="0">
                <a:ea typeface="ＭＳ Ｐゴシック" panose="020B0600070205080204" pitchFamily="34" charset="-128"/>
              </a:rPr>
              <a:t>Poistopuhalluksen käynnistäminen vähentää pitoisuuden nopeasti </a:t>
            </a:r>
            <a:r>
              <a:rPr lang="fi-FI" altLang="fi-FI" dirty="0">
                <a:ea typeface="ＭＳ Ｐゴシック" panose="020B0600070205080204" pitchFamily="34" charset="-128"/>
              </a:rPr>
              <a:t>normaaliksi</a:t>
            </a:r>
            <a:endParaRPr lang="fi-FI" dirty="0"/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63DB-0E2D-464C-AA5C-97E22A56C107}" type="slidenum">
              <a:rPr lang="fi-FI" altLang="fi-FI"/>
              <a:pPr/>
              <a:t>35</a:t>
            </a:fld>
            <a:endParaRPr lang="fi-FI" alt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7524" name="Picture 4" descr="sivu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003" y="966611"/>
            <a:ext cx="4946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1998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295456"/>
            <a:ext cx="7489824" cy="1079500"/>
          </a:xfrm>
        </p:spPr>
        <p:txBody>
          <a:bodyPr lIns="91431" tIns="45715" rIns="91431" bIns="45715">
            <a:normAutofit fontScale="90000"/>
          </a:bodyPr>
          <a:lstStyle/>
          <a:p>
            <a:r>
              <a:rPr lang="fi-FI" altLang="fi-FI" sz="3100" dirty="0" smtClean="0">
                <a:ea typeface="ＭＳ Ｐゴシック" panose="020B0600070205080204" pitchFamily="34" charset="-128"/>
              </a:rPr>
              <a:t>Polttopuun  tai perunan  käsittelyn vaikutus sisäilman itiöpitoisuuteen </a:t>
            </a:r>
            <a:r>
              <a:rPr lang="fi-FI" altLang="fi-FI" sz="200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2000" dirty="0" smtClean="0">
                <a:ea typeface="ＭＳ Ｐゴシック" panose="020B0600070205080204" pitchFamily="34" charset="-128"/>
              </a:rPr>
            </a:br>
            <a:r>
              <a:rPr lang="fi-FI" altLang="fi-FI" sz="2000" dirty="0" smtClean="0">
                <a:ea typeface="ＭＳ Ｐゴシック" panose="020B0600070205080204" pitchFamily="34" charset="-128"/>
              </a:rPr>
              <a:t/>
            </a:r>
            <a:br>
              <a:rPr lang="fi-FI" altLang="fi-FI" sz="2000" dirty="0" smtClean="0">
                <a:ea typeface="ＭＳ Ｐゴシック" panose="020B0600070205080204" pitchFamily="34" charset="-128"/>
              </a:rPr>
            </a:br>
            <a: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/>
            </a:r>
            <a:b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/>
            </a:r>
            <a:b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endParaRPr lang="fi-FI" altLang="fi-FI" sz="2000" b="0" dirty="0" smtClean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611188" y="1628675"/>
            <a:ext cx="3668712" cy="4392613"/>
          </a:xfrm>
        </p:spPr>
        <p:txBody>
          <a:bodyPr/>
          <a:lstStyle/>
          <a:p>
            <a:r>
              <a:rPr lang="fi-FI" altLang="fi-FI" dirty="0" smtClean="0">
                <a:ea typeface="ＭＳ Ｐゴシック" panose="020B0600070205080204" pitchFamily="34" charset="-128"/>
              </a:rPr>
              <a:t>Hetkellisesti </a:t>
            </a:r>
            <a:r>
              <a:rPr lang="fi-FI" altLang="fi-FI" dirty="0">
                <a:ea typeface="ＭＳ Ｐゴシック" panose="020B0600070205080204" pitchFamily="34" charset="-128"/>
              </a:rPr>
              <a:t>lisäävä</a:t>
            </a:r>
            <a:endParaRPr lang="fi-FI" dirty="0"/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E68F-F8F0-4803-AAC8-A88C21EE6EF7}" type="slidenum">
              <a:rPr lang="fi-FI" altLang="fi-FI"/>
              <a:pPr/>
              <a:t>36</a:t>
            </a:fld>
            <a:endParaRPr lang="fi-FI" altLang="fi-FI"/>
          </a:p>
        </p:txBody>
      </p:sp>
      <p:pic>
        <p:nvPicPr>
          <p:cNvPr id="109572" name="Picture 4" descr="sivu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23" y="1240266"/>
            <a:ext cx="4295389" cy="493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1108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32564"/>
            <a:ext cx="4210372" cy="1079500"/>
          </a:xfrm>
        </p:spPr>
        <p:txBody>
          <a:bodyPr lIns="91431" tIns="45715" rIns="91431" bIns="45715" anchor="t">
            <a:normAutofit fontScale="90000"/>
          </a:bodyPr>
          <a:lstStyle/>
          <a:p>
            <a:r>
              <a:rPr lang="fi-FI" altLang="fi-FI" sz="2800" dirty="0">
                <a:ea typeface="ＭＳ Ｐゴシック" panose="020B0600070205080204" pitchFamily="34" charset="-128"/>
              </a:rPr>
              <a:t>Homeisen elintarvikkeen  käsittelyn vaikutus sisäilman itiöpitoisuuteen </a:t>
            </a:r>
            <a:r>
              <a:rPr lang="fi-FI" altLang="fi-FI" sz="2000" dirty="0" smtClean="0">
                <a:solidFill>
                  <a:srgbClr val="409E66"/>
                </a:solidFill>
                <a:ea typeface="ＭＳ Ｐゴシック" panose="020B0600070205080204" pitchFamily="34" charset="-128"/>
              </a:rPr>
              <a:t/>
            </a:r>
            <a:br>
              <a:rPr lang="fi-FI" altLang="fi-FI" sz="2000" dirty="0" smtClean="0">
                <a:solidFill>
                  <a:srgbClr val="409E66"/>
                </a:solidFill>
                <a:ea typeface="ＭＳ Ｐゴシック" panose="020B0600070205080204" pitchFamily="34" charset="-128"/>
              </a:rPr>
            </a:br>
            <a:r>
              <a:rPr lang="fi-FI" altLang="fi-FI" sz="2000" dirty="0" smtClean="0">
                <a:solidFill>
                  <a:srgbClr val="158AFF"/>
                </a:solidFill>
                <a:ea typeface="ＭＳ Ｐゴシック" panose="020B0600070205080204" pitchFamily="34" charset="-128"/>
              </a:rPr>
              <a:t/>
            </a:r>
            <a:br>
              <a:rPr lang="fi-FI" altLang="fi-FI" sz="2000" dirty="0" smtClean="0">
                <a:solidFill>
                  <a:srgbClr val="158AFF"/>
                </a:solidFill>
                <a:ea typeface="ＭＳ Ｐゴシック" panose="020B0600070205080204" pitchFamily="34" charset="-128"/>
              </a:rPr>
            </a:br>
            <a: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  <a:t/>
            </a:r>
            <a:br>
              <a:rPr lang="fi-FI" altLang="fi-FI" sz="2000" b="0" dirty="0" smtClean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fi-FI" altLang="fi-FI" sz="2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/>
            </a:r>
            <a:br>
              <a:rPr lang="fi-FI" altLang="fi-FI" sz="2000" b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endParaRPr lang="fi-FI" altLang="fi-FI" sz="2000" b="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2" name="Sisällön paikkamerkki 1"/>
          <p:cNvSpPr>
            <a:spLocks noGrp="1"/>
          </p:cNvSpPr>
          <p:nvPr>
            <p:ph sz="half" idx="1"/>
          </p:nvPr>
        </p:nvSpPr>
        <p:spPr>
          <a:xfrm>
            <a:off x="266462" y="1988783"/>
            <a:ext cx="3668712" cy="4392613"/>
          </a:xfrm>
        </p:spPr>
        <p:txBody>
          <a:bodyPr/>
          <a:lstStyle/>
          <a:p>
            <a:r>
              <a:rPr lang="fi-FI" dirty="0" smtClean="0"/>
              <a:t>Hetkellisesti lisäävä</a:t>
            </a:r>
            <a:endParaRPr lang="fi-FI" dirty="0"/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115D-A8EE-4EB7-B05A-F4681F46112E}" type="slidenum">
              <a:rPr lang="fi-FI" altLang="fi-FI"/>
              <a:pPr/>
              <a:t>37</a:t>
            </a:fld>
            <a:endParaRPr lang="fi-FI" alt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11620" name="Picture 4" descr="sivu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84" y="349879"/>
            <a:ext cx="4536182" cy="576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87922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>
            <a:normAutofit/>
          </a:bodyPr>
          <a:lstStyle/>
          <a:p>
            <a:r>
              <a:rPr lang="en-US" altLang="fi-FI" dirty="0" err="1" smtClean="0">
                <a:ea typeface="ＭＳ Ｐゴシック" panose="020B0600070205080204" pitchFamily="34" charset="-128"/>
              </a:rPr>
              <a:t>Tavallisimmat</a:t>
            </a:r>
            <a:r>
              <a:rPr lang="en-US" altLang="fi-FI" dirty="0" smtClean="0"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</a:rPr>
              <a:t>sisäilman</a:t>
            </a:r>
            <a:r>
              <a:rPr lang="en-US" altLang="fi-FI" dirty="0" smtClean="0"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</a:rPr>
              <a:t>sienet</a:t>
            </a:r>
            <a:endParaRPr lang="en-US" altLang="fi-FI" sz="44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768577" y="1700830"/>
            <a:ext cx="7489825" cy="4392614"/>
          </a:xfrm>
        </p:spPr>
        <p:txBody>
          <a:bodyPr lIns="91431" tIns="45715" rIns="91431" bIns="45715">
            <a:normAutofit/>
          </a:bodyPr>
          <a:lstStyle/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Penicillium</a:t>
            </a: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Cladosporium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hiivat</a:t>
            </a:r>
            <a:endParaRPr lang="en-US" altLang="fi-FI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Aspergillus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Aureobasidium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Alternaria</a:t>
            </a: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                   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Botrytis		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Mucor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Rhizopus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steriilit</a:t>
            </a:r>
            <a:endParaRPr lang="en-US" altLang="fi-FI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5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7FF-465B-4262-87AF-D24E5597272A}" type="slidenum">
              <a:rPr lang="fi-FI" altLang="fi-FI"/>
              <a:pPr/>
              <a:t>38</a:t>
            </a:fld>
            <a:endParaRPr lang="fi-FI" altLang="fi-FI"/>
          </a:p>
        </p:txBody>
      </p:sp>
      <p:sp>
        <p:nvSpPr>
          <p:cNvPr id="2" name="TextBox 1"/>
          <p:cNvSpPr txBox="1"/>
          <p:nvPr/>
        </p:nvSpPr>
        <p:spPr>
          <a:xfrm>
            <a:off x="4656309" y="420601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Muulloin kuin talvella</a:t>
            </a:r>
            <a:endParaRPr lang="fi-FI" dirty="0"/>
          </a:p>
        </p:txBody>
      </p:sp>
      <p:sp>
        <p:nvSpPr>
          <p:cNvPr id="3" name="Right Brace 2"/>
          <p:cNvSpPr/>
          <p:nvPr/>
        </p:nvSpPr>
        <p:spPr>
          <a:xfrm>
            <a:off x="3347864" y="3212976"/>
            <a:ext cx="936104" cy="2355404"/>
          </a:xfrm>
          <a:prstGeom prst="rightBrac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9492439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78683C-B59F-4DD4-928E-8993EA852BCA}" type="slidenum">
              <a:rPr lang="fi-FI" altLang="fi-FI"/>
              <a:pPr/>
              <a:t>39</a:t>
            </a:fld>
            <a:endParaRPr lang="fi-FI" altLang="fi-FI"/>
          </a:p>
        </p:txBody>
      </p:sp>
      <p:sp>
        <p:nvSpPr>
          <p:cNvPr id="11571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7122" y="461392"/>
            <a:ext cx="7489824" cy="1079500"/>
          </a:xfrm>
        </p:spPr>
        <p:txBody>
          <a:bodyPr lIns="91431" tIns="45715" rIns="91431" bIns="45715"/>
          <a:lstStyle/>
          <a:p>
            <a:r>
              <a:rPr lang="en-US" altLang="fi-FI" dirty="0" err="1" smtClean="0">
                <a:ea typeface="ＭＳ Ｐゴシック" panose="020B0600070205080204" pitchFamily="34" charset="-128"/>
              </a:rPr>
              <a:t>Kosteusvaurioihin</a:t>
            </a:r>
            <a:r>
              <a:rPr lang="en-US" altLang="fi-FI" dirty="0" smtClean="0"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</a:rPr>
              <a:t>liittyvät</a:t>
            </a:r>
            <a:r>
              <a:rPr lang="en-US" altLang="fi-FI" dirty="0" smtClean="0">
                <a:ea typeface="ＭＳ Ｐゴシック" panose="020B0600070205080204" pitchFamily="34" charset="-128"/>
              </a:rPr>
              <a:t> </a:t>
            </a:r>
            <a:r>
              <a:rPr lang="en-US" altLang="fi-FI" dirty="0" err="1" smtClean="0">
                <a:ea typeface="ＭＳ Ｐゴシック" panose="020B0600070205080204" pitchFamily="34" charset="-128"/>
              </a:rPr>
              <a:t>mikrobit</a:t>
            </a:r>
            <a:r>
              <a:rPr lang="en-US" altLang="fi-FI" dirty="0" smtClean="0">
                <a:ea typeface="ＭＳ Ｐゴシック" panose="020B0600070205080204" pitchFamily="34" charset="-128"/>
              </a:rPr>
              <a:t/>
            </a:r>
            <a:br>
              <a:rPr lang="en-US" altLang="fi-FI" dirty="0" smtClean="0">
                <a:ea typeface="ＭＳ Ｐゴシック" panose="020B0600070205080204" pitchFamily="34" charset="-128"/>
              </a:rPr>
            </a:br>
            <a:endParaRPr lang="en-US" altLang="fi-FI" dirty="0" smtClean="0">
              <a:ea typeface="ＭＳ Ｐゴシック" panose="020B0600070205080204" pitchFamily="34" charset="-128"/>
            </a:endParaRPr>
          </a:p>
        </p:txBody>
      </p:sp>
      <p:sp>
        <p:nvSpPr>
          <p:cNvPr id="11571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5994" y="1383567"/>
            <a:ext cx="2758381" cy="465096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31" tIns="45715" rIns="91431" bIns="45715"/>
          <a:lstStyle/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Absidia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Acremonium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Aspergillus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flavus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Asp. fumigatus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Asp.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ochraceus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Asp.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penicillioides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Asp. </a:t>
            </a: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terreus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Asp. versicolor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Aureobasidium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basidiomykeetit</a:t>
            </a:r>
            <a:endParaRPr lang="en-US" altLang="fi-FI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Botrytis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Chaetomium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Chrysonilia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endParaRPr lang="en-US" altLang="fi-FI" sz="21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115716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78701" y="1395788"/>
            <a:ext cx="2793868" cy="465096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1" tIns="45715" rIns="91431" bIns="45715">
            <a:normAutofit/>
          </a:bodyPr>
          <a:lstStyle/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Chrysosporium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Engyodontium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Eurotium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Exophiala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Fusarium</a:t>
            </a: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Geomyces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Memnoniella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Mucor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Oidiodendron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Paecilomyces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Phialophora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Phoma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r>
              <a:rPr lang="en-US" altLang="fi-FI" i="1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Rhodotorula</a:t>
            </a: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>
              <a:buFont typeface="Monotype Sorts" pitchFamily="2" charset="2"/>
              <a:buNone/>
            </a:pPr>
            <a:endParaRPr lang="en-US" altLang="fi-FI" i="1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</p:txBody>
      </p:sp>
      <p:sp>
        <p:nvSpPr>
          <p:cNvPr id="115717" name="Rectangle 6"/>
          <p:cNvSpPr>
            <a:spLocks noChangeArrowheads="1"/>
          </p:cNvSpPr>
          <p:nvPr/>
        </p:nvSpPr>
        <p:spPr bwMode="auto">
          <a:xfrm>
            <a:off x="5926896" y="1371967"/>
            <a:ext cx="3024336" cy="4650967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2075" tIns="46038" rIns="92075" bIns="46038"/>
          <a:lstStyle>
            <a:lvl1pPr marL="342900" indent="-3429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Rhinocladiella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Rhizopus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Scopulariopsis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Sporobolomyces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Sphaeropsidales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Stachybotrys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>
                <a:latin typeface="Arial" panose="020B0604020202020204" pitchFamily="34" charset="0"/>
              </a:rPr>
              <a:t>Streptomyces</a:t>
            </a: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>
                <a:latin typeface="Arial" panose="020B0604020202020204" pitchFamily="34" charset="0"/>
              </a:rPr>
              <a:t>Trichoderma</a:t>
            </a: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Tritirachium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Ulocladium</a:t>
            </a:r>
            <a:endParaRPr kumimoji="1" lang="en-US" altLang="fi-FI" i="1" dirty="0">
              <a:latin typeface="Arial" panose="020B0604020202020204" pitchFamily="34" charset="0"/>
            </a:endParaRPr>
          </a:p>
          <a:p>
            <a:pPr lvl="1" defTabSz="91440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fi-FI" i="1" dirty="0" err="1">
                <a:latin typeface="Arial" panose="020B0604020202020204" pitchFamily="34" charset="0"/>
              </a:rPr>
              <a:t>Wallemia</a:t>
            </a:r>
            <a:endParaRPr kumimoji="1" lang="en-US" altLang="fi-FI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86134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/>
          <a:lstStyle/>
          <a:p>
            <a:pPr eaLnBrk="1" hangingPunct="1"/>
            <a:r>
              <a:rPr lang="en-GB" altLang="fi-FI" sz="28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Sienen</a:t>
            </a:r>
            <a:r>
              <a:rPr lang="en-GB" altLang="fi-FI" sz="28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sz="28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elinkaari</a:t>
            </a:r>
            <a:endParaRPr lang="en-US" altLang="fi-FI" sz="28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 lIns="91431" tIns="45715" rIns="91431" bIns="45715"/>
          <a:lstStyle/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tiön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itäminen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ihmaston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kasvu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tiökannattimien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muodostuminen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tiöiden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muodostuminen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tiöiden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vapautuminen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tiöiden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leviäminen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Char char="•"/>
            </a:pPr>
            <a:r>
              <a:rPr lang="en-GB" altLang="fi-FI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oillakin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lajeilla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myös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2575" indent="-282575" defTabSz="914400" eaLnBrk="1" hangingPunct="1">
              <a:buFontTx/>
              <a:buNone/>
            </a:pP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  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suvullista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lisääntymistä</a:t>
            </a:r>
            <a:endParaRPr lang="en-GB" altLang="fi-FI" sz="2000" dirty="0" smtClean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9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4EB54-1E5F-43C0-8E86-3C580F021E18}" type="slidenum">
              <a:rPr lang="fi-FI" altLang="fi-FI"/>
              <a:pPr/>
              <a:t>4</a:t>
            </a:fld>
            <a:endParaRPr lang="fi-FI" altLang="fi-FI"/>
          </a:p>
        </p:txBody>
      </p:sp>
      <p:graphicFrame>
        <p:nvGraphicFramePr>
          <p:cNvPr id="4608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035559"/>
              </p:ext>
            </p:extLst>
          </p:nvPr>
        </p:nvGraphicFramePr>
        <p:xfrm>
          <a:off x="4572000" y="2060848"/>
          <a:ext cx="3195348" cy="2550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Clip" r:id="rId4" imgW="4671000" imgH="3729600" progId="">
                  <p:embed/>
                </p:oleObj>
              </mc:Choice>
              <mc:Fallback>
                <p:oleObj name="Clip" r:id="rId4" imgW="4671000" imgH="3729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60848"/>
                        <a:ext cx="3195348" cy="255034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748517"/>
      </p:ext>
    </p:extLst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3140968"/>
            <a:ext cx="7489825" cy="158432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LAHOAMINEN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6242988"/>
      </p:ext>
    </p:extLst>
  </p:cSld>
  <p:clrMapOvr>
    <a:masterClrMapping/>
  </p:clrMapOvr>
  <p:transition spd="med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3" name="Line 1031"/>
          <p:cNvSpPr>
            <a:spLocks noChangeShapeType="1"/>
          </p:cNvSpPr>
          <p:nvPr/>
        </p:nvSpPr>
        <p:spPr bwMode="auto">
          <a:xfrm flipV="1">
            <a:off x="2461846" y="2590800"/>
            <a:ext cx="0" cy="304800"/>
          </a:xfrm>
          <a:prstGeom prst="line">
            <a:avLst/>
          </a:prstGeom>
          <a:noFill/>
          <a:ln w="76200">
            <a:solidFill>
              <a:srgbClr val="333399"/>
            </a:solidFill>
            <a:prstDash val="sysDot"/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64" name="Line 1032"/>
          <p:cNvSpPr>
            <a:spLocks noChangeShapeType="1"/>
          </p:cNvSpPr>
          <p:nvPr/>
        </p:nvSpPr>
        <p:spPr bwMode="auto">
          <a:xfrm>
            <a:off x="2883877" y="2819400"/>
            <a:ext cx="0" cy="152400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66" name="Text Box 1034"/>
          <p:cNvSpPr txBox="1">
            <a:spLocks noChangeArrowheads="1"/>
          </p:cNvSpPr>
          <p:nvPr/>
        </p:nvSpPr>
        <p:spPr bwMode="auto">
          <a:xfrm>
            <a:off x="5275385" y="1901196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err="1">
                <a:solidFill>
                  <a:schemeClr val="accent1"/>
                </a:solidFill>
              </a:rPr>
              <a:t>kosteus</a:t>
            </a:r>
            <a:r>
              <a:rPr lang="en-GB" sz="2000" b="1" dirty="0"/>
              <a:t>, </a:t>
            </a:r>
            <a:r>
              <a:rPr lang="en-GB" sz="2000" b="1" dirty="0" err="1">
                <a:solidFill>
                  <a:schemeClr val="accent2"/>
                </a:solidFill>
              </a:rPr>
              <a:t>lämpötila</a:t>
            </a:r>
            <a:r>
              <a:rPr lang="en-GB" sz="2000" b="1" dirty="0">
                <a:solidFill>
                  <a:schemeClr val="accent2"/>
                </a:solidFill>
              </a:rPr>
              <a:t>, </a:t>
            </a:r>
            <a:r>
              <a:rPr lang="en-GB" sz="2000" b="1" dirty="0" err="1"/>
              <a:t>materiaali</a:t>
            </a:r>
            <a:r>
              <a:rPr lang="en-GB" sz="2000" b="1" dirty="0"/>
              <a:t>,</a:t>
            </a:r>
            <a:r>
              <a:rPr lang="en-GB" sz="2000" b="1" dirty="0">
                <a:solidFill>
                  <a:srgbClr val="D74427"/>
                </a:solidFill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aika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275" name="Line 1043"/>
          <p:cNvSpPr>
            <a:spLocks noChangeShapeType="1"/>
          </p:cNvSpPr>
          <p:nvPr/>
        </p:nvSpPr>
        <p:spPr bwMode="auto">
          <a:xfrm>
            <a:off x="3165231" y="43434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76" name="Line 1044"/>
          <p:cNvSpPr>
            <a:spLocks noChangeShapeType="1"/>
          </p:cNvSpPr>
          <p:nvPr/>
        </p:nvSpPr>
        <p:spPr bwMode="auto">
          <a:xfrm>
            <a:off x="3235569" y="4343400"/>
            <a:ext cx="0" cy="838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77" name="Line 1045"/>
          <p:cNvSpPr>
            <a:spLocks noChangeShapeType="1"/>
          </p:cNvSpPr>
          <p:nvPr/>
        </p:nvSpPr>
        <p:spPr bwMode="auto">
          <a:xfrm>
            <a:off x="1547446" y="5105400"/>
            <a:ext cx="154744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78" name="Text Box 1046"/>
          <p:cNvSpPr txBox="1">
            <a:spLocks noChangeArrowheads="1"/>
          </p:cNvSpPr>
          <p:nvPr/>
        </p:nvSpPr>
        <p:spPr bwMode="auto">
          <a:xfrm>
            <a:off x="1051300" y="6019800"/>
            <a:ext cx="3601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96279" name="Text Box 1047"/>
          <p:cNvSpPr txBox="1">
            <a:spLocks noChangeArrowheads="1"/>
          </p:cNvSpPr>
          <p:nvPr/>
        </p:nvSpPr>
        <p:spPr bwMode="auto">
          <a:xfrm>
            <a:off x="422031" y="1143000"/>
            <a:ext cx="40796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pSp>
        <p:nvGrpSpPr>
          <p:cNvPr id="8" name="Ryhmitä 7"/>
          <p:cNvGrpSpPr/>
          <p:nvPr/>
        </p:nvGrpSpPr>
        <p:grpSpPr>
          <a:xfrm>
            <a:off x="323528" y="1447800"/>
            <a:ext cx="8609456" cy="4773358"/>
            <a:chOff x="323528" y="1447800"/>
            <a:chExt cx="8609456" cy="4773358"/>
          </a:xfrm>
        </p:grpSpPr>
        <p:sp>
          <p:nvSpPr>
            <p:cNvPr id="96259" name="Rectangle 1027"/>
            <p:cNvSpPr>
              <a:spLocks noChangeArrowheads="1"/>
            </p:cNvSpPr>
            <p:nvPr/>
          </p:nvSpPr>
          <p:spPr bwMode="auto">
            <a:xfrm>
              <a:off x="351692" y="1447800"/>
              <a:ext cx="8581292" cy="464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90500" indent="-190500">
                <a:spcBef>
                  <a:spcPct val="20000"/>
                </a:spcBef>
                <a:buFontTx/>
                <a:buChar char="•"/>
              </a:pPr>
              <a:endParaRPr lang="en-GB" sz="1900">
                <a:latin typeface="Arial" charset="0"/>
              </a:endParaRPr>
            </a:p>
            <a:p>
              <a:pPr marL="190500" indent="-190500">
                <a:spcBef>
                  <a:spcPct val="20000"/>
                </a:spcBef>
                <a:buFontTx/>
                <a:buChar char="•"/>
              </a:pPr>
              <a:endParaRPr lang="en-GB" sz="1900">
                <a:latin typeface="Arial" charset="0"/>
              </a:endParaRPr>
            </a:p>
          </p:txBody>
        </p:sp>
        <p:grpSp>
          <p:nvGrpSpPr>
            <p:cNvPr id="6" name="Ryhmitä 5"/>
            <p:cNvGrpSpPr/>
            <p:nvPr/>
          </p:nvGrpSpPr>
          <p:grpSpPr>
            <a:xfrm>
              <a:off x="323528" y="1676400"/>
              <a:ext cx="4065742" cy="4544758"/>
              <a:chOff x="362242" y="1676400"/>
              <a:chExt cx="4065742" cy="4544758"/>
            </a:xfrm>
          </p:grpSpPr>
          <p:grpSp>
            <p:nvGrpSpPr>
              <p:cNvPr id="5" name="Ryhmitä 4"/>
              <p:cNvGrpSpPr/>
              <p:nvPr/>
            </p:nvGrpSpPr>
            <p:grpSpPr>
              <a:xfrm>
                <a:off x="368150" y="1676400"/>
                <a:ext cx="4059834" cy="4544758"/>
                <a:chOff x="281354" y="1676400"/>
                <a:chExt cx="4059834" cy="4544758"/>
              </a:xfrm>
            </p:grpSpPr>
            <p:pic>
              <p:nvPicPr>
                <p:cNvPr id="96260" name="Picture 1028" descr="KuvaKostLahtTalo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54" y="1676400"/>
                  <a:ext cx="4059834" cy="45447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6261" name="Line 1029"/>
                <p:cNvSpPr>
                  <a:spLocks noChangeShapeType="1"/>
                </p:cNvSpPr>
                <p:nvPr/>
              </p:nvSpPr>
              <p:spPr bwMode="auto">
                <a:xfrm>
                  <a:off x="914400" y="2819400"/>
                  <a:ext cx="633046" cy="762000"/>
                </a:xfrm>
                <a:prstGeom prst="line">
                  <a:avLst/>
                </a:prstGeom>
                <a:noFill/>
                <a:ln w="88900">
                  <a:solidFill>
                    <a:srgbClr val="000080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96262" name="Line 1030"/>
                <p:cNvSpPr>
                  <a:spLocks noChangeShapeType="1"/>
                </p:cNvSpPr>
                <p:nvPr/>
              </p:nvSpPr>
              <p:spPr bwMode="auto">
                <a:xfrm flipH="1">
                  <a:off x="3376246" y="4343400"/>
                  <a:ext cx="422031" cy="304800"/>
                </a:xfrm>
                <a:prstGeom prst="line">
                  <a:avLst/>
                </a:prstGeom>
                <a:noFill/>
                <a:ln w="114300">
                  <a:solidFill>
                    <a:srgbClr val="333399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96274" name="Line 1042"/>
                <p:cNvSpPr>
                  <a:spLocks noChangeShapeType="1"/>
                </p:cNvSpPr>
                <p:nvPr/>
              </p:nvSpPr>
              <p:spPr bwMode="auto">
                <a:xfrm flipH="1">
                  <a:off x="3235569" y="2895600"/>
                  <a:ext cx="19798" cy="1524000"/>
                </a:xfrm>
                <a:prstGeom prst="line">
                  <a:avLst/>
                </a:prstGeom>
                <a:noFill/>
                <a:ln w="76200">
                  <a:solidFill>
                    <a:srgbClr val="333399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pic>
              <p:nvPicPr>
                <p:cNvPr id="96281" name="Picture 1049" descr="HomeSemKattovaurio10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4892" y="1772923"/>
                  <a:ext cx="1145214" cy="846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" name="Group 1050"/>
              <p:cNvGrpSpPr>
                <a:grpSpLocks/>
              </p:cNvGrpSpPr>
              <p:nvPr/>
            </p:nvGrpSpPr>
            <p:grpSpPr bwMode="auto">
              <a:xfrm>
                <a:off x="362242" y="4221191"/>
                <a:ext cx="1102531" cy="1105464"/>
                <a:chOff x="624" y="2175"/>
                <a:chExt cx="2424" cy="1651"/>
              </a:xfrm>
            </p:grpSpPr>
            <p:pic>
              <p:nvPicPr>
                <p:cNvPr id="96283" name="Picture 1051"/>
                <p:cNvPicPr>
                  <a:picLocks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" y="2175"/>
                  <a:ext cx="2424" cy="16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6284" name="Rectangle 1052"/>
                <p:cNvSpPr>
                  <a:spLocks noChangeArrowheads="1"/>
                </p:cNvSpPr>
                <p:nvPr/>
              </p:nvSpPr>
              <p:spPr bwMode="auto">
                <a:xfrm>
                  <a:off x="682" y="2285"/>
                  <a:ext cx="2284" cy="15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</p:grpSp>
          <p:grpSp>
            <p:nvGrpSpPr>
              <p:cNvPr id="3" name="Group 1053"/>
              <p:cNvGrpSpPr>
                <a:grpSpLocks/>
              </p:cNvGrpSpPr>
              <p:nvPr/>
            </p:nvGrpSpPr>
            <p:grpSpPr bwMode="auto">
              <a:xfrm>
                <a:off x="2250831" y="3810000"/>
                <a:ext cx="844062" cy="1143000"/>
                <a:chOff x="768" y="1104"/>
                <a:chExt cx="1979" cy="2624"/>
              </a:xfrm>
            </p:grpSpPr>
            <p:pic>
              <p:nvPicPr>
                <p:cNvPr id="96286" name="Picture 1054"/>
                <p:cNvPicPr>
                  <a:picLocks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1104"/>
                  <a:ext cx="1979" cy="2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6287" name="Rectangle 1055"/>
                <p:cNvSpPr>
                  <a:spLocks noChangeArrowheads="1"/>
                </p:cNvSpPr>
                <p:nvPr/>
              </p:nvSpPr>
              <p:spPr bwMode="auto">
                <a:xfrm>
                  <a:off x="826" y="1133"/>
                  <a:ext cx="1831" cy="25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</p:grpSp>
        </p:grpSp>
      </p:grpSp>
      <p:grpSp>
        <p:nvGrpSpPr>
          <p:cNvPr id="9" name="Ryhmitä 8"/>
          <p:cNvGrpSpPr/>
          <p:nvPr/>
        </p:nvGrpSpPr>
        <p:grpSpPr>
          <a:xfrm>
            <a:off x="4712677" y="1772923"/>
            <a:ext cx="4395827" cy="4289561"/>
            <a:chOff x="4712677" y="1772923"/>
            <a:chExt cx="4395827" cy="4289561"/>
          </a:xfrm>
        </p:grpSpPr>
        <p:sp>
          <p:nvSpPr>
            <p:cNvPr id="96265" name="Oval 1033"/>
            <p:cNvSpPr>
              <a:spLocks noChangeArrowheads="1"/>
            </p:cNvSpPr>
            <p:nvPr/>
          </p:nvSpPr>
          <p:spPr bwMode="auto">
            <a:xfrm>
              <a:off x="4943489" y="1772923"/>
              <a:ext cx="3446585" cy="914400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96267" name="Text Box 1035"/>
            <p:cNvSpPr txBox="1">
              <a:spLocks noChangeArrowheads="1"/>
            </p:cNvSpPr>
            <p:nvPr/>
          </p:nvSpPr>
          <p:spPr bwMode="auto">
            <a:xfrm>
              <a:off x="4923693" y="3581401"/>
              <a:ext cx="3727938" cy="707886"/>
            </a:xfrm>
            <a:prstGeom prst="rect">
              <a:avLst/>
            </a:prstGeom>
            <a:noFill/>
            <a:ln w="5080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KOSTEUSVAURIO</a:t>
              </a:r>
              <a:b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en-GB" sz="20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rakenteen</a:t>
              </a:r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GB" sz="20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sietokyky</a:t>
              </a:r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GB" sz="20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ylittyy</a:t>
              </a:r>
              <a:endParaRPr lang="en-GB" sz="20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6268" name="Text Box 1036"/>
            <p:cNvSpPr txBox="1">
              <a:spLocks noChangeArrowheads="1"/>
            </p:cNvSpPr>
            <p:nvPr/>
          </p:nvSpPr>
          <p:spPr bwMode="auto">
            <a:xfrm>
              <a:off x="4712677" y="4800600"/>
              <a:ext cx="2136004" cy="1261884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bg1">
                      <a:lumMod val="50000"/>
                    </a:schemeClr>
                  </a:solidFill>
                </a:rPr>
                <a:t>HOME</a:t>
              </a:r>
            </a:p>
            <a:p>
              <a:pPr>
                <a:spcBef>
                  <a:spcPct val="50000"/>
                </a:spcBef>
              </a:pPr>
              <a:r>
                <a:rPr lang="en-GB" sz="1600" b="1" dirty="0"/>
                <a:t>RH:  &gt; 75 - 95 %</a:t>
              </a:r>
              <a:br>
                <a:rPr lang="en-GB" sz="1600" b="1" dirty="0"/>
              </a:br>
              <a:r>
                <a:rPr lang="en-GB" sz="1600" b="1" dirty="0" err="1"/>
                <a:t>Lämpö</a:t>
              </a:r>
              <a:r>
                <a:rPr lang="en-GB" sz="1600" b="1" dirty="0"/>
                <a:t>:  0 - 55 C</a:t>
              </a:r>
              <a:br>
                <a:rPr lang="en-GB" sz="1600" b="1" dirty="0"/>
              </a:br>
              <a:r>
                <a:rPr lang="en-GB" sz="1600" b="1" dirty="0" err="1"/>
                <a:t>Aika</a:t>
              </a:r>
              <a:r>
                <a:rPr lang="en-GB" sz="1600" b="1" dirty="0"/>
                <a:t>:  </a:t>
              </a:r>
              <a:r>
                <a:rPr lang="en-GB" sz="1600" b="1" dirty="0" err="1"/>
                <a:t>vrk</a:t>
              </a:r>
              <a:r>
                <a:rPr lang="en-GB" sz="1600" b="1" dirty="0"/>
                <a:t>, </a:t>
              </a:r>
              <a:r>
                <a:rPr lang="en-GB" sz="1600" b="1" dirty="0" err="1" smtClean="0"/>
                <a:t>vko</a:t>
              </a:r>
              <a:r>
                <a:rPr lang="en-GB" sz="1600" b="1" dirty="0" smtClean="0"/>
                <a:t>, </a:t>
              </a:r>
              <a:r>
                <a:rPr lang="en-GB" sz="1600" b="1" dirty="0" err="1" smtClean="0"/>
                <a:t>kk</a:t>
              </a:r>
              <a:endParaRPr lang="en-GB" sz="1600" b="1" dirty="0"/>
            </a:p>
          </p:txBody>
        </p:sp>
        <p:sp>
          <p:nvSpPr>
            <p:cNvPr id="96269" name="Text Box 1037"/>
            <p:cNvSpPr txBox="1">
              <a:spLocks noChangeArrowheads="1"/>
            </p:cNvSpPr>
            <p:nvPr/>
          </p:nvSpPr>
          <p:spPr bwMode="auto">
            <a:xfrm>
              <a:off x="4768593" y="2925635"/>
              <a:ext cx="21101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b="1" dirty="0" err="1">
                  <a:solidFill>
                    <a:schemeClr val="accent3">
                      <a:lumMod val="50000"/>
                    </a:schemeClr>
                  </a:solidFill>
                </a:rPr>
                <a:t>kosteusrasitus</a:t>
              </a:r>
              <a:endParaRPr lang="en-GB" sz="2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96270" name="Line 1038"/>
            <p:cNvSpPr>
              <a:spLocks noChangeShapeType="1"/>
            </p:cNvSpPr>
            <p:nvPr/>
          </p:nvSpPr>
          <p:spPr bwMode="auto">
            <a:xfrm>
              <a:off x="6848681" y="2828955"/>
              <a:ext cx="0" cy="533400"/>
            </a:xfrm>
            <a:prstGeom prst="line">
              <a:avLst/>
            </a:prstGeom>
            <a:noFill/>
            <a:ln w="7620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96271" name="Text Box 1039"/>
            <p:cNvSpPr txBox="1">
              <a:spLocks noChangeArrowheads="1"/>
            </p:cNvSpPr>
            <p:nvPr/>
          </p:nvSpPr>
          <p:spPr bwMode="auto">
            <a:xfrm>
              <a:off x="6906203" y="4800600"/>
              <a:ext cx="2081199" cy="1261884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accent2"/>
                  </a:solidFill>
                </a:rPr>
                <a:t>LAHO</a:t>
              </a:r>
            </a:p>
            <a:p>
              <a:pPr>
                <a:spcBef>
                  <a:spcPct val="50000"/>
                </a:spcBef>
              </a:pPr>
              <a:r>
                <a:rPr lang="en-GB" sz="1600" b="1" dirty="0"/>
                <a:t>RH:  &gt; 90 - 95 %</a:t>
              </a:r>
              <a:br>
                <a:rPr lang="en-GB" sz="1600" b="1" dirty="0"/>
              </a:br>
              <a:r>
                <a:rPr lang="en-GB" sz="1600" b="1" dirty="0" err="1"/>
                <a:t>Lämpö</a:t>
              </a:r>
              <a:r>
                <a:rPr lang="en-GB" sz="1600" b="1" dirty="0"/>
                <a:t>:  5 - 50 C</a:t>
              </a:r>
              <a:br>
                <a:rPr lang="en-GB" sz="1600" b="1" dirty="0"/>
              </a:br>
              <a:r>
                <a:rPr lang="en-GB" sz="1600" b="1" dirty="0" err="1" smtClean="0"/>
                <a:t>Aika</a:t>
              </a:r>
              <a:r>
                <a:rPr lang="en-GB" sz="1600" b="1" dirty="0"/>
                <a:t>:  </a:t>
              </a:r>
              <a:r>
                <a:rPr lang="en-GB" sz="1600" b="1" dirty="0" err="1"/>
                <a:t>vko</a:t>
              </a:r>
              <a:r>
                <a:rPr lang="en-GB" sz="1600" b="1" dirty="0"/>
                <a:t>, </a:t>
              </a:r>
              <a:r>
                <a:rPr lang="en-GB" sz="1600" b="1" dirty="0" err="1"/>
                <a:t>kk</a:t>
              </a:r>
              <a:r>
                <a:rPr lang="en-GB" sz="1600" b="1" dirty="0"/>
                <a:t>, v</a:t>
              </a:r>
            </a:p>
          </p:txBody>
        </p:sp>
        <p:sp>
          <p:nvSpPr>
            <p:cNvPr id="96272" name="Line 1040"/>
            <p:cNvSpPr>
              <a:spLocks noChangeShapeType="1"/>
            </p:cNvSpPr>
            <p:nvPr/>
          </p:nvSpPr>
          <p:spPr bwMode="auto">
            <a:xfrm>
              <a:off x="5817255" y="4353549"/>
              <a:ext cx="0" cy="45720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96273" name="Line 1041"/>
            <p:cNvSpPr>
              <a:spLocks noChangeShapeType="1"/>
            </p:cNvSpPr>
            <p:nvPr/>
          </p:nvSpPr>
          <p:spPr bwMode="auto">
            <a:xfrm>
              <a:off x="7737231" y="4343400"/>
              <a:ext cx="0" cy="441148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34" name="Text Box 1037"/>
            <p:cNvSpPr txBox="1">
              <a:spLocks noChangeArrowheads="1"/>
            </p:cNvSpPr>
            <p:nvPr/>
          </p:nvSpPr>
          <p:spPr bwMode="auto">
            <a:xfrm>
              <a:off x="6998350" y="2924944"/>
              <a:ext cx="21101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emissiot</a:t>
              </a:r>
              <a:endParaRPr lang="en-GB" sz="2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800" dirty="0"/>
              <a:t/>
            </a:r>
            <a:br>
              <a:rPr lang="en-GB" sz="1800" dirty="0"/>
            </a:br>
            <a:endParaRPr lang="fi-FI" sz="1600" dirty="0"/>
          </a:p>
        </p:txBody>
      </p:sp>
      <p:sp>
        <p:nvSpPr>
          <p:cNvPr id="7" name="Sisällön paikkamerkki 6"/>
          <p:cNvSpPr>
            <a:spLocks noGrp="1"/>
          </p:cNvSpPr>
          <p:nvPr>
            <p:ph idx="1"/>
          </p:nvPr>
        </p:nvSpPr>
        <p:spPr>
          <a:xfrm>
            <a:off x="251520" y="1052736"/>
            <a:ext cx="7489825" cy="4392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 err="1">
                <a:latin typeface="Arial" charset="0"/>
              </a:rPr>
              <a:t>Rakennuksiin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kohdistuu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erilaisia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kosteusrasituksia</a:t>
            </a:r>
            <a:r>
              <a:rPr lang="en-GB" sz="1400" dirty="0">
                <a:latin typeface="Arial" charset="0"/>
              </a:rPr>
              <a:t>, </a:t>
            </a:r>
            <a:r>
              <a:rPr lang="en-GB" sz="1400" dirty="0" err="1">
                <a:latin typeface="Arial" charset="0"/>
              </a:rPr>
              <a:t>joiden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vaikutus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rakenteiden</a:t>
            </a:r>
            <a:r>
              <a:rPr lang="en-GB" sz="1400" dirty="0">
                <a:latin typeface="Arial" charset="0"/>
              </a:rPr>
              <a:t> ja </a:t>
            </a:r>
            <a:r>
              <a:rPr lang="en-GB" sz="1400" dirty="0" err="1">
                <a:latin typeface="Arial" charset="0"/>
              </a:rPr>
              <a:t>materiaalien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kestävyyteen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vaihtelee</a:t>
            </a:r>
            <a:r>
              <a:rPr lang="en-GB" sz="1600" dirty="0">
                <a:latin typeface="Arial" charset="0"/>
              </a:rPr>
              <a:t>.</a:t>
            </a:r>
            <a:endParaRPr lang="fi-FI" sz="14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41</a:t>
            </a:fld>
            <a:endParaRPr lang="fi-FI"/>
          </a:p>
        </p:txBody>
      </p:sp>
      <p:sp>
        <p:nvSpPr>
          <p:cNvPr id="37" name="Rectangle 1026"/>
          <p:cNvSpPr>
            <a:spLocks noChangeArrowheads="1"/>
          </p:cNvSpPr>
          <p:nvPr/>
        </p:nvSpPr>
        <p:spPr bwMode="auto">
          <a:xfrm>
            <a:off x="251520" y="466755"/>
            <a:ext cx="8822142" cy="5334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GB" sz="2800" b="1" dirty="0" err="1" smtClean="0">
                <a:solidFill>
                  <a:schemeClr val="accent1"/>
                </a:solidFill>
                <a:latin typeface="Arial" charset="0"/>
              </a:rPr>
              <a:t>Vettä</a:t>
            </a:r>
            <a:r>
              <a:rPr lang="en-GB" sz="2800" b="1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ja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ongelmia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voi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tulla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rakennuksiin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eri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tavoin</a:t>
            </a:r>
            <a:endParaRPr lang="en-GB" sz="2800" b="1" dirty="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97651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0079" y="242191"/>
            <a:ext cx="8095942" cy="1033166"/>
          </a:xfrm>
          <a:noFill/>
          <a:ln/>
        </p:spPr>
        <p:txBody>
          <a:bodyPr lIns="92075" tIns="46038" rIns="92075" bIns="46038">
            <a:noAutofit/>
          </a:bodyPr>
          <a:lstStyle/>
          <a:p>
            <a:r>
              <a:rPr lang="en-GB" sz="2400" dirty="0" err="1"/>
              <a:t>Mikrobien</a:t>
            </a:r>
            <a:r>
              <a:rPr lang="en-GB" sz="2400" dirty="0"/>
              <a:t> </a:t>
            </a:r>
            <a:r>
              <a:rPr lang="en-GB" sz="2400" dirty="0" err="1"/>
              <a:t>biologia</a:t>
            </a:r>
            <a:r>
              <a:rPr lang="en-GB" sz="2400" dirty="0"/>
              <a:t>: </a:t>
            </a:r>
            <a:r>
              <a:rPr lang="en-GB" sz="2400" dirty="0" err="1"/>
              <a:t>itiöitä</a:t>
            </a:r>
            <a:r>
              <a:rPr lang="en-GB" sz="2400" dirty="0"/>
              <a:t> on </a:t>
            </a:r>
            <a:r>
              <a:rPr lang="en-GB" sz="2400" dirty="0" err="1"/>
              <a:t>lähes</a:t>
            </a:r>
            <a:r>
              <a:rPr lang="en-GB" sz="2400" dirty="0"/>
              <a:t> </a:t>
            </a:r>
            <a:r>
              <a:rPr lang="en-GB" sz="2400" dirty="0" err="1"/>
              <a:t>kaikkialla</a:t>
            </a:r>
            <a:r>
              <a:rPr lang="en-GB" sz="2400" dirty="0"/>
              <a:t>, home ja </a:t>
            </a:r>
            <a:r>
              <a:rPr lang="en-GB" sz="2400" dirty="0" err="1"/>
              <a:t>laho</a:t>
            </a:r>
            <a:r>
              <a:rPr lang="en-GB" sz="2400" dirty="0"/>
              <a:t> </a:t>
            </a:r>
            <a:r>
              <a:rPr lang="en-GB" sz="2400" dirty="0" err="1"/>
              <a:t>vaativat</a:t>
            </a:r>
            <a:r>
              <a:rPr lang="en-GB" sz="2400" dirty="0"/>
              <a:t> </a:t>
            </a:r>
            <a:r>
              <a:rPr lang="en-GB" sz="2400" dirty="0" err="1"/>
              <a:t>kehittyäkseen</a:t>
            </a:r>
            <a:r>
              <a:rPr lang="en-GB" sz="2400" dirty="0"/>
              <a:t> </a:t>
            </a:r>
            <a:r>
              <a:rPr lang="en-GB" sz="2400" dirty="0" err="1"/>
              <a:t>etenkin</a:t>
            </a:r>
            <a:r>
              <a:rPr lang="en-GB" sz="2400" dirty="0"/>
              <a:t> </a:t>
            </a:r>
            <a:r>
              <a:rPr lang="en-GB" sz="2400" dirty="0" err="1"/>
              <a:t>kosteutta</a:t>
            </a:r>
            <a:endParaRPr lang="en-GB" sz="2400" b="1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628775"/>
            <a:ext cx="4002097" cy="4392614"/>
          </a:xfrm>
          <a:noFill/>
          <a:ln/>
        </p:spPr>
        <p:txBody>
          <a:bodyPr lIns="92075" tIns="46038" rIns="92075" bIns="46038">
            <a:noAutofit/>
          </a:bodyPr>
          <a:lstStyle/>
          <a:p>
            <a:r>
              <a:rPr lang="en-GB" sz="1800" dirty="0" err="1" smtClean="0"/>
              <a:t>Kosteuskuorman</a:t>
            </a:r>
            <a:r>
              <a:rPr lang="en-GB" sz="1800" dirty="0" smtClean="0"/>
              <a:t> </a:t>
            </a:r>
            <a:r>
              <a:rPr lang="en-GB" sz="1800" dirty="0" err="1" smtClean="0"/>
              <a:t>taso</a:t>
            </a:r>
            <a:r>
              <a:rPr lang="en-GB" sz="1800" dirty="0" smtClean="0"/>
              <a:t> </a:t>
            </a:r>
            <a:r>
              <a:rPr lang="en-GB" sz="1800" dirty="0" err="1" smtClean="0"/>
              <a:t>ja</a:t>
            </a:r>
            <a:r>
              <a:rPr lang="en-GB" sz="1800" dirty="0" smtClean="0"/>
              <a:t> </a:t>
            </a:r>
            <a:r>
              <a:rPr lang="en-GB" sz="1800" dirty="0" err="1" smtClean="0"/>
              <a:t>kestoaika</a:t>
            </a:r>
            <a:r>
              <a:rPr lang="en-GB" sz="1800" dirty="0" smtClean="0"/>
              <a:t> (</a:t>
            </a:r>
            <a:r>
              <a:rPr lang="en-GB" sz="1800" dirty="0" err="1" smtClean="0"/>
              <a:t>veden</a:t>
            </a:r>
            <a:r>
              <a:rPr lang="en-GB" sz="1800" dirty="0" smtClean="0"/>
              <a:t> </a:t>
            </a:r>
            <a:r>
              <a:rPr lang="en-GB" sz="1800" dirty="0" err="1" smtClean="0"/>
              <a:t>aktiivisuus</a:t>
            </a:r>
            <a:r>
              <a:rPr lang="en-GB" sz="1800" dirty="0" smtClean="0"/>
              <a:t>) </a:t>
            </a:r>
            <a:r>
              <a:rPr lang="en-GB" sz="1800" dirty="0" err="1" smtClean="0"/>
              <a:t>yhdessä</a:t>
            </a:r>
            <a:r>
              <a:rPr lang="en-GB" sz="1800" dirty="0" smtClean="0"/>
              <a:t> </a:t>
            </a:r>
            <a:r>
              <a:rPr lang="en-GB" sz="1800" dirty="0" err="1" smtClean="0"/>
              <a:t>lämpötilan</a:t>
            </a:r>
            <a:r>
              <a:rPr lang="en-GB" sz="1800" dirty="0" smtClean="0"/>
              <a:t> </a:t>
            </a:r>
            <a:r>
              <a:rPr lang="en-GB" sz="1800" dirty="0" err="1" smtClean="0"/>
              <a:t>kanssa</a:t>
            </a:r>
            <a:r>
              <a:rPr lang="en-GB" sz="1800" dirty="0" smtClean="0"/>
              <a:t> </a:t>
            </a:r>
            <a:r>
              <a:rPr lang="en-GB" sz="1800" dirty="0" err="1" smtClean="0"/>
              <a:t>säätelevät</a:t>
            </a:r>
            <a:r>
              <a:rPr lang="en-GB" sz="1800" dirty="0" smtClean="0"/>
              <a:t> </a:t>
            </a:r>
            <a:r>
              <a:rPr lang="en-GB" sz="1800" dirty="0" err="1" smtClean="0"/>
              <a:t>ympäristöstä</a:t>
            </a:r>
            <a:r>
              <a:rPr lang="en-GB" sz="1800" dirty="0" smtClean="0"/>
              <a:t> </a:t>
            </a:r>
            <a:r>
              <a:rPr lang="en-GB" sz="1800" dirty="0" err="1" smtClean="0"/>
              <a:t>johtuvia</a:t>
            </a:r>
            <a:r>
              <a:rPr lang="en-GB" sz="1800" dirty="0" smtClean="0"/>
              <a:t>  </a:t>
            </a:r>
            <a:r>
              <a:rPr lang="en-GB" sz="1800" dirty="0" err="1" smtClean="0"/>
              <a:t>kasvuolosuhteita</a:t>
            </a:r>
            <a:r>
              <a:rPr lang="en-GB" sz="1800" dirty="0" smtClean="0"/>
              <a:t> </a:t>
            </a:r>
          </a:p>
          <a:p>
            <a:endParaRPr lang="en-GB" sz="1800" dirty="0" smtClean="0"/>
          </a:p>
          <a:p>
            <a:r>
              <a:rPr lang="en-GB" sz="1800" dirty="0" smtClean="0"/>
              <a:t>Monet </a:t>
            </a:r>
            <a:r>
              <a:rPr lang="en-GB" sz="1800" dirty="0" err="1" smtClean="0"/>
              <a:t>mikrobit</a:t>
            </a:r>
            <a:r>
              <a:rPr lang="en-GB" sz="1800" dirty="0" smtClean="0"/>
              <a:t>, </a:t>
            </a:r>
            <a:r>
              <a:rPr lang="en-GB" sz="1800" dirty="0" err="1" smtClean="0"/>
              <a:t>sienet</a:t>
            </a:r>
            <a:r>
              <a:rPr lang="en-GB" sz="1800" dirty="0" smtClean="0"/>
              <a:t>, </a:t>
            </a:r>
            <a:r>
              <a:rPr lang="en-GB" sz="1800" dirty="0" err="1" smtClean="0"/>
              <a:t>ja</a:t>
            </a:r>
            <a:r>
              <a:rPr lang="en-GB" sz="1800" dirty="0" smtClean="0"/>
              <a:t> </a:t>
            </a:r>
            <a:r>
              <a:rPr lang="en-GB" sz="1800" dirty="0" err="1" smtClean="0"/>
              <a:t>levät</a:t>
            </a:r>
            <a:r>
              <a:rPr lang="en-GB" sz="1800" dirty="0" smtClean="0"/>
              <a:t> </a:t>
            </a:r>
            <a:r>
              <a:rPr lang="en-GB" sz="1800" dirty="0" err="1" smtClean="0"/>
              <a:t>voivat</a:t>
            </a:r>
            <a:r>
              <a:rPr lang="en-GB" sz="1800" dirty="0" smtClean="0"/>
              <a:t> </a:t>
            </a:r>
            <a:r>
              <a:rPr lang="en-GB" sz="1800" dirty="0" err="1" smtClean="0"/>
              <a:t>kasvaa</a:t>
            </a:r>
            <a:r>
              <a:rPr lang="en-GB" sz="1800" dirty="0" smtClean="0"/>
              <a:t> </a:t>
            </a:r>
            <a:r>
              <a:rPr lang="en-GB" sz="1800" dirty="0" err="1" smtClean="0"/>
              <a:t>hyvin</a:t>
            </a:r>
            <a:r>
              <a:rPr lang="en-GB" sz="1800" dirty="0" smtClean="0"/>
              <a:t> </a:t>
            </a:r>
            <a:r>
              <a:rPr lang="en-GB" sz="1800" dirty="0" err="1" smtClean="0"/>
              <a:t>erilaisilla</a:t>
            </a:r>
            <a:r>
              <a:rPr lang="en-GB" sz="1800" dirty="0"/>
              <a:t> </a:t>
            </a:r>
            <a:r>
              <a:rPr lang="en-GB" sz="1800" dirty="0" err="1" smtClean="0"/>
              <a:t>materiaaleilla</a:t>
            </a:r>
            <a:r>
              <a:rPr lang="en-GB" sz="1800" dirty="0" smtClean="0"/>
              <a:t>: </a:t>
            </a:r>
            <a:r>
              <a:rPr lang="en-GB" sz="1800" dirty="0" err="1" smtClean="0"/>
              <a:t>paperi</a:t>
            </a:r>
            <a:r>
              <a:rPr lang="en-GB" sz="1800" dirty="0" smtClean="0"/>
              <a:t>, </a:t>
            </a:r>
            <a:r>
              <a:rPr lang="en-GB" sz="1800" dirty="0" err="1" smtClean="0"/>
              <a:t>puu</a:t>
            </a:r>
            <a:r>
              <a:rPr lang="en-GB" sz="1800" dirty="0" smtClean="0"/>
              <a:t>, </a:t>
            </a:r>
            <a:r>
              <a:rPr lang="en-GB" sz="1800" dirty="0" err="1" smtClean="0"/>
              <a:t>pinnoitteet</a:t>
            </a:r>
            <a:r>
              <a:rPr lang="en-GB" sz="1800" dirty="0" smtClean="0"/>
              <a:t>, </a:t>
            </a:r>
            <a:r>
              <a:rPr lang="en-GB" sz="1800" dirty="0" err="1" smtClean="0"/>
              <a:t>muovit</a:t>
            </a:r>
            <a:r>
              <a:rPr lang="en-GB" sz="1800" dirty="0" smtClean="0"/>
              <a:t>, </a:t>
            </a:r>
            <a:r>
              <a:rPr lang="en-GB" sz="1800" dirty="0" err="1" smtClean="0"/>
              <a:t>muuratut</a:t>
            </a:r>
            <a:r>
              <a:rPr lang="en-GB" sz="1800" dirty="0" smtClean="0"/>
              <a:t> </a:t>
            </a:r>
            <a:r>
              <a:rPr lang="en-GB" sz="1800" dirty="0" err="1" smtClean="0"/>
              <a:t>rakenteet</a:t>
            </a:r>
            <a:r>
              <a:rPr lang="en-GB" sz="1800" dirty="0" smtClean="0"/>
              <a:t>, </a:t>
            </a:r>
            <a:r>
              <a:rPr lang="en-GB" sz="1800" dirty="0" err="1" smtClean="0"/>
              <a:t>betoni</a:t>
            </a:r>
            <a:r>
              <a:rPr lang="en-GB" sz="1800" dirty="0" smtClean="0"/>
              <a:t> </a:t>
            </a:r>
            <a:r>
              <a:rPr lang="en-GB" sz="1800" dirty="0" err="1" smtClean="0"/>
              <a:t>yms</a:t>
            </a:r>
            <a:r>
              <a:rPr lang="en-GB" sz="1800" dirty="0" smtClean="0"/>
              <a:t>. </a:t>
            </a:r>
          </a:p>
          <a:p>
            <a:endParaRPr lang="en-GB" sz="1800" dirty="0" smtClean="0"/>
          </a:p>
          <a:p>
            <a:r>
              <a:rPr lang="en-GB" sz="1800" dirty="0" err="1" smtClean="0"/>
              <a:t>Materiaalien</a:t>
            </a:r>
            <a:r>
              <a:rPr lang="en-GB" sz="1800" dirty="0" smtClean="0"/>
              <a:t> </a:t>
            </a:r>
            <a:r>
              <a:rPr lang="en-GB" sz="1800" dirty="0" err="1" smtClean="0"/>
              <a:t>pintaan</a:t>
            </a:r>
            <a:r>
              <a:rPr lang="en-GB" sz="1800" dirty="0" smtClean="0"/>
              <a:t> </a:t>
            </a:r>
            <a:r>
              <a:rPr lang="en-GB" sz="1800" dirty="0" err="1" smtClean="0"/>
              <a:t>kertynyt</a:t>
            </a:r>
            <a:r>
              <a:rPr lang="en-GB" sz="1800" dirty="0" smtClean="0"/>
              <a:t> </a:t>
            </a:r>
            <a:r>
              <a:rPr lang="en-GB" sz="1800" dirty="0" err="1" smtClean="0"/>
              <a:t>orgaaninen</a:t>
            </a:r>
            <a:r>
              <a:rPr lang="en-GB" sz="1800" dirty="0" smtClean="0"/>
              <a:t> </a:t>
            </a:r>
            <a:r>
              <a:rPr lang="en-GB" sz="1800" dirty="0" err="1" smtClean="0"/>
              <a:t>pöly</a:t>
            </a:r>
            <a:r>
              <a:rPr lang="en-GB" sz="1800" dirty="0" smtClean="0"/>
              <a:t> on </a:t>
            </a:r>
            <a:r>
              <a:rPr lang="en-GB" sz="1800" dirty="0" err="1" smtClean="0"/>
              <a:t>altis</a:t>
            </a:r>
            <a:r>
              <a:rPr lang="en-GB" sz="1800" dirty="0" smtClean="0"/>
              <a:t> </a:t>
            </a:r>
            <a:r>
              <a:rPr lang="en-GB" sz="1800" dirty="0" err="1" smtClean="0"/>
              <a:t>mikrobien</a:t>
            </a:r>
            <a:r>
              <a:rPr lang="en-GB" sz="1800" dirty="0" smtClean="0"/>
              <a:t> </a:t>
            </a:r>
            <a:r>
              <a:rPr lang="en-GB" sz="1800" dirty="0" err="1" smtClean="0"/>
              <a:t>ja</a:t>
            </a:r>
            <a:r>
              <a:rPr lang="en-GB" sz="1800" dirty="0" smtClean="0"/>
              <a:t> </a:t>
            </a:r>
            <a:r>
              <a:rPr lang="en-GB" sz="1800" dirty="0" err="1" smtClean="0"/>
              <a:t>homeen</a:t>
            </a:r>
            <a:r>
              <a:rPr lang="en-GB" sz="1800" dirty="0" smtClean="0"/>
              <a:t> </a:t>
            </a:r>
            <a:r>
              <a:rPr lang="en-GB" sz="1800" dirty="0" err="1" smtClean="0"/>
              <a:t>kasvulle</a:t>
            </a:r>
            <a:endParaRPr lang="en-GB" sz="1800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E9ACE-BF52-4D52-816E-FFDB8F6280E5}" type="slidenum">
              <a:rPr lang="fi-FI" smtClean="0"/>
              <a:pPr/>
              <a:t>42</a:t>
            </a:fld>
            <a:endParaRPr lang="fi-FI"/>
          </a:p>
        </p:txBody>
      </p:sp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1991" y="3228748"/>
            <a:ext cx="2617177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2301" y="4521520"/>
            <a:ext cx="2652670" cy="158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973" y="3244033"/>
            <a:ext cx="1620697" cy="1404604"/>
          </a:xfrm>
          <a:prstGeom prst="rect">
            <a:avLst/>
          </a:prstGeom>
        </p:spPr>
      </p:pic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564" y="1434574"/>
            <a:ext cx="1490620" cy="179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050" y="1296308"/>
            <a:ext cx="2782747" cy="198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6516216" y="2132856"/>
            <a:ext cx="115212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0525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7315200" cy="506760"/>
          </a:xfrm>
        </p:spPr>
        <p:txBody>
          <a:bodyPr>
            <a:noAutofit/>
          </a:bodyPr>
          <a:lstStyle/>
          <a:p>
            <a:r>
              <a:rPr lang="en-GB" b="1" dirty="0" err="1"/>
              <a:t>Homeet</a:t>
            </a:r>
            <a:r>
              <a:rPr lang="en-GB" b="1" dirty="0"/>
              <a:t> </a:t>
            </a:r>
            <a:r>
              <a:rPr lang="en-GB" b="1" dirty="0" err="1" smtClean="0"/>
              <a:t>ja</a:t>
            </a:r>
            <a:r>
              <a:rPr lang="en-GB" b="1" dirty="0" smtClean="0"/>
              <a:t> </a:t>
            </a:r>
            <a:r>
              <a:rPr lang="en-GB" b="1" dirty="0" err="1" smtClean="0"/>
              <a:t>mikrobit</a:t>
            </a:r>
            <a:r>
              <a:rPr lang="en-GB" b="1" dirty="0" smtClean="0"/>
              <a:t> </a:t>
            </a:r>
            <a:r>
              <a:rPr lang="en-GB" b="1" dirty="0" err="1" smtClean="0"/>
              <a:t>ovat</a:t>
            </a:r>
            <a:r>
              <a:rPr lang="en-GB" b="1" dirty="0" smtClean="0"/>
              <a:t> </a:t>
            </a:r>
            <a:r>
              <a:rPr lang="en-GB" b="1" dirty="0" err="1" smtClean="0"/>
              <a:t>osa</a:t>
            </a:r>
            <a:r>
              <a:rPr lang="en-GB" b="1" dirty="0" smtClean="0"/>
              <a:t> </a:t>
            </a:r>
            <a:r>
              <a:rPr lang="en-GB" b="1" dirty="0" err="1"/>
              <a:t>luontoa</a:t>
            </a:r>
            <a:endParaRPr lang="fi-FI" b="1" dirty="0"/>
          </a:p>
        </p:txBody>
      </p:sp>
      <p:sp>
        <p:nvSpPr>
          <p:cNvPr id="942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16802" y="1268760"/>
            <a:ext cx="7909802" cy="4755803"/>
          </a:xfrm>
        </p:spPr>
        <p:txBody>
          <a:bodyPr>
            <a:normAutofit/>
          </a:bodyPr>
          <a:lstStyle/>
          <a:p>
            <a:r>
              <a:rPr lang="en-GB" dirty="0" err="1" smtClean="0"/>
              <a:t>Puun</a:t>
            </a:r>
            <a:r>
              <a:rPr lang="en-GB" dirty="0" smtClean="0"/>
              <a:t> </a:t>
            </a:r>
            <a:r>
              <a:rPr lang="en-GB" dirty="0" err="1" smtClean="0"/>
              <a:t>pinta</a:t>
            </a:r>
            <a:r>
              <a:rPr lang="en-GB" dirty="0" smtClean="0"/>
              <a:t> </a:t>
            </a:r>
            <a:r>
              <a:rPr lang="en-GB" dirty="0" err="1"/>
              <a:t>harmaantuu</a:t>
            </a:r>
            <a:r>
              <a:rPr lang="en-GB" dirty="0"/>
              <a:t> </a:t>
            </a:r>
            <a:r>
              <a:rPr lang="en-GB" dirty="0" err="1"/>
              <a:t>veden</a:t>
            </a:r>
            <a:r>
              <a:rPr lang="en-GB" dirty="0"/>
              <a:t>, </a:t>
            </a:r>
            <a:r>
              <a:rPr lang="en-GB" dirty="0" err="1"/>
              <a:t>auringonvalon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sienten</a:t>
            </a:r>
            <a:r>
              <a:rPr lang="en-GB" dirty="0"/>
              <a:t> </a:t>
            </a:r>
            <a:r>
              <a:rPr lang="en-GB" dirty="0" err="1"/>
              <a:t>yhteisvaikutuksesta</a:t>
            </a:r>
            <a:r>
              <a:rPr lang="en-GB" dirty="0"/>
              <a:t> (</a:t>
            </a:r>
            <a:r>
              <a:rPr lang="en-GB" dirty="0" err="1" smtClean="0"/>
              <a:t>ulkopinnat</a:t>
            </a:r>
            <a:r>
              <a:rPr lang="en-GB" dirty="0" smtClean="0"/>
              <a:t> </a:t>
            </a:r>
            <a:r>
              <a:rPr lang="en-GB" dirty="0" err="1" smtClean="0"/>
              <a:t>ja</a:t>
            </a:r>
            <a:r>
              <a:rPr lang="en-GB" dirty="0" smtClean="0"/>
              <a:t> -</a:t>
            </a:r>
            <a:r>
              <a:rPr lang="en-GB" dirty="0" err="1" smtClean="0"/>
              <a:t>rakenteet</a:t>
            </a:r>
            <a:r>
              <a:rPr lang="en-GB" dirty="0"/>
              <a:t>)</a:t>
            </a:r>
          </a:p>
          <a:p>
            <a:r>
              <a:rPr lang="en-GB" dirty="0" err="1"/>
              <a:t>Ulkopinnan</a:t>
            </a:r>
            <a:r>
              <a:rPr lang="en-GB" dirty="0"/>
              <a:t> </a:t>
            </a:r>
            <a:r>
              <a:rPr lang="en-GB" dirty="0" err="1"/>
              <a:t>vähäiset</a:t>
            </a:r>
            <a:r>
              <a:rPr lang="en-GB" dirty="0"/>
              <a:t> </a:t>
            </a:r>
            <a:r>
              <a:rPr lang="en-GB" dirty="0" err="1" smtClean="0"/>
              <a:t>homepisteet</a:t>
            </a:r>
            <a:r>
              <a:rPr lang="en-GB" dirty="0" smtClean="0"/>
              <a:t> </a:t>
            </a:r>
            <a:r>
              <a:rPr lang="en-GB" dirty="0" err="1" smtClean="0"/>
              <a:t>eivät</a:t>
            </a:r>
            <a:r>
              <a:rPr lang="en-GB" dirty="0" smtClean="0"/>
              <a:t> </a:t>
            </a:r>
            <a:r>
              <a:rPr lang="en-GB" dirty="0" err="1" smtClean="0"/>
              <a:t>yleensä</a:t>
            </a:r>
            <a:r>
              <a:rPr lang="en-GB" dirty="0" smtClean="0"/>
              <a:t> ole </a:t>
            </a:r>
            <a:r>
              <a:rPr lang="en-GB" dirty="0" err="1" smtClean="0"/>
              <a:t>ongelma</a:t>
            </a:r>
            <a:endParaRPr lang="en-GB" dirty="0" smtClean="0"/>
          </a:p>
          <a:p>
            <a:endParaRPr lang="en-GB" dirty="0"/>
          </a:p>
          <a:p>
            <a:r>
              <a:rPr lang="en-GB" dirty="0" err="1"/>
              <a:t>Kosteusongelmat</a:t>
            </a:r>
            <a:r>
              <a:rPr lang="en-GB" dirty="0"/>
              <a:t>, -</a:t>
            </a:r>
            <a:r>
              <a:rPr lang="en-GB" dirty="0" err="1"/>
              <a:t>viat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ja</a:t>
            </a:r>
            <a:r>
              <a:rPr lang="en-GB" dirty="0"/>
              <a:t> -</a:t>
            </a:r>
            <a:r>
              <a:rPr lang="en-GB" dirty="0" err="1"/>
              <a:t>vauriot</a:t>
            </a:r>
            <a:r>
              <a:rPr lang="en-GB" dirty="0"/>
              <a:t> </a:t>
            </a:r>
            <a:r>
              <a:rPr lang="en-GB" dirty="0" err="1"/>
              <a:t>johtuvat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veden</a:t>
            </a:r>
            <a:r>
              <a:rPr lang="en-GB" dirty="0"/>
              <a:t> </a:t>
            </a:r>
            <a:r>
              <a:rPr lang="en-GB" dirty="0" err="1"/>
              <a:t>pääsystä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rakenteisiin</a:t>
            </a:r>
            <a:r>
              <a:rPr lang="en-GB" dirty="0"/>
              <a:t> tai </a:t>
            </a:r>
            <a:r>
              <a:rPr lang="en-GB" dirty="0" err="1"/>
              <a:t>pitkä</a:t>
            </a:r>
            <a:r>
              <a:rPr lang="en-GB" dirty="0"/>
              <a:t>-</a:t>
            </a:r>
            <a:br>
              <a:rPr lang="en-GB" dirty="0"/>
            </a:br>
            <a:r>
              <a:rPr lang="en-GB" dirty="0" err="1"/>
              <a:t>aikaisesta</a:t>
            </a:r>
            <a:r>
              <a:rPr lang="en-GB" dirty="0"/>
              <a:t> </a:t>
            </a:r>
            <a:r>
              <a:rPr lang="en-GB" dirty="0" err="1"/>
              <a:t>kosteus</a:t>
            </a:r>
            <a:r>
              <a:rPr lang="en-GB" dirty="0"/>
              <a:t>-</a:t>
            </a:r>
            <a:br>
              <a:rPr lang="en-GB" dirty="0"/>
            </a:br>
            <a:r>
              <a:rPr lang="en-GB" dirty="0" err="1" smtClean="0"/>
              <a:t>rasituksesta</a:t>
            </a:r>
            <a:r>
              <a:rPr lang="en-GB" dirty="0" smtClean="0"/>
              <a:t> -&gt; </a:t>
            </a:r>
            <a:r>
              <a:rPr lang="en-GB" dirty="0" err="1" smtClean="0"/>
              <a:t>vika</a:t>
            </a:r>
            <a:r>
              <a:rPr lang="en-GB" dirty="0" smtClean="0"/>
              <a:t> / </a:t>
            </a:r>
            <a:r>
              <a:rPr lang="en-GB" dirty="0" err="1" smtClean="0"/>
              <a:t>vaurio</a:t>
            </a:r>
            <a:endParaRPr lang="en-GB" dirty="0" smtClean="0"/>
          </a:p>
          <a:p>
            <a:endParaRPr lang="en-GB" dirty="0"/>
          </a:p>
          <a:p>
            <a:r>
              <a:rPr lang="en-GB" dirty="0" err="1"/>
              <a:t>Runsas</a:t>
            </a:r>
            <a:r>
              <a:rPr lang="en-GB" dirty="0"/>
              <a:t> </a:t>
            </a:r>
            <a:r>
              <a:rPr lang="en-GB" dirty="0" err="1"/>
              <a:t>homekasvu</a:t>
            </a:r>
            <a:r>
              <a:rPr lang="en-GB" dirty="0"/>
              <a:t> </a:t>
            </a:r>
            <a:r>
              <a:rPr lang="en-GB" dirty="0" err="1"/>
              <a:t>ongelma</a:t>
            </a:r>
            <a:r>
              <a:rPr lang="en-GB" dirty="0"/>
              <a:t>: </a:t>
            </a:r>
          </a:p>
          <a:p>
            <a:pPr>
              <a:buFontTx/>
              <a:buNone/>
            </a:pPr>
            <a:r>
              <a:rPr lang="en-GB" dirty="0"/>
              <a:t>  </a:t>
            </a:r>
            <a:r>
              <a:rPr lang="en-GB" dirty="0" smtClean="0"/>
              <a:t>    </a:t>
            </a:r>
            <a:r>
              <a:rPr lang="en-GB" dirty="0" err="1"/>
              <a:t>ulkonäkö</a:t>
            </a:r>
            <a:r>
              <a:rPr lang="en-GB" dirty="0"/>
              <a:t>, </a:t>
            </a:r>
            <a:r>
              <a:rPr lang="en-GB" dirty="0" err="1" smtClean="0"/>
              <a:t>terveys</a:t>
            </a:r>
            <a:r>
              <a:rPr lang="en-GB" dirty="0" smtClean="0"/>
              <a:t> -&gt; </a:t>
            </a:r>
            <a:r>
              <a:rPr lang="en-GB" dirty="0" err="1" smtClean="0"/>
              <a:t>johtaa</a:t>
            </a:r>
            <a:r>
              <a:rPr lang="en-GB" dirty="0" smtClean="0"/>
              <a:t> </a:t>
            </a:r>
            <a:r>
              <a:rPr lang="en-GB" dirty="0" err="1" smtClean="0"/>
              <a:t>usein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myös</a:t>
            </a:r>
            <a:r>
              <a:rPr lang="en-GB" dirty="0" smtClean="0"/>
              <a:t> </a:t>
            </a:r>
            <a:r>
              <a:rPr lang="en-GB" dirty="0" err="1" smtClean="0"/>
              <a:t>lahovikaan</a:t>
            </a:r>
            <a:r>
              <a:rPr lang="en-GB" dirty="0" smtClean="0"/>
              <a:t> / -</a:t>
            </a:r>
            <a:r>
              <a:rPr lang="en-GB" dirty="0" err="1" smtClean="0"/>
              <a:t>vaurioon</a:t>
            </a:r>
            <a:endParaRPr lang="fi-FI" dirty="0"/>
          </a:p>
        </p:txBody>
      </p:sp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4705477" y="2414597"/>
            <a:ext cx="3465741" cy="1944216"/>
            <a:chOff x="3172" y="1968"/>
            <a:chExt cx="2614" cy="1648"/>
          </a:xfrm>
        </p:grpSpPr>
        <p:pic>
          <p:nvPicPr>
            <p:cNvPr id="94213" name="Picture 1029"/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" y="1968"/>
              <a:ext cx="2614" cy="1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4214" name="Rectangle 1030"/>
            <p:cNvSpPr>
              <a:spLocks noChangeArrowheads="1"/>
            </p:cNvSpPr>
            <p:nvPr/>
          </p:nvSpPr>
          <p:spPr bwMode="auto">
            <a:xfrm>
              <a:off x="3230" y="1997"/>
              <a:ext cx="2466" cy="1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7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730" y="4365996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928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0577" y="331838"/>
            <a:ext cx="8136904" cy="504825"/>
          </a:xfrm>
        </p:spPr>
        <p:txBody>
          <a:bodyPr>
            <a:noAutofit/>
          </a:bodyPr>
          <a:lstStyle/>
          <a:p>
            <a:r>
              <a:rPr lang="fi-FI" sz="2400" b="1" dirty="0">
                <a:solidFill>
                  <a:schemeClr val="accent1">
                    <a:lumMod val="75000"/>
                  </a:schemeClr>
                </a:solidFill>
              </a:rPr>
              <a:t>Mikrobien kasvu </a:t>
            </a:r>
            <a:r>
              <a:rPr lang="fi-FI" sz="2400" b="1" dirty="0" smtClean="0">
                <a:solidFill>
                  <a:schemeClr val="accent1">
                    <a:lumMod val="75000"/>
                  </a:schemeClr>
                </a:solidFill>
              </a:rPr>
              <a:t>kosteissa rakennusmateriaaleissa</a:t>
            </a:r>
            <a:endParaRPr lang="fi-FI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6" y="977064"/>
            <a:ext cx="7776796" cy="50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3108" name="Rectangle 4"/>
          <p:cNvSpPr>
            <a:spLocks noChangeArrowheads="1"/>
          </p:cNvSpPr>
          <p:nvPr/>
        </p:nvSpPr>
        <p:spPr bwMode="auto">
          <a:xfrm>
            <a:off x="650631" y="1484314"/>
            <a:ext cx="6979627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8912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7" y="1204334"/>
            <a:ext cx="3871103" cy="4914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03" y="404664"/>
            <a:ext cx="7489824" cy="1079500"/>
          </a:xfrm>
        </p:spPr>
        <p:txBody>
          <a:bodyPr>
            <a:normAutofit fontScale="90000"/>
          </a:bodyPr>
          <a:lstStyle/>
          <a:p>
            <a:r>
              <a:rPr lang="fi-FI" sz="2700" b="1" dirty="0" smtClean="0"/>
              <a:t>Kosteus-, home ja laho-ongelmien kannalta kriittiset rakenneosat</a:t>
            </a:r>
            <a:r>
              <a:rPr lang="fi-FI" sz="2000" dirty="0" smtClean="0"/>
              <a:t/>
            </a:r>
            <a:br>
              <a:rPr lang="fi-FI" sz="2000" dirty="0" smtClean="0"/>
            </a:br>
            <a:endParaRPr lang="fi-FI" sz="20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22009" y="1236169"/>
            <a:ext cx="3668712" cy="4392613"/>
          </a:xfrm>
        </p:spPr>
        <p:txBody>
          <a:bodyPr>
            <a:normAutofit/>
          </a:bodyPr>
          <a:lstStyle/>
          <a:p>
            <a:r>
              <a:rPr lang="fi-FI" sz="1800" dirty="0"/>
              <a:t>Yleisiä rakennuksen kosteuden lähteitä ja </a:t>
            </a:r>
            <a:r>
              <a:rPr lang="fi-FI" sz="1800" dirty="0" smtClean="0"/>
              <a:t>vaurioriksejä</a:t>
            </a:r>
          </a:p>
          <a:p>
            <a:r>
              <a:rPr lang="fi-FI" sz="1800" dirty="0" smtClean="0"/>
              <a:t>Kosteudelle </a:t>
            </a:r>
            <a:r>
              <a:rPr lang="fi-FI" sz="1800" dirty="0"/>
              <a:t>alttiit rakenteet </a:t>
            </a:r>
            <a:br>
              <a:rPr lang="fi-FI" sz="1800" dirty="0"/>
            </a:br>
            <a:r>
              <a:rPr lang="fi-FI" sz="1800" dirty="0"/>
              <a:t>RT 80-10712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4329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/>
          </p:nvPr>
        </p:nvSpPr>
        <p:spPr>
          <a:xfrm>
            <a:off x="705338" y="-255937"/>
            <a:ext cx="8316912" cy="1079500"/>
          </a:xfrm>
        </p:spPr>
        <p:txBody>
          <a:bodyPr>
            <a:normAutofit/>
          </a:bodyPr>
          <a:lstStyle/>
          <a:p>
            <a:r>
              <a:rPr lang="fi-FI" sz="2800" dirty="0"/>
              <a:t>Kosteus- home- ja laho-ongelmien historiaa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627" y="993330"/>
            <a:ext cx="4984911" cy="4392613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Aft>
                <a:spcPts val="500"/>
              </a:spcAft>
            </a:pPr>
            <a:r>
              <a:rPr lang="fi-FI" sz="1600" dirty="0"/>
              <a:t>Suomessa sienten aiheuttamat ongelmat tulivat laajempaan tietoon jo 1970 </a:t>
            </a:r>
            <a:r>
              <a:rPr lang="fi-FI" sz="1600" dirty="0" smtClean="0"/>
              <a:t>luvulla </a:t>
            </a:r>
            <a:r>
              <a:rPr lang="fi-FI" sz="1600" dirty="0"/>
              <a:t>→ lattiasienen aiheuttamat ongelmat </a:t>
            </a:r>
            <a:r>
              <a:rPr lang="fi-FI" sz="1600" dirty="0" smtClean="0"/>
              <a:t>laajoja lattioissa </a:t>
            </a:r>
            <a:r>
              <a:rPr lang="fi-FI" sz="1600" dirty="0"/>
              <a:t>ja seinien </a:t>
            </a:r>
            <a:r>
              <a:rPr lang="fi-FI" sz="1600" dirty="0" smtClean="0"/>
              <a:t>alaosissa (</a:t>
            </a:r>
            <a:r>
              <a:rPr lang="fi-FI" sz="1600" dirty="0" smtClean="0">
                <a:solidFill>
                  <a:schemeClr val="accent2"/>
                </a:solidFill>
              </a:rPr>
              <a:t>lahovaurioiden korjausohjeet  </a:t>
            </a:r>
            <a:r>
              <a:rPr lang="fi-FI" sz="1600" dirty="0" smtClean="0"/>
              <a:t>VTT 1980 </a:t>
            </a:r>
            <a:r>
              <a:rPr lang="fi-FI" sz="1600" dirty="0"/>
              <a:t>→</a:t>
            </a:r>
            <a:r>
              <a:rPr lang="fi-FI" sz="1600" dirty="0" smtClean="0"/>
              <a:t>).</a:t>
            </a:r>
          </a:p>
          <a:p>
            <a:pPr>
              <a:spcAft>
                <a:spcPts val="500"/>
              </a:spcAft>
            </a:pPr>
            <a:r>
              <a:rPr lang="fi-FI" sz="1600" dirty="0" smtClean="0">
                <a:solidFill>
                  <a:schemeClr val="accent2"/>
                </a:solidFill>
              </a:rPr>
              <a:t>Silloiset ratkaisut eivät täytä homekorjausten vaatimuksia? </a:t>
            </a:r>
            <a:br>
              <a:rPr lang="fi-FI" sz="1600" dirty="0" smtClean="0">
                <a:solidFill>
                  <a:schemeClr val="accent2"/>
                </a:solidFill>
              </a:rPr>
            </a:br>
            <a:r>
              <a:rPr lang="fi-FI" sz="16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fi-FI" sz="1600" dirty="0" smtClean="0">
                <a:solidFill>
                  <a:schemeClr val="accent2"/>
                </a:solidFill>
              </a:rPr>
              <a:t> VTT kehitti homeen ja lahon kehittymismallit</a:t>
            </a:r>
          </a:p>
          <a:p>
            <a:pPr>
              <a:spcAft>
                <a:spcPts val="500"/>
              </a:spcAft>
            </a:pPr>
            <a:r>
              <a:rPr lang="fi-FI" sz="1600" dirty="0"/>
              <a:t>Ruotsissa </a:t>
            </a:r>
            <a:r>
              <a:rPr lang="fi-FI" sz="1600" dirty="0" smtClean="0"/>
              <a:t>mm</a:t>
            </a:r>
            <a:r>
              <a:rPr lang="fi-FI" sz="1600" dirty="0"/>
              <a:t>. eristämättömälle betonilaataalle koolatut puulattiat ja kellareiden virheelliset sisäpuoliset eristykset aiheuttivat </a:t>
            </a:r>
            <a:r>
              <a:rPr lang="fi-FI" sz="1600" dirty="0" smtClean="0"/>
              <a:t>ongelmia.</a:t>
            </a:r>
          </a:p>
          <a:p>
            <a:pPr>
              <a:spcAft>
                <a:spcPts val="500"/>
              </a:spcAft>
            </a:pPr>
            <a:r>
              <a:rPr lang="fi-FI" sz="1600" dirty="0" smtClean="0"/>
              <a:t>Ryömintätilaiset lattiat tuottavat ongelmia etenkin kostean maapohjan, puutteellisen ilmanvaihdon ja hallitsemattomien ilmavuotojen (hajujen) vuoksi</a:t>
            </a:r>
            <a:r>
              <a:rPr lang="fi-FI" sz="1800" dirty="0" smtClean="0"/>
              <a:t>. </a:t>
            </a:r>
          </a:p>
          <a:p>
            <a:pPr>
              <a:spcAft>
                <a:spcPts val="500"/>
              </a:spcAft>
            </a:pPr>
            <a:r>
              <a:rPr lang="fi-FI" sz="1600" dirty="0" smtClean="0"/>
              <a:t>Edelleen tulee esiin vakavia vaurioita </a:t>
            </a:r>
          </a:p>
          <a:p>
            <a:pPr>
              <a:spcAft>
                <a:spcPts val="700"/>
              </a:spcAft>
            </a:pPr>
            <a:r>
              <a:rPr lang="fi-FI" sz="1600" dirty="0">
                <a:solidFill>
                  <a:schemeClr val="accent2"/>
                </a:solidFill>
              </a:rPr>
              <a:t>Vikojen merkitys sisäilman laadulle korostuu</a:t>
            </a:r>
          </a:p>
          <a:p>
            <a:pPr>
              <a:spcAft>
                <a:spcPts val="700"/>
              </a:spcAft>
            </a:pPr>
            <a:endParaRPr lang="fi-FI" sz="1800" dirty="0" smtClean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46</a:t>
            </a:fld>
            <a:endParaRPr lang="fi-FI"/>
          </a:p>
        </p:txBody>
      </p:sp>
      <p:grpSp>
        <p:nvGrpSpPr>
          <p:cNvPr id="4" name="Group 4"/>
          <p:cNvGrpSpPr/>
          <p:nvPr/>
        </p:nvGrpSpPr>
        <p:grpSpPr>
          <a:xfrm>
            <a:off x="6111872" y="785111"/>
            <a:ext cx="2910378" cy="2619802"/>
            <a:chOff x="6321152" y="590541"/>
            <a:chExt cx="3473838" cy="288646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2790" y="590541"/>
              <a:ext cx="821187" cy="1655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950" y="600572"/>
              <a:ext cx="841040" cy="16550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152" y="1193072"/>
              <a:ext cx="1007163" cy="11998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152" y="2370981"/>
              <a:ext cx="1007163" cy="11060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655" y="2546594"/>
              <a:ext cx="2238375" cy="819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5473" y="3537074"/>
            <a:ext cx="1928435" cy="174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8693" y="3791610"/>
            <a:ext cx="1576939" cy="1306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96135" y="5437634"/>
            <a:ext cx="3281077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i-FI" sz="1400" i="1" dirty="0" smtClean="0">
                <a:solidFill>
                  <a:schemeClr val="accent1"/>
                </a:solidFill>
              </a:rPr>
              <a:t>Laurinkoski / M. Eklund 2013:</a:t>
            </a:r>
          </a:p>
          <a:p>
            <a:pPr algn="ctr"/>
            <a:r>
              <a:rPr lang="fi-FI" sz="1400" i="1" dirty="0" smtClean="0">
                <a:solidFill>
                  <a:schemeClr val="accent1"/>
                </a:solidFill>
              </a:rPr>
              <a:t>Vauriot uusiutuneet kahden vuoden kuluttua korjauksesta. </a:t>
            </a:r>
            <a:endParaRPr lang="fi-FI" sz="1400" i="1" dirty="0">
              <a:solidFill>
                <a:schemeClr val="accent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292080" y="5877272"/>
            <a:ext cx="430984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538734"/>
            <a:ext cx="7489824" cy="10795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dirty="0" err="1" smtClean="0"/>
              <a:t>Tyypillisiä</a:t>
            </a:r>
            <a:r>
              <a:rPr lang="en-GB" dirty="0" smtClean="0"/>
              <a:t> </a:t>
            </a:r>
            <a:r>
              <a:rPr lang="en-GB" dirty="0" err="1"/>
              <a:t>rakenteiden</a:t>
            </a:r>
            <a:r>
              <a:rPr lang="en-GB" dirty="0"/>
              <a:t> </a:t>
            </a:r>
            <a:r>
              <a:rPr lang="en-GB" dirty="0" err="1" smtClean="0"/>
              <a:t>kosteusriskejä</a:t>
            </a:r>
            <a:r>
              <a:rPr lang="en-GB" dirty="0" smtClean="0"/>
              <a:t> </a:t>
            </a:r>
            <a:r>
              <a:rPr lang="en-GB" dirty="0" err="1" smtClean="0"/>
              <a:t>ja</a:t>
            </a:r>
            <a:r>
              <a:rPr lang="en-GB" dirty="0" smtClean="0"/>
              <a:t> </a:t>
            </a:r>
            <a:r>
              <a:rPr lang="en-GB" dirty="0" err="1" smtClean="0"/>
              <a:t>vaurioiden</a:t>
            </a:r>
            <a:r>
              <a:rPr lang="en-GB" dirty="0" smtClean="0"/>
              <a:t> </a:t>
            </a:r>
            <a:r>
              <a:rPr lang="en-GB" dirty="0" err="1" smtClean="0"/>
              <a:t>syitä</a:t>
            </a:r>
            <a:r>
              <a:rPr lang="en-GB" dirty="0"/>
              <a:t> </a:t>
            </a:r>
            <a:r>
              <a:rPr lang="en-GB" dirty="0" smtClean="0"/>
              <a:t>(1)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>
          <a:xfrm>
            <a:off x="836833" y="1806220"/>
            <a:ext cx="7489825" cy="4392614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GB" sz="2200" dirty="0" err="1" smtClean="0"/>
              <a:t>Kattorakenteet</a:t>
            </a:r>
            <a:endParaRPr lang="en-GB" sz="2200" dirty="0" smtClean="0"/>
          </a:p>
          <a:p>
            <a:pPr>
              <a:spcBef>
                <a:spcPct val="0"/>
              </a:spcBef>
            </a:pPr>
            <a:r>
              <a:rPr lang="en-GB" sz="2200" dirty="0" err="1" smtClean="0"/>
              <a:t>Räystäättömät</a:t>
            </a:r>
            <a:r>
              <a:rPr lang="en-GB" sz="2200" dirty="0" smtClean="0"/>
              <a:t> </a:t>
            </a:r>
            <a:r>
              <a:rPr lang="en-GB" sz="2200" dirty="0" err="1" smtClean="0"/>
              <a:t>seinät</a:t>
            </a:r>
            <a:endParaRPr lang="en-GB" sz="2200" dirty="0" smtClean="0"/>
          </a:p>
          <a:p>
            <a:pPr>
              <a:spcBef>
                <a:spcPct val="0"/>
              </a:spcBef>
            </a:pPr>
            <a:r>
              <a:rPr lang="en-GB" sz="2200" dirty="0" err="1" smtClean="0"/>
              <a:t>Tasakatot</a:t>
            </a:r>
            <a:endParaRPr lang="en-GB" sz="2200" dirty="0"/>
          </a:p>
          <a:p>
            <a:pPr lvl="1">
              <a:spcBef>
                <a:spcPct val="0"/>
              </a:spcBef>
            </a:pPr>
            <a:r>
              <a:rPr lang="en-GB" sz="1900" dirty="0" err="1" smtClean="0"/>
              <a:t>Vesi</a:t>
            </a:r>
            <a:r>
              <a:rPr lang="en-GB" sz="1900" dirty="0" smtClean="0"/>
              <a:t> </a:t>
            </a:r>
            <a:r>
              <a:rPr lang="en-GB" sz="1900" dirty="0" err="1" smtClean="0"/>
              <a:t>kertyy</a:t>
            </a:r>
            <a:r>
              <a:rPr lang="en-GB" sz="1900" dirty="0" smtClean="0"/>
              <a:t> </a:t>
            </a:r>
            <a:r>
              <a:rPr lang="en-GB" sz="1900" dirty="0" err="1" smtClean="0"/>
              <a:t>tasakatolle</a:t>
            </a:r>
            <a:r>
              <a:rPr lang="en-GB" sz="1900" dirty="0" smtClean="0"/>
              <a:t>: </a:t>
            </a:r>
            <a:r>
              <a:rPr lang="en-GB" sz="1900" dirty="0" err="1" smtClean="0"/>
              <a:t>veden</a:t>
            </a:r>
            <a:r>
              <a:rPr lang="en-GB" sz="1900" dirty="0" smtClean="0"/>
              <a:t> </a:t>
            </a:r>
            <a:r>
              <a:rPr lang="en-GB" sz="1900" dirty="0" err="1" smtClean="0"/>
              <a:t>poisto</a:t>
            </a:r>
            <a:r>
              <a:rPr lang="en-GB" sz="1900" dirty="0" smtClean="0"/>
              <a:t> </a:t>
            </a:r>
            <a:r>
              <a:rPr lang="en-GB" sz="1900" dirty="0" err="1" smtClean="0"/>
              <a:t>epäonnistunut</a:t>
            </a:r>
            <a:endParaRPr lang="en-GB" sz="1900" dirty="0" smtClean="0"/>
          </a:p>
          <a:p>
            <a:pPr lvl="1">
              <a:spcBef>
                <a:spcPct val="0"/>
              </a:spcBef>
            </a:pPr>
            <a:r>
              <a:rPr lang="en-GB" sz="1900" dirty="0"/>
              <a:t>S</a:t>
            </a:r>
            <a:r>
              <a:rPr lang="en-GB" sz="1900" dirty="0" smtClean="0"/>
              <a:t>ade ja </a:t>
            </a:r>
            <a:r>
              <a:rPr lang="en-GB" sz="1900" dirty="0" err="1" smtClean="0"/>
              <a:t>valuva</a:t>
            </a:r>
            <a:r>
              <a:rPr lang="en-GB" sz="1900" dirty="0" smtClean="0"/>
              <a:t> </a:t>
            </a:r>
            <a:r>
              <a:rPr lang="en-GB" sz="1900" dirty="0" err="1" smtClean="0"/>
              <a:t>vesi</a:t>
            </a:r>
            <a:r>
              <a:rPr lang="en-GB" sz="1900" dirty="0" smtClean="0"/>
              <a:t> </a:t>
            </a:r>
            <a:r>
              <a:rPr lang="en-GB" sz="1900" dirty="0" err="1" smtClean="0"/>
              <a:t>kastelee</a:t>
            </a:r>
            <a:r>
              <a:rPr lang="en-GB" sz="1900" dirty="0" smtClean="0"/>
              <a:t> </a:t>
            </a:r>
            <a:r>
              <a:rPr lang="en-GB" sz="1900" dirty="0" err="1" smtClean="0"/>
              <a:t>ulkopinnan</a:t>
            </a:r>
            <a:r>
              <a:rPr lang="en-GB" sz="1900" dirty="0" smtClean="0"/>
              <a:t> </a:t>
            </a:r>
            <a:r>
              <a:rPr lang="en-GB" sz="1900" dirty="0" err="1" smtClean="0"/>
              <a:t>sateella</a:t>
            </a:r>
            <a:r>
              <a:rPr lang="en-GB" sz="1900" dirty="0" smtClean="0"/>
              <a:t> -&gt; </a:t>
            </a:r>
            <a:r>
              <a:rPr lang="en-GB" sz="1900" dirty="0" err="1" smtClean="0"/>
              <a:t>tuulipaine</a:t>
            </a:r>
            <a:r>
              <a:rPr lang="en-GB" sz="1900" dirty="0" smtClean="0"/>
              <a:t> </a:t>
            </a:r>
            <a:r>
              <a:rPr lang="en-GB" sz="1900" dirty="0" err="1" smtClean="0"/>
              <a:t>painaa</a:t>
            </a:r>
            <a:r>
              <a:rPr lang="en-GB" sz="1900" dirty="0" smtClean="0"/>
              <a:t> </a:t>
            </a:r>
            <a:r>
              <a:rPr lang="en-GB" sz="1900" dirty="0" err="1" smtClean="0"/>
              <a:t>vettä</a:t>
            </a:r>
            <a:r>
              <a:rPr lang="en-GB" sz="1900" dirty="0" smtClean="0"/>
              <a:t> </a:t>
            </a:r>
            <a:r>
              <a:rPr lang="en-GB" sz="1900" dirty="0" err="1" smtClean="0"/>
              <a:t>saumoista</a:t>
            </a:r>
            <a:r>
              <a:rPr lang="en-GB" sz="1900" dirty="0" smtClean="0"/>
              <a:t> ja </a:t>
            </a:r>
            <a:r>
              <a:rPr lang="en-GB" sz="1900" dirty="0" err="1" smtClean="0"/>
              <a:t>raoista</a:t>
            </a:r>
            <a:r>
              <a:rPr lang="en-GB" sz="1900" dirty="0" smtClean="0"/>
              <a:t> </a:t>
            </a:r>
            <a:r>
              <a:rPr lang="en-GB" sz="1900" dirty="0" err="1" smtClean="0"/>
              <a:t>sisempiin</a:t>
            </a:r>
            <a:r>
              <a:rPr lang="en-GB" sz="1900" dirty="0" smtClean="0"/>
              <a:t> </a:t>
            </a:r>
            <a:r>
              <a:rPr lang="en-GB" sz="1900" dirty="0" err="1" smtClean="0"/>
              <a:t>rakenneosiin</a:t>
            </a:r>
            <a:r>
              <a:rPr lang="en-GB" sz="1900" dirty="0" smtClean="0"/>
              <a:t>: </a:t>
            </a:r>
          </a:p>
          <a:p>
            <a:pPr lvl="1">
              <a:spcBef>
                <a:spcPct val="0"/>
              </a:spcBef>
            </a:pPr>
            <a:r>
              <a:rPr lang="en-GB" sz="1900" dirty="0" err="1"/>
              <a:t>S</a:t>
            </a:r>
            <a:r>
              <a:rPr lang="en-GB" sz="1900" dirty="0" err="1" smtClean="0"/>
              <a:t>aumat</a:t>
            </a:r>
            <a:r>
              <a:rPr lang="en-GB" sz="1900" dirty="0" smtClean="0"/>
              <a:t>, </a:t>
            </a:r>
            <a:r>
              <a:rPr lang="en-GB" sz="1900" dirty="0" err="1" smtClean="0"/>
              <a:t>vettä</a:t>
            </a:r>
            <a:r>
              <a:rPr lang="en-GB" sz="1900" dirty="0" smtClean="0"/>
              <a:t> </a:t>
            </a:r>
            <a:r>
              <a:rPr lang="en-GB" sz="1900" dirty="0" err="1" smtClean="0"/>
              <a:t>keräävät</a:t>
            </a:r>
            <a:r>
              <a:rPr lang="en-GB" sz="1900" dirty="0" smtClean="0"/>
              <a:t> </a:t>
            </a:r>
            <a:r>
              <a:rPr lang="en-GB" sz="1900" dirty="0" err="1" smtClean="0"/>
              <a:t>detaljit</a:t>
            </a:r>
            <a:r>
              <a:rPr lang="en-GB" sz="1900" dirty="0" smtClean="0"/>
              <a:t>, </a:t>
            </a:r>
            <a:r>
              <a:rPr lang="en-GB" sz="1900" dirty="0" err="1" smtClean="0"/>
              <a:t>tiiliverhouksen</a:t>
            </a:r>
            <a:r>
              <a:rPr lang="en-GB" sz="1900" dirty="0" smtClean="0"/>
              <a:t> </a:t>
            </a:r>
            <a:r>
              <a:rPr lang="en-GB" sz="1900" dirty="0" err="1" smtClean="0"/>
              <a:t>purseet</a:t>
            </a:r>
            <a:r>
              <a:rPr lang="en-GB" sz="1900" dirty="0" smtClean="0"/>
              <a:t> </a:t>
            </a:r>
            <a:r>
              <a:rPr lang="en-GB" sz="1900" dirty="0" err="1" smtClean="0"/>
              <a:t>kiinni</a:t>
            </a:r>
            <a:r>
              <a:rPr lang="en-GB" sz="1900" dirty="0" smtClean="0"/>
              <a:t> </a:t>
            </a:r>
            <a:r>
              <a:rPr lang="en-GB" sz="1900" dirty="0" err="1" smtClean="0"/>
              <a:t>tuulensulussa</a:t>
            </a:r>
            <a:endParaRPr lang="en-GB" sz="1900" dirty="0" smtClean="0"/>
          </a:p>
          <a:p>
            <a:pPr lvl="1">
              <a:spcBef>
                <a:spcPct val="0"/>
              </a:spcBef>
            </a:pPr>
            <a:r>
              <a:rPr lang="en-GB" sz="1900" dirty="0" err="1"/>
              <a:t>V</a:t>
            </a:r>
            <a:r>
              <a:rPr lang="en-GB" sz="1900" dirty="0" err="1" smtClean="0"/>
              <a:t>esi</a:t>
            </a:r>
            <a:r>
              <a:rPr lang="en-GB" sz="1900" dirty="0" smtClean="0"/>
              <a:t> </a:t>
            </a:r>
            <a:r>
              <a:rPr lang="en-GB" sz="1900" dirty="0" err="1" smtClean="0"/>
              <a:t>valuu</a:t>
            </a:r>
            <a:r>
              <a:rPr lang="en-GB" sz="1900" dirty="0" smtClean="0"/>
              <a:t> </a:t>
            </a:r>
            <a:r>
              <a:rPr lang="en-GB" sz="1900" dirty="0" err="1" smtClean="0"/>
              <a:t>alempiin</a:t>
            </a:r>
            <a:r>
              <a:rPr lang="en-GB" sz="1900" dirty="0" smtClean="0"/>
              <a:t> </a:t>
            </a:r>
            <a:r>
              <a:rPr lang="en-GB" sz="1900" dirty="0" err="1" smtClean="0"/>
              <a:t>rakenneosiin</a:t>
            </a:r>
            <a:r>
              <a:rPr lang="en-GB" sz="1900" dirty="0" smtClean="0"/>
              <a:t> ja “</a:t>
            </a:r>
            <a:r>
              <a:rPr lang="en-GB" sz="1900" dirty="0" err="1" smtClean="0"/>
              <a:t>jämähtää</a:t>
            </a:r>
            <a:r>
              <a:rPr lang="en-GB" sz="1900" dirty="0" smtClean="0"/>
              <a:t>” </a:t>
            </a:r>
            <a:r>
              <a:rPr lang="en-GB" sz="1900" dirty="0" err="1" smtClean="0"/>
              <a:t>sinne</a:t>
            </a:r>
            <a:endParaRPr lang="en-GB" sz="1900" dirty="0" smtClean="0"/>
          </a:p>
          <a:p>
            <a:pPr lvl="1">
              <a:spcBef>
                <a:spcPct val="0"/>
              </a:spcBef>
            </a:pPr>
            <a:endParaRPr lang="en-GB" sz="2400" dirty="0"/>
          </a:p>
          <a:p>
            <a:pPr lvl="1">
              <a:spcBef>
                <a:spcPct val="0"/>
              </a:spcBef>
            </a:pPr>
            <a:endParaRPr lang="en-GB" sz="2400" dirty="0"/>
          </a:p>
          <a:p>
            <a:pPr>
              <a:spcBef>
                <a:spcPct val="0"/>
              </a:spcBef>
            </a:pPr>
            <a:r>
              <a:rPr lang="en-GB" dirty="0" err="1"/>
              <a:t>Ikkunat</a:t>
            </a:r>
            <a:r>
              <a:rPr lang="en-GB" dirty="0"/>
              <a:t>, </a:t>
            </a:r>
            <a:r>
              <a:rPr lang="en-GB" dirty="0" err="1"/>
              <a:t>ovet</a:t>
            </a:r>
            <a:r>
              <a:rPr lang="en-GB" dirty="0"/>
              <a:t>, </a:t>
            </a:r>
            <a:r>
              <a:rPr lang="en-GB" dirty="0" err="1"/>
              <a:t>läpiviennit</a:t>
            </a:r>
            <a:r>
              <a:rPr lang="en-GB" dirty="0"/>
              <a:t>, </a:t>
            </a:r>
            <a:r>
              <a:rPr lang="en-GB" dirty="0" err="1"/>
              <a:t>saumat</a:t>
            </a:r>
            <a:r>
              <a:rPr lang="en-GB" dirty="0"/>
              <a:t>, </a:t>
            </a:r>
            <a:r>
              <a:rPr lang="en-GB" dirty="0" err="1"/>
              <a:t>yms</a:t>
            </a:r>
            <a:r>
              <a:rPr lang="en-GB" dirty="0"/>
              <a:t>. </a:t>
            </a:r>
            <a:r>
              <a:rPr lang="en-GB" dirty="0" err="1"/>
              <a:t>detaljit</a:t>
            </a:r>
            <a:r>
              <a:rPr lang="en-GB" dirty="0"/>
              <a:t> </a:t>
            </a:r>
          </a:p>
          <a:p>
            <a:pPr lvl="1">
              <a:spcBef>
                <a:spcPct val="0"/>
              </a:spcBef>
            </a:pPr>
            <a:r>
              <a:rPr lang="en-GB" dirty="0" err="1" smtClean="0"/>
              <a:t>Sadevesi</a:t>
            </a:r>
            <a:r>
              <a:rPr lang="en-GB" dirty="0" smtClean="0"/>
              <a:t> </a:t>
            </a:r>
            <a:r>
              <a:rPr lang="en-GB" dirty="0" err="1" smtClean="0"/>
              <a:t>tunkeutuu</a:t>
            </a:r>
            <a:r>
              <a:rPr lang="en-GB" dirty="0" smtClean="0"/>
              <a:t> </a:t>
            </a:r>
            <a:r>
              <a:rPr lang="en-GB" dirty="0" err="1" smtClean="0"/>
              <a:t>rakenteeseen</a:t>
            </a:r>
            <a:r>
              <a:rPr lang="en-GB" dirty="0" smtClean="0"/>
              <a:t> </a:t>
            </a:r>
            <a:r>
              <a:rPr lang="en-GB" dirty="0" err="1" smtClean="0"/>
              <a:t>ja</a:t>
            </a:r>
            <a:r>
              <a:rPr lang="en-GB" dirty="0" smtClean="0"/>
              <a:t> </a:t>
            </a:r>
            <a:r>
              <a:rPr lang="en-GB" dirty="0" err="1" smtClean="0"/>
              <a:t>valuu</a:t>
            </a:r>
            <a:r>
              <a:rPr lang="en-GB" dirty="0" smtClean="0"/>
              <a:t> </a:t>
            </a:r>
            <a:r>
              <a:rPr lang="en-GB" dirty="0" err="1" smtClean="0"/>
              <a:t>alaspäin</a:t>
            </a:r>
            <a:r>
              <a:rPr lang="en-GB" dirty="0" smtClean="0"/>
              <a:t> -&gt; </a:t>
            </a:r>
            <a:r>
              <a:rPr lang="en-GB" dirty="0" err="1" smtClean="0"/>
              <a:t>korostuu</a:t>
            </a:r>
            <a:r>
              <a:rPr lang="en-GB" dirty="0" smtClean="0"/>
              <a:t> </a:t>
            </a:r>
            <a:r>
              <a:rPr lang="en-GB" dirty="0" err="1" smtClean="0"/>
              <a:t>etenkin</a:t>
            </a:r>
            <a:r>
              <a:rPr lang="en-GB" dirty="0" smtClean="0"/>
              <a:t>, kun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80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8914" y="786361"/>
            <a:ext cx="7489824" cy="1079500"/>
          </a:xfrm>
          <a:noFill/>
        </p:spPr>
        <p:txBody>
          <a:bodyPr>
            <a:normAutofit/>
          </a:bodyPr>
          <a:lstStyle/>
          <a:p>
            <a:r>
              <a:rPr lang="en-GB" b="1" dirty="0" err="1" smtClean="0"/>
              <a:t>Tyypillisiä</a:t>
            </a:r>
            <a:r>
              <a:rPr lang="en-GB" b="1" dirty="0" smtClean="0"/>
              <a:t> </a:t>
            </a:r>
            <a:r>
              <a:rPr lang="en-GB" b="1" dirty="0" err="1"/>
              <a:t>rakenteiden</a:t>
            </a:r>
            <a:r>
              <a:rPr lang="en-GB" b="1" dirty="0"/>
              <a:t> </a:t>
            </a:r>
            <a:r>
              <a:rPr lang="en-GB" b="1" dirty="0" err="1" smtClean="0"/>
              <a:t>kosteusriskejä</a:t>
            </a:r>
            <a:r>
              <a:rPr lang="en-GB" b="1" dirty="0" smtClean="0"/>
              <a:t> </a:t>
            </a:r>
            <a:r>
              <a:rPr lang="en-GB" b="1" dirty="0" err="1" smtClean="0"/>
              <a:t>ja</a:t>
            </a:r>
            <a:r>
              <a:rPr lang="en-GB" b="1" dirty="0" smtClean="0"/>
              <a:t> </a:t>
            </a:r>
            <a:r>
              <a:rPr lang="en-GB" b="1" dirty="0" err="1" smtClean="0"/>
              <a:t>vaurioiden</a:t>
            </a:r>
            <a:r>
              <a:rPr lang="en-GB" b="1" dirty="0" smtClean="0"/>
              <a:t> </a:t>
            </a:r>
            <a:r>
              <a:rPr lang="en-GB" b="1" dirty="0" err="1" smtClean="0"/>
              <a:t>syitä</a:t>
            </a:r>
            <a:r>
              <a:rPr lang="en-GB" b="1" dirty="0" smtClean="0"/>
              <a:t> (2)</a:t>
            </a:r>
            <a:endParaRPr lang="fi-FI" b="1" dirty="0">
              <a:solidFill>
                <a:srgbClr val="FF0000"/>
              </a:solidFill>
            </a:endParaRP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>
          <a:xfrm>
            <a:off x="765407" y="2121197"/>
            <a:ext cx="7489825" cy="3384401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n-GB" dirty="0" err="1" smtClean="0"/>
              <a:t>Matalat</a:t>
            </a:r>
            <a:r>
              <a:rPr lang="en-GB" dirty="0" smtClean="0"/>
              <a:t> </a:t>
            </a:r>
            <a:r>
              <a:rPr lang="en-GB" dirty="0" err="1"/>
              <a:t>maanvaraiset</a:t>
            </a:r>
            <a:r>
              <a:rPr lang="en-GB" dirty="0"/>
              <a:t> </a:t>
            </a:r>
            <a:r>
              <a:rPr lang="en-GB" dirty="0" err="1"/>
              <a:t>lattiarakenteet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“</a:t>
            </a:r>
            <a:r>
              <a:rPr lang="en-GB" dirty="0" err="1"/>
              <a:t>valesokkelit</a:t>
            </a:r>
            <a:r>
              <a:rPr lang="en-GB" dirty="0" smtClean="0"/>
              <a:t>”</a:t>
            </a:r>
          </a:p>
          <a:p>
            <a:pPr lvl="1">
              <a:spcBef>
                <a:spcPct val="0"/>
              </a:spcBef>
            </a:pPr>
            <a:r>
              <a:rPr lang="en-GB" dirty="0" err="1" smtClean="0"/>
              <a:t>Puurakenteet</a:t>
            </a:r>
            <a:r>
              <a:rPr lang="en-GB" dirty="0" smtClean="0"/>
              <a:t> </a:t>
            </a:r>
            <a:r>
              <a:rPr lang="en-GB" dirty="0" err="1" smtClean="0"/>
              <a:t>pintalaatan</a:t>
            </a:r>
            <a:r>
              <a:rPr lang="en-GB" dirty="0" smtClean="0"/>
              <a:t> </a:t>
            </a:r>
            <a:r>
              <a:rPr lang="en-GB" dirty="0" err="1" smtClean="0"/>
              <a:t>tason</a:t>
            </a:r>
            <a:r>
              <a:rPr lang="en-GB" dirty="0" smtClean="0"/>
              <a:t> </a:t>
            </a:r>
            <a:r>
              <a:rPr lang="en-GB" dirty="0" err="1" smtClean="0"/>
              <a:t>alla</a:t>
            </a:r>
            <a:r>
              <a:rPr lang="en-GB" dirty="0"/>
              <a:t> </a:t>
            </a:r>
            <a:r>
              <a:rPr lang="en-GB" dirty="0" smtClean="0"/>
              <a:t>tai </a:t>
            </a:r>
            <a:r>
              <a:rPr lang="en-GB" dirty="0" err="1" smtClean="0"/>
              <a:t>maanpinnan</a:t>
            </a:r>
            <a:r>
              <a:rPr lang="en-GB" dirty="0" smtClean="0"/>
              <a:t> </a:t>
            </a:r>
            <a:r>
              <a:rPr lang="en-GB" dirty="0" err="1" smtClean="0"/>
              <a:t>tason</a:t>
            </a:r>
            <a:r>
              <a:rPr lang="en-GB" dirty="0" smtClean="0"/>
              <a:t> </a:t>
            </a:r>
            <a:r>
              <a:rPr lang="en-GB" dirty="0" err="1" smtClean="0"/>
              <a:t>alapuolella</a:t>
            </a:r>
            <a:endParaRPr lang="en-GB" dirty="0" smtClean="0"/>
          </a:p>
          <a:p>
            <a:pPr lvl="1">
              <a:spcBef>
                <a:spcPct val="0"/>
              </a:spcBef>
            </a:pPr>
            <a:endParaRPr lang="en-GB" sz="2400" dirty="0"/>
          </a:p>
          <a:p>
            <a:pPr>
              <a:spcBef>
                <a:spcPct val="0"/>
              </a:spcBef>
            </a:pPr>
            <a:r>
              <a:rPr lang="en-GB" dirty="0" err="1"/>
              <a:t>Puurakenteet</a:t>
            </a:r>
            <a:r>
              <a:rPr lang="en-GB" dirty="0"/>
              <a:t> </a:t>
            </a:r>
            <a:r>
              <a:rPr lang="fi-FI" dirty="0"/>
              <a:t>tai orgaaninen pöly </a:t>
            </a:r>
            <a:r>
              <a:rPr lang="en-GB" dirty="0" err="1"/>
              <a:t>eristämättömällä</a:t>
            </a:r>
            <a:r>
              <a:rPr lang="en-GB" dirty="0"/>
              <a:t> </a:t>
            </a:r>
            <a:r>
              <a:rPr lang="en-GB" dirty="0" err="1"/>
              <a:t>betonilaatalla</a:t>
            </a:r>
            <a:endParaRPr lang="en-GB" dirty="0"/>
          </a:p>
          <a:p>
            <a:pPr lvl="1">
              <a:spcBef>
                <a:spcPct val="0"/>
              </a:spcBef>
            </a:pPr>
            <a:r>
              <a:rPr lang="en-GB" dirty="0" err="1"/>
              <a:t>Laatalle</a:t>
            </a:r>
            <a:r>
              <a:rPr lang="en-GB" dirty="0"/>
              <a:t> </a:t>
            </a:r>
            <a:r>
              <a:rPr lang="en-GB" dirty="0" err="1"/>
              <a:t>perustettu</a:t>
            </a:r>
            <a:r>
              <a:rPr lang="en-GB" dirty="0"/>
              <a:t> </a:t>
            </a:r>
            <a:r>
              <a:rPr lang="en-GB" dirty="0" err="1"/>
              <a:t>koolattu</a:t>
            </a:r>
            <a:r>
              <a:rPr lang="en-GB" dirty="0"/>
              <a:t> </a:t>
            </a:r>
            <a:r>
              <a:rPr lang="en-GB" dirty="0" err="1"/>
              <a:t>puulattia</a:t>
            </a:r>
            <a:r>
              <a:rPr lang="en-GB" dirty="0"/>
              <a:t> (</a:t>
            </a:r>
            <a:r>
              <a:rPr lang="en-GB" dirty="0" err="1"/>
              <a:t>pölyä</a:t>
            </a:r>
            <a:r>
              <a:rPr lang="en-GB" dirty="0"/>
              <a:t> </a:t>
            </a:r>
            <a:r>
              <a:rPr lang="en-GB" dirty="0" err="1"/>
              <a:t>laatan</a:t>
            </a:r>
            <a:r>
              <a:rPr lang="en-GB" dirty="0"/>
              <a:t> </a:t>
            </a:r>
            <a:r>
              <a:rPr lang="en-GB" dirty="0" err="1"/>
              <a:t>yläpinnalla</a:t>
            </a:r>
            <a:r>
              <a:rPr lang="en-GB" dirty="0" smtClean="0"/>
              <a:t>)</a:t>
            </a:r>
          </a:p>
          <a:p>
            <a:pPr lvl="1">
              <a:spcBef>
                <a:spcPct val="0"/>
              </a:spcBef>
            </a:pPr>
            <a:r>
              <a:rPr lang="en-GB" dirty="0" err="1" smtClean="0"/>
              <a:t>Väliseinät</a:t>
            </a:r>
            <a:r>
              <a:rPr lang="en-GB" dirty="0" smtClean="0"/>
              <a:t> </a:t>
            </a:r>
            <a:r>
              <a:rPr lang="en-GB" dirty="0" err="1" smtClean="0"/>
              <a:t>pintalaatan</a:t>
            </a:r>
            <a:r>
              <a:rPr lang="en-GB" dirty="0" smtClean="0"/>
              <a:t> </a:t>
            </a:r>
            <a:r>
              <a:rPr lang="en-GB" dirty="0" err="1" smtClean="0"/>
              <a:t>tason</a:t>
            </a:r>
            <a:r>
              <a:rPr lang="en-GB" dirty="0" smtClean="0"/>
              <a:t> </a:t>
            </a:r>
            <a:r>
              <a:rPr lang="en-GB" dirty="0" err="1" smtClean="0"/>
              <a:t>alapuolella</a:t>
            </a:r>
            <a:endParaRPr lang="en-GB" dirty="0" smtClean="0"/>
          </a:p>
          <a:p>
            <a:pPr lvl="1">
              <a:spcBef>
                <a:spcPct val="0"/>
              </a:spcBef>
            </a:pPr>
            <a:endParaRPr lang="en-GB" sz="2400" dirty="0"/>
          </a:p>
          <a:p>
            <a:pPr>
              <a:spcBef>
                <a:spcPct val="0"/>
              </a:spcBef>
            </a:pPr>
            <a:r>
              <a:rPr lang="en-GB" dirty="0" err="1"/>
              <a:t>Sokkelit</a:t>
            </a:r>
            <a:r>
              <a:rPr lang="en-GB" dirty="0"/>
              <a:t> ja </a:t>
            </a:r>
            <a:r>
              <a:rPr lang="en-GB" dirty="0" err="1"/>
              <a:t>kellaritilat</a:t>
            </a:r>
            <a:r>
              <a:rPr lang="en-GB" dirty="0"/>
              <a:t> </a:t>
            </a:r>
            <a:endParaRPr lang="en-GB" dirty="0" smtClean="0"/>
          </a:p>
          <a:p>
            <a:pPr lvl="1">
              <a:spcBef>
                <a:spcPct val="0"/>
              </a:spcBef>
            </a:pPr>
            <a:r>
              <a:rPr lang="en-GB" dirty="0" err="1"/>
              <a:t>V</a:t>
            </a:r>
            <a:r>
              <a:rPr lang="en-GB" dirty="0" err="1" smtClean="0"/>
              <a:t>eden</a:t>
            </a:r>
            <a:r>
              <a:rPr lang="en-GB" dirty="0" smtClean="0"/>
              <a:t> </a:t>
            </a:r>
            <a:r>
              <a:rPr lang="en-GB" dirty="0" err="1" smtClean="0"/>
              <a:t>eristykset</a:t>
            </a:r>
            <a:r>
              <a:rPr lang="en-GB" dirty="0" smtClean="0"/>
              <a:t> </a:t>
            </a:r>
            <a:r>
              <a:rPr lang="en-GB" dirty="0" err="1" smtClean="0"/>
              <a:t>vanhentuneet</a:t>
            </a:r>
            <a:r>
              <a:rPr lang="en-GB" dirty="0" smtClean="0"/>
              <a:t> tai </a:t>
            </a:r>
            <a:r>
              <a:rPr lang="en-GB" dirty="0" err="1" smtClean="0"/>
              <a:t>puuttuvat</a:t>
            </a:r>
            <a:r>
              <a:rPr lang="en-GB" dirty="0" smtClean="0"/>
              <a:t> (</a:t>
            </a:r>
            <a:r>
              <a:rPr lang="en-GB" dirty="0" err="1" smtClean="0"/>
              <a:t>pelkkä</a:t>
            </a:r>
            <a:r>
              <a:rPr lang="en-GB" dirty="0" smtClean="0"/>
              <a:t> </a:t>
            </a:r>
            <a:r>
              <a:rPr lang="en-GB" dirty="0" err="1" smtClean="0"/>
              <a:t>betoni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riitä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6175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GB" dirty="0" err="1" smtClean="0"/>
              <a:t>Tyypillisiä</a:t>
            </a:r>
            <a:r>
              <a:rPr lang="en-GB" dirty="0" smtClean="0"/>
              <a:t> </a:t>
            </a:r>
            <a:r>
              <a:rPr lang="en-GB" dirty="0" err="1"/>
              <a:t>rakenteiden</a:t>
            </a:r>
            <a:r>
              <a:rPr lang="en-GB" dirty="0"/>
              <a:t> </a:t>
            </a:r>
            <a:r>
              <a:rPr lang="en-GB" dirty="0" err="1" smtClean="0"/>
              <a:t>kosteusriskejä</a:t>
            </a:r>
            <a:r>
              <a:rPr lang="en-GB" dirty="0" smtClean="0"/>
              <a:t> </a:t>
            </a:r>
            <a:r>
              <a:rPr lang="en-GB" dirty="0" err="1" smtClean="0"/>
              <a:t>ja</a:t>
            </a:r>
            <a:r>
              <a:rPr lang="en-GB" dirty="0" smtClean="0"/>
              <a:t> </a:t>
            </a:r>
            <a:r>
              <a:rPr lang="en-GB" dirty="0" err="1" smtClean="0"/>
              <a:t>vaurioiden</a:t>
            </a:r>
            <a:r>
              <a:rPr lang="en-GB" dirty="0" smtClean="0"/>
              <a:t> </a:t>
            </a:r>
            <a:r>
              <a:rPr lang="en-GB" dirty="0" err="1" smtClean="0"/>
              <a:t>syitä</a:t>
            </a:r>
            <a:r>
              <a:rPr lang="en-GB" dirty="0"/>
              <a:t> </a:t>
            </a:r>
            <a:r>
              <a:rPr lang="en-GB" dirty="0" smtClean="0"/>
              <a:t>(3)</a:t>
            </a:r>
            <a:endParaRPr lang="fi-FI" dirty="0">
              <a:solidFill>
                <a:srgbClr val="FF0000"/>
              </a:solidFill>
            </a:endParaRP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spcBef>
                <a:spcPct val="0"/>
              </a:spcBef>
            </a:pPr>
            <a:r>
              <a:rPr lang="en-GB" sz="2200" dirty="0" err="1" smtClean="0"/>
              <a:t>Porrastetut</a:t>
            </a:r>
            <a:r>
              <a:rPr lang="en-GB" sz="2200" dirty="0" smtClean="0"/>
              <a:t> </a:t>
            </a:r>
            <a:r>
              <a:rPr lang="en-GB" sz="2200" dirty="0" err="1" smtClean="0"/>
              <a:t>perustukset</a:t>
            </a:r>
            <a:r>
              <a:rPr lang="en-GB" sz="2200" dirty="0" smtClean="0"/>
              <a:t> </a:t>
            </a:r>
            <a:r>
              <a:rPr lang="en-GB" sz="2200" dirty="0" err="1" smtClean="0"/>
              <a:t>ja</a:t>
            </a:r>
            <a:r>
              <a:rPr lang="en-GB" sz="2200" dirty="0" smtClean="0"/>
              <a:t> </a:t>
            </a:r>
            <a:r>
              <a:rPr lang="en-GB" sz="2200" dirty="0" err="1" smtClean="0"/>
              <a:t>rinneratkaisut</a:t>
            </a:r>
            <a:r>
              <a:rPr lang="en-GB" sz="2200" dirty="0" smtClean="0"/>
              <a:t> 	</a:t>
            </a:r>
          </a:p>
          <a:p>
            <a:pPr lvl="1">
              <a:spcBef>
                <a:spcPct val="0"/>
              </a:spcBef>
            </a:pPr>
            <a:r>
              <a:rPr lang="en-GB" sz="1900" dirty="0" err="1" smtClean="0"/>
              <a:t>veden</a:t>
            </a:r>
            <a:r>
              <a:rPr lang="en-GB" sz="1900" dirty="0" smtClean="0"/>
              <a:t> </a:t>
            </a:r>
            <a:r>
              <a:rPr lang="en-GB" sz="1900" dirty="0" err="1" smtClean="0"/>
              <a:t>patoutuminen</a:t>
            </a:r>
            <a:endParaRPr lang="en-GB" sz="1900" dirty="0" smtClean="0"/>
          </a:p>
          <a:p>
            <a:pPr>
              <a:spcBef>
                <a:spcPct val="0"/>
              </a:spcBef>
            </a:pPr>
            <a:endParaRPr lang="en-GB" sz="2400" dirty="0" smtClean="0"/>
          </a:p>
          <a:p>
            <a:pPr>
              <a:spcBef>
                <a:spcPct val="0"/>
              </a:spcBef>
            </a:pPr>
            <a:r>
              <a:rPr lang="en-GB" sz="2200" dirty="0" err="1" smtClean="0"/>
              <a:t>Matalat</a:t>
            </a:r>
            <a:r>
              <a:rPr lang="en-GB" sz="2200" dirty="0" smtClean="0"/>
              <a:t> </a:t>
            </a:r>
            <a:r>
              <a:rPr lang="en-GB" sz="2200" dirty="0" err="1" smtClean="0"/>
              <a:t>ryömintätilaiset</a:t>
            </a:r>
            <a:r>
              <a:rPr lang="en-GB" sz="2200" dirty="0" smtClean="0"/>
              <a:t> “</a:t>
            </a:r>
            <a:r>
              <a:rPr lang="en-GB" sz="2200" dirty="0" err="1" smtClean="0"/>
              <a:t>tuuletetut</a:t>
            </a:r>
            <a:r>
              <a:rPr lang="en-GB" sz="2200" dirty="0" smtClean="0"/>
              <a:t>” </a:t>
            </a:r>
            <a:r>
              <a:rPr lang="en-GB" sz="2200" dirty="0" err="1" smtClean="0"/>
              <a:t>lattiat</a:t>
            </a:r>
            <a:r>
              <a:rPr lang="en-GB" sz="2400" dirty="0" smtClean="0"/>
              <a:t> </a:t>
            </a:r>
            <a:r>
              <a:rPr lang="en-GB" sz="2400" dirty="0"/>
              <a:t>	</a:t>
            </a:r>
            <a:endParaRPr lang="en-GB" sz="2400" dirty="0" smtClean="0"/>
          </a:p>
          <a:p>
            <a:pPr lvl="1">
              <a:spcBef>
                <a:spcPct val="0"/>
              </a:spcBef>
            </a:pPr>
            <a:r>
              <a:rPr lang="en-GB" sz="1900" dirty="0" err="1" smtClean="0"/>
              <a:t>kostea</a:t>
            </a:r>
            <a:r>
              <a:rPr lang="en-GB" sz="1900" dirty="0" smtClean="0"/>
              <a:t> </a:t>
            </a:r>
            <a:r>
              <a:rPr lang="en-GB" sz="1900" dirty="0" err="1" smtClean="0"/>
              <a:t>maapohja</a:t>
            </a:r>
            <a:endParaRPr lang="en-GB" sz="1900" dirty="0" smtClean="0"/>
          </a:p>
          <a:p>
            <a:pPr lvl="1">
              <a:spcBef>
                <a:spcPct val="0"/>
              </a:spcBef>
            </a:pPr>
            <a:r>
              <a:rPr lang="en-GB" sz="1900" dirty="0" err="1" smtClean="0"/>
              <a:t>huono</a:t>
            </a:r>
            <a:r>
              <a:rPr lang="en-GB" sz="1900" dirty="0" smtClean="0"/>
              <a:t> </a:t>
            </a:r>
            <a:r>
              <a:rPr lang="en-GB" sz="1900" dirty="0" err="1" smtClean="0"/>
              <a:t>tuulettuvuus</a:t>
            </a:r>
            <a:endParaRPr lang="en-GB" sz="1900" dirty="0" smtClean="0"/>
          </a:p>
          <a:p>
            <a:pPr>
              <a:spcBef>
                <a:spcPct val="0"/>
              </a:spcBef>
            </a:pPr>
            <a:endParaRPr lang="en-GB" sz="2400" dirty="0" smtClean="0"/>
          </a:p>
          <a:p>
            <a:pPr>
              <a:spcBef>
                <a:spcPct val="0"/>
              </a:spcBef>
            </a:pPr>
            <a:r>
              <a:rPr lang="en-GB" sz="2200" dirty="0" err="1" smtClean="0"/>
              <a:t>Kosteat</a:t>
            </a:r>
            <a:r>
              <a:rPr lang="en-GB" sz="2200" dirty="0" smtClean="0"/>
              <a:t> </a:t>
            </a:r>
            <a:r>
              <a:rPr lang="en-GB" sz="2200" dirty="0" err="1" smtClean="0"/>
              <a:t>tilat</a:t>
            </a:r>
            <a:r>
              <a:rPr lang="en-GB" sz="2200" dirty="0" smtClean="0"/>
              <a:t>: </a:t>
            </a:r>
            <a:r>
              <a:rPr lang="en-GB" sz="2200" dirty="0" err="1" smtClean="0"/>
              <a:t>putkivuodot</a:t>
            </a:r>
            <a:r>
              <a:rPr lang="en-GB" sz="2200" dirty="0" smtClean="0"/>
              <a:t>, </a:t>
            </a:r>
            <a:r>
              <a:rPr lang="en-GB" sz="2200" dirty="0" err="1" smtClean="0"/>
              <a:t>puuttuvat</a:t>
            </a:r>
            <a:r>
              <a:rPr lang="en-GB" sz="2200" dirty="0" smtClean="0"/>
              <a:t> </a:t>
            </a:r>
            <a:r>
              <a:rPr lang="en-GB" sz="2200" dirty="0" err="1" smtClean="0"/>
              <a:t>eristykset</a:t>
            </a:r>
            <a:endParaRPr lang="en-GB" sz="2200" dirty="0" smtClean="0"/>
          </a:p>
          <a:p>
            <a:pPr>
              <a:spcBef>
                <a:spcPct val="0"/>
              </a:spcBef>
            </a:pPr>
            <a:endParaRPr lang="en-GB" sz="2200" dirty="0" smtClean="0"/>
          </a:p>
          <a:p>
            <a:pPr>
              <a:spcBef>
                <a:spcPct val="0"/>
              </a:spcBef>
            </a:pPr>
            <a:r>
              <a:rPr lang="en-GB" sz="2200" dirty="0" err="1" smtClean="0"/>
              <a:t>Sisäilman</a:t>
            </a:r>
            <a:r>
              <a:rPr lang="en-GB" sz="2200" dirty="0" smtClean="0"/>
              <a:t> </a:t>
            </a:r>
            <a:r>
              <a:rPr lang="en-GB" sz="2200" dirty="0" err="1" smtClean="0"/>
              <a:t>ylipaine</a:t>
            </a:r>
            <a:r>
              <a:rPr lang="en-GB" sz="2200" dirty="0" smtClean="0"/>
              <a:t>, </a:t>
            </a:r>
            <a:r>
              <a:rPr lang="en-GB" sz="2200" dirty="0" err="1" smtClean="0"/>
              <a:t>kostean</a:t>
            </a:r>
            <a:r>
              <a:rPr lang="en-GB" sz="2200" dirty="0" smtClean="0"/>
              <a:t> </a:t>
            </a:r>
            <a:r>
              <a:rPr lang="en-GB" sz="2200" dirty="0" err="1" smtClean="0"/>
              <a:t>ilman</a:t>
            </a:r>
            <a:r>
              <a:rPr lang="en-GB" sz="2200" dirty="0" smtClean="0"/>
              <a:t> </a:t>
            </a:r>
            <a:r>
              <a:rPr lang="en-GB" sz="2200" dirty="0" err="1" smtClean="0"/>
              <a:t>vuoto</a:t>
            </a:r>
            <a:r>
              <a:rPr lang="en-GB" sz="2200" dirty="0" smtClean="0"/>
              <a:t> </a:t>
            </a:r>
            <a:r>
              <a:rPr lang="en-GB" sz="2200" dirty="0" err="1" smtClean="0"/>
              <a:t>rakenteisiin</a:t>
            </a:r>
            <a:endParaRPr lang="en-GB" sz="2200" dirty="0" smtClean="0"/>
          </a:p>
          <a:p>
            <a:pPr>
              <a:spcBef>
                <a:spcPct val="0"/>
              </a:spcBef>
            </a:pPr>
            <a:endParaRPr lang="en-GB" sz="2200" dirty="0" smtClean="0"/>
          </a:p>
          <a:p>
            <a:pPr>
              <a:spcBef>
                <a:spcPct val="0"/>
              </a:spcBef>
            </a:pPr>
            <a:r>
              <a:rPr lang="fi-FI" sz="2200" dirty="0" smtClean="0"/>
              <a:t>Ongelmat tulevat esiin mm. korjausten yhteydessä </a:t>
            </a:r>
          </a:p>
          <a:p>
            <a:pPr lvl="1">
              <a:lnSpc>
                <a:spcPts val="2100"/>
              </a:lnSpc>
              <a:spcBef>
                <a:spcPct val="0"/>
              </a:spcBef>
            </a:pPr>
            <a:r>
              <a:rPr lang="fi-FI" sz="1700" dirty="0" smtClean="0"/>
              <a:t>piilevät viat näkyviin, uusia kosteuskuormia, ilman vaihdon muuttuminen alipaineisemmaksi </a:t>
            </a:r>
            <a:r>
              <a:rPr lang="fi-FI" sz="1700" dirty="0" smtClean="0">
                <a:cs typeface="Arial" charset="0"/>
              </a:rPr>
              <a:t>→</a:t>
            </a:r>
            <a:r>
              <a:rPr lang="fi-FI" sz="1700" dirty="0" smtClean="0"/>
              <a:t> korvaus/vuotoilma tuo epäpuhtauksia mukanaan jne</a:t>
            </a:r>
            <a:r>
              <a:rPr lang="fi-FI" sz="1900" dirty="0" smtClean="0"/>
              <a:t>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7399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80053"/>
            <a:ext cx="7489824" cy="647352"/>
          </a:xfrm>
        </p:spPr>
        <p:txBody>
          <a:bodyPr/>
          <a:lstStyle/>
          <a:p>
            <a:r>
              <a:rPr lang="fi-FI" dirty="0" err="1" smtClean="0"/>
              <a:t>Basidiomykeetin</a:t>
            </a:r>
            <a:r>
              <a:rPr lang="fi-FI" dirty="0" smtClean="0"/>
              <a:t> elinkierto</a:t>
            </a:r>
            <a:endParaRPr lang="fi-FI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288" y="980728"/>
            <a:ext cx="7546159" cy="493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47369-19E2-4791-B101-DB9661BC3DFB}" type="slidenum">
              <a:rPr lang="fi-FI" smtClean="0">
                <a:solidFill>
                  <a:schemeClr val="tx1"/>
                </a:solidFill>
              </a:rPr>
              <a:pPr/>
              <a:t>5</a:t>
            </a:fld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60548" y="5910902"/>
            <a:ext cx="98650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i-FI" sz="1100" dirty="0">
                <a:solidFill>
                  <a:srgbClr val="000000"/>
                </a:solidFill>
              </a:rPr>
              <a:t>http://faculty.college-prep.org/~bernie/sciproject/project/Kingdoms/Fungi3/Fungi%20Final/Images/fungi%20reproductive%20cycle.jpg</a:t>
            </a:r>
          </a:p>
        </p:txBody>
      </p:sp>
    </p:spTree>
    <p:extLst>
      <p:ext uri="{BB962C8B-B14F-4D97-AF65-F5344CB8AC3E}">
        <p14:creationId xmlns:p14="http://schemas.microsoft.com/office/powerpoint/2010/main" val="88116037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750888" y="-92842"/>
            <a:ext cx="7489824" cy="10795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fi-FI" b="1" dirty="0" smtClean="0"/>
              <a:t>Tyypillisiä ns. riskirakenteita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>
          <a:xfrm>
            <a:off x="796538" y="1195586"/>
            <a:ext cx="3668712" cy="439261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fi-FI" sz="2000" dirty="0" smtClean="0"/>
              <a:t>Seinän alaosat ja lattiat, etenkin virheelliset peruskorjaukset 1970 – 80 luvuilla</a:t>
            </a:r>
          </a:p>
          <a:p>
            <a:pPr eaLnBrk="1" hangingPunct="1"/>
            <a:r>
              <a:rPr lang="fi-FI" sz="2000" dirty="0" smtClean="0"/>
              <a:t>Matalat sokkelit ja ns. valesokkelit tai joissa puuosat jääneet pintabetonilaatan alle</a:t>
            </a:r>
          </a:p>
          <a:p>
            <a:pPr eaLnBrk="1" hangingPunct="1"/>
            <a:r>
              <a:rPr lang="fi-FI" sz="2000" dirty="0" smtClean="0"/>
              <a:t>Eristämättömälle betonilaatalle </a:t>
            </a:r>
            <a:r>
              <a:rPr lang="fi-FI" sz="2000" dirty="0" err="1" smtClean="0"/>
              <a:t>koolatut</a:t>
            </a:r>
            <a:r>
              <a:rPr lang="fi-FI" sz="2000" dirty="0" smtClean="0"/>
              <a:t> puulattiat </a:t>
            </a:r>
          </a:p>
          <a:p>
            <a:pPr eaLnBrk="1" hangingPunct="1"/>
            <a:r>
              <a:rPr lang="fi-FI" sz="2000" dirty="0" smtClean="0"/>
              <a:t>Ryömintätilaiset lattiat </a:t>
            </a:r>
            <a:endParaRPr lang="fi-FI" dirty="0"/>
          </a:p>
          <a:p>
            <a:r>
              <a:rPr lang="fi-FI" dirty="0"/>
              <a:t>Katso ”Hometalkoot” kalvoja, ”Tunne ja tunnista riskirakenteet”</a:t>
            </a:r>
          </a:p>
          <a:p>
            <a:pPr eaLnBrk="1" hangingPunct="1"/>
            <a:endParaRPr lang="fi-FI" sz="2000" dirty="0" smtClean="0"/>
          </a:p>
          <a:p>
            <a:pPr eaLnBrk="1" hangingPunct="1"/>
            <a:endParaRPr lang="fi-FI" sz="2000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50</a:t>
            </a:fld>
            <a:endParaRPr lang="fi-FI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19026" y="3980532"/>
            <a:ext cx="1862370" cy="1682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054910" y="369020"/>
            <a:ext cx="2010508" cy="1800225"/>
            <a:chOff x="624" y="2256"/>
            <a:chExt cx="2424" cy="1623"/>
          </a:xfrm>
        </p:grpSpPr>
        <p:pic>
          <p:nvPicPr>
            <p:cNvPr id="14346" name="Picture 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256"/>
              <a:ext cx="2424" cy="1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347" name="Rectangle 9"/>
            <p:cNvSpPr>
              <a:spLocks noChangeArrowheads="1"/>
            </p:cNvSpPr>
            <p:nvPr/>
          </p:nvSpPr>
          <p:spPr bwMode="auto">
            <a:xfrm>
              <a:off x="682" y="2285"/>
              <a:ext cx="2284" cy="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fi-FI"/>
            </a:p>
          </p:txBody>
        </p:sp>
      </p:grp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754" y="3282950"/>
            <a:ext cx="2066192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36" y="928688"/>
            <a:ext cx="99206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293" y="1892301"/>
            <a:ext cx="93052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824" y="4256286"/>
            <a:ext cx="2579077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62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88" y="404664"/>
            <a:ext cx="7489824" cy="1079500"/>
          </a:xfrm>
          <a:noFill/>
        </p:spPr>
        <p:txBody>
          <a:bodyPr>
            <a:normAutofit/>
          </a:bodyPr>
          <a:lstStyle/>
          <a:p>
            <a:r>
              <a:rPr lang="fi-FI" sz="2800" b="1" dirty="0" smtClean="0"/>
              <a:t>VTT:n kokemukset: vaurioiden ja ongelmien syitä runsaasti</a:t>
            </a:r>
            <a:endParaRPr lang="fi-FI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468" y="1729226"/>
            <a:ext cx="7489825" cy="4392614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fi-FI" sz="1900" b="1" dirty="0">
                <a:solidFill>
                  <a:schemeClr val="accent1"/>
                </a:solidFill>
              </a:rPr>
              <a:t>Y</a:t>
            </a:r>
            <a:r>
              <a:rPr lang="fi-FI" sz="1900" b="1" dirty="0" smtClean="0">
                <a:solidFill>
                  <a:schemeClr val="accent1"/>
                </a:solidFill>
              </a:rPr>
              <a:t>mpäristöstä </a:t>
            </a:r>
            <a:r>
              <a:rPr lang="fi-FI" sz="1900" b="1" dirty="0">
                <a:solidFill>
                  <a:schemeClr val="accent1"/>
                </a:solidFill>
              </a:rPr>
              <a:t>tuleva vesi </a:t>
            </a:r>
            <a:r>
              <a:rPr lang="fi-FI" sz="1700" dirty="0"/>
              <a:t>eri </a:t>
            </a:r>
            <a:r>
              <a:rPr lang="fi-FI" sz="1700" dirty="0" smtClean="0"/>
              <a:t>muodoissaan: kattovuodot, ulkopintojen vesivuodot, </a:t>
            </a:r>
            <a:r>
              <a:rPr lang="fi-FI" sz="1700" dirty="0"/>
              <a:t>maakosteus ja </a:t>
            </a:r>
            <a:r>
              <a:rPr lang="fi-FI" sz="1700" dirty="0" smtClean="0"/>
              <a:t>pohjavesi, valumavesi rakenteisiin jne…</a:t>
            </a:r>
          </a:p>
          <a:p>
            <a:pPr>
              <a:spcAft>
                <a:spcPts val="600"/>
              </a:spcAft>
            </a:pPr>
            <a:r>
              <a:rPr lang="fi-FI" sz="1900" b="1" dirty="0" smtClean="0">
                <a:solidFill>
                  <a:schemeClr val="accent1"/>
                </a:solidFill>
              </a:rPr>
              <a:t>Putki – ja käyttöveden vuodot</a:t>
            </a:r>
            <a:r>
              <a:rPr lang="fi-FI" sz="1700" dirty="0" smtClean="0">
                <a:solidFill>
                  <a:schemeClr val="accent1"/>
                </a:solidFill>
              </a:rPr>
              <a:t>,</a:t>
            </a:r>
            <a:r>
              <a:rPr lang="fi-FI" sz="1700" dirty="0" smtClean="0">
                <a:solidFill>
                  <a:srgbClr val="0070C0"/>
                </a:solidFill>
              </a:rPr>
              <a:t> </a:t>
            </a:r>
            <a:r>
              <a:rPr lang="fi-FI" sz="1700" dirty="0" smtClean="0"/>
              <a:t>sisäilman korkea kosteus ja kylmäsillat, sisäilman vuotovirtaus ja kosteuden kondensoituminen rakenteisiin, puutteellinen tai toimimaton ilmanvaihto….</a:t>
            </a:r>
          </a:p>
          <a:p>
            <a:pPr lvl="0">
              <a:spcAft>
                <a:spcPts val="600"/>
              </a:spcAft>
            </a:pPr>
            <a:r>
              <a:rPr lang="fi-FI" sz="1900" b="1" dirty="0" smtClean="0">
                <a:solidFill>
                  <a:schemeClr val="accent1"/>
                </a:solidFill>
              </a:rPr>
              <a:t>Kosteudelle </a:t>
            </a:r>
            <a:r>
              <a:rPr lang="fi-FI" sz="1900" b="1" dirty="0">
                <a:solidFill>
                  <a:schemeClr val="accent1"/>
                </a:solidFill>
              </a:rPr>
              <a:t>alttiit </a:t>
            </a:r>
            <a:r>
              <a:rPr lang="fi-FI" sz="1900" b="1" dirty="0" smtClean="0">
                <a:solidFill>
                  <a:schemeClr val="accent1"/>
                </a:solidFill>
              </a:rPr>
              <a:t>rakenteet</a:t>
            </a:r>
            <a:r>
              <a:rPr lang="fi-FI" sz="1700" dirty="0" smtClean="0"/>
              <a:t>, </a:t>
            </a:r>
            <a:r>
              <a:rPr lang="fi-FI" sz="1700" dirty="0"/>
              <a:t>väärin suunnitellut ja toteutetut veden poiston ja eristyksen </a:t>
            </a:r>
            <a:r>
              <a:rPr lang="fi-FI" sz="1700" dirty="0" smtClean="0"/>
              <a:t>ratkaisut, veden kertymä, puutteellinen </a:t>
            </a:r>
            <a:r>
              <a:rPr lang="fi-FI" sz="1700" dirty="0"/>
              <a:t>maapohjan </a:t>
            </a:r>
            <a:r>
              <a:rPr lang="fi-FI" sz="1700" dirty="0" smtClean="0"/>
              <a:t>kuivaus… </a:t>
            </a:r>
          </a:p>
          <a:p>
            <a:pPr>
              <a:spcAft>
                <a:spcPts val="600"/>
              </a:spcAft>
            </a:pPr>
            <a:r>
              <a:rPr lang="fi-FI" sz="1900" b="1" dirty="0" smtClean="0">
                <a:solidFill>
                  <a:schemeClr val="accent1"/>
                </a:solidFill>
              </a:rPr>
              <a:t>Huolimaton korjaus</a:t>
            </a:r>
            <a:r>
              <a:rPr lang="fi-FI" sz="1900" dirty="0" smtClean="0">
                <a:solidFill>
                  <a:schemeClr val="accent1"/>
                </a:solidFill>
              </a:rPr>
              <a:t>:</a:t>
            </a:r>
            <a:r>
              <a:rPr lang="fi-FI" sz="1900" dirty="0" smtClean="0"/>
              <a:t> </a:t>
            </a:r>
            <a:r>
              <a:rPr lang="fi-FI" sz="1700" dirty="0"/>
              <a:t>vakavammat viat jääneet </a:t>
            </a:r>
            <a:r>
              <a:rPr lang="fi-FI" sz="1700" dirty="0" smtClean="0"/>
              <a:t>korjaamatta, </a:t>
            </a:r>
            <a:r>
              <a:rPr lang="fi-FI" sz="1700" dirty="0"/>
              <a:t>virheelliset rakenne- ja materiaaliratkaisut </a:t>
            </a:r>
            <a:r>
              <a:rPr lang="fi-FI" sz="1700" dirty="0" smtClean="0"/>
              <a:t>, </a:t>
            </a:r>
            <a:r>
              <a:rPr lang="fi-FI" sz="1700" dirty="0"/>
              <a:t>materiaalien </a:t>
            </a:r>
            <a:r>
              <a:rPr lang="fi-FI" sz="1700" dirty="0" smtClean="0"/>
              <a:t>ja rakenteiden kastuminen rakennusvaiheessa, läpiviennit vuotavat ilmaa, putki- </a:t>
            </a:r>
            <a:r>
              <a:rPr lang="fi-FI" sz="1700" dirty="0"/>
              <a:t>ja vesivuotojen puutteellinen korjaus, kuivaus ja </a:t>
            </a:r>
            <a:r>
              <a:rPr lang="fi-FI" sz="1700" dirty="0" smtClean="0"/>
              <a:t>jälkihuolto jääneet tekemättä, kosteuseristykset jääneet korjaamatta jne….</a:t>
            </a:r>
          </a:p>
          <a:p>
            <a:pPr lvl="0">
              <a:spcAft>
                <a:spcPts val="600"/>
              </a:spcAft>
            </a:pPr>
            <a:r>
              <a:rPr lang="fi-FI" sz="1900" b="1" dirty="0">
                <a:solidFill>
                  <a:schemeClr val="accent1"/>
                </a:solidFill>
              </a:rPr>
              <a:t>Huollon </a:t>
            </a:r>
            <a:r>
              <a:rPr lang="fi-FI" sz="1900" b="1" dirty="0" smtClean="0">
                <a:solidFill>
                  <a:schemeClr val="accent1"/>
                </a:solidFill>
              </a:rPr>
              <a:t>puute tai virheet</a:t>
            </a:r>
            <a:r>
              <a:rPr lang="fi-FI" sz="1900" dirty="0" smtClean="0"/>
              <a:t>, </a:t>
            </a:r>
            <a:r>
              <a:rPr lang="fi-FI" sz="1700" dirty="0"/>
              <a:t>laitevuoto, huolimaton vedenkäyttö, liiallinen sisäilman kosteus, puutteellinen ilmanvaihdon huolto, vesivuotoon ei reagoida</a:t>
            </a:r>
            <a:r>
              <a:rPr lang="fi-FI" sz="1700" dirty="0" smtClean="0"/>
              <a:t>….</a:t>
            </a:r>
          </a:p>
          <a:p>
            <a:pPr>
              <a:spcAft>
                <a:spcPts val="600"/>
              </a:spcAft>
            </a:pPr>
            <a:r>
              <a:rPr lang="fi-FI" sz="1800" b="1" dirty="0"/>
              <a:t>HUOM! Rakennusten hyvä lämmöneristystaso ei ole syy kosteusongelmiin, mikään rakenne ei kestä vesivuotoja….</a:t>
            </a:r>
          </a:p>
          <a:p>
            <a:pPr lvl="0">
              <a:spcAft>
                <a:spcPts val="600"/>
              </a:spcAft>
            </a:pPr>
            <a:endParaRPr lang="fi-FI" sz="1700" dirty="0" smtClean="0"/>
          </a:p>
          <a:p>
            <a:pPr marL="0" lvl="0" indent="0">
              <a:spcAft>
                <a:spcPts val="600"/>
              </a:spcAft>
              <a:buNone/>
            </a:pPr>
            <a:endParaRPr lang="fi-FI" sz="1800" dirty="0">
              <a:solidFill>
                <a:srgbClr val="000099"/>
              </a:solidFill>
            </a:endParaRPr>
          </a:p>
          <a:p>
            <a:pPr>
              <a:spcAft>
                <a:spcPts val="600"/>
              </a:spcAft>
            </a:pPr>
            <a:endParaRPr lang="fi-FI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7521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87632" y="476672"/>
            <a:ext cx="8532440" cy="1379587"/>
          </a:xfrm>
        </p:spPr>
        <p:txBody>
          <a:bodyPr>
            <a:noAutofit/>
          </a:bodyPr>
          <a:lstStyle/>
          <a:p>
            <a:pPr eaLnBrk="1" hangingPunct="1"/>
            <a:r>
              <a:rPr lang="en-GB" sz="2800" b="1" dirty="0" err="1" smtClean="0"/>
              <a:t>Vesikatto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ja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ullakko</a:t>
            </a:r>
            <a:r>
              <a:rPr lang="en-GB" sz="2800" dirty="0" smtClean="0"/>
              <a:t>:</a:t>
            </a:r>
            <a:br>
              <a:rPr lang="en-GB" sz="2800" dirty="0" smtClean="0"/>
            </a:br>
            <a:r>
              <a:rPr lang="en-GB" sz="2800" b="1" dirty="0" err="1" smtClean="0"/>
              <a:t>Veden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kondensoituminen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peltikatteen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alapintaan</a:t>
            </a:r>
            <a:r>
              <a:rPr lang="en-GB" sz="2800" b="1" dirty="0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830" y="2201221"/>
            <a:ext cx="6228184" cy="2844316"/>
          </a:xfrm>
        </p:spPr>
        <p:txBody>
          <a:bodyPr>
            <a:noAutofit/>
          </a:bodyPr>
          <a:lstStyle/>
          <a:p>
            <a:pPr eaLnBrk="1" hangingPunct="1"/>
            <a:r>
              <a:rPr lang="en-GB" sz="1800" dirty="0" err="1" smtClean="0"/>
              <a:t>Tyypillisiä</a:t>
            </a:r>
            <a:r>
              <a:rPr lang="en-GB" sz="1800" dirty="0" smtClean="0"/>
              <a:t> </a:t>
            </a:r>
            <a:r>
              <a:rPr lang="en-GB" sz="1800" dirty="0" err="1" smtClean="0"/>
              <a:t>paikkoja</a:t>
            </a:r>
            <a:r>
              <a:rPr lang="en-GB" sz="1800" dirty="0" smtClean="0"/>
              <a:t> home- </a:t>
            </a:r>
            <a:r>
              <a:rPr lang="en-GB" sz="1800" dirty="0" err="1" smtClean="0"/>
              <a:t>ja</a:t>
            </a:r>
            <a:r>
              <a:rPr lang="en-GB" sz="1800" dirty="0" smtClean="0"/>
              <a:t> </a:t>
            </a:r>
            <a:r>
              <a:rPr lang="en-GB" sz="1800" dirty="0" err="1" smtClean="0"/>
              <a:t>sinistymälle</a:t>
            </a:r>
            <a:r>
              <a:rPr lang="en-GB" sz="1800" dirty="0" smtClean="0"/>
              <a:t>, </a:t>
            </a:r>
            <a:br>
              <a:rPr lang="en-GB" sz="1800" dirty="0" smtClean="0"/>
            </a:br>
            <a:r>
              <a:rPr lang="en-GB" sz="1800" dirty="0" err="1" smtClean="0"/>
              <a:t>kosteudella</a:t>
            </a:r>
            <a:r>
              <a:rPr lang="en-GB" sz="1800" dirty="0" smtClean="0"/>
              <a:t> </a:t>
            </a:r>
            <a:r>
              <a:rPr lang="en-GB" sz="1800" dirty="0" err="1" smtClean="0"/>
              <a:t>altistuneissa</a:t>
            </a:r>
            <a:r>
              <a:rPr lang="en-GB" sz="1800" dirty="0" smtClean="0"/>
              <a:t> </a:t>
            </a:r>
            <a:r>
              <a:rPr lang="en-GB" sz="1800" dirty="0" err="1" smtClean="0"/>
              <a:t>pinnoissa</a:t>
            </a:r>
            <a:r>
              <a:rPr lang="en-GB" sz="1800" dirty="0" smtClean="0"/>
              <a:t> </a:t>
            </a:r>
            <a:br>
              <a:rPr lang="en-GB" sz="1800" dirty="0" smtClean="0"/>
            </a:br>
            <a:r>
              <a:rPr lang="en-GB" sz="1800" dirty="0" err="1" smtClean="0"/>
              <a:t>eri</a:t>
            </a:r>
            <a:r>
              <a:rPr lang="en-GB" sz="1800" dirty="0" smtClean="0"/>
              <a:t> </a:t>
            </a:r>
            <a:r>
              <a:rPr lang="en-GB" sz="1800" dirty="0" err="1" smtClean="0"/>
              <a:t>asteista</a:t>
            </a:r>
            <a:r>
              <a:rPr lang="en-GB" sz="1800" dirty="0" smtClean="0"/>
              <a:t> </a:t>
            </a:r>
            <a:r>
              <a:rPr lang="en-GB" sz="1800" dirty="0" err="1" smtClean="0"/>
              <a:t>värivikaa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 -&gt; </a:t>
            </a:r>
            <a:r>
              <a:rPr lang="en-GB" sz="1800" dirty="0" err="1" smtClean="0"/>
              <a:t>pinnan</a:t>
            </a:r>
            <a:r>
              <a:rPr lang="en-GB" sz="1800" dirty="0" smtClean="0"/>
              <a:t> </a:t>
            </a:r>
            <a:r>
              <a:rPr lang="en-GB" sz="1800" dirty="0" err="1" smtClean="0"/>
              <a:t>puhdistus</a:t>
            </a:r>
            <a:r>
              <a:rPr lang="en-GB" sz="1800" dirty="0" smtClean="0"/>
              <a:t> </a:t>
            </a:r>
            <a:r>
              <a:rPr lang="en-GB" sz="1800" dirty="0" err="1" smtClean="0"/>
              <a:t>usein</a:t>
            </a:r>
            <a:r>
              <a:rPr lang="en-GB" sz="1800" dirty="0" smtClean="0"/>
              <a:t> </a:t>
            </a:r>
            <a:r>
              <a:rPr lang="en-GB" sz="1800" dirty="0" err="1" smtClean="0"/>
              <a:t>riittävä</a:t>
            </a:r>
            <a:endParaRPr lang="en-GB" sz="1800" dirty="0" smtClean="0"/>
          </a:p>
          <a:p>
            <a:pPr eaLnBrk="1" hangingPunct="1"/>
            <a:r>
              <a:rPr lang="en-GB" sz="1800" dirty="0" err="1" smtClean="0"/>
              <a:t>Vesivuototapauksissa</a:t>
            </a:r>
            <a:r>
              <a:rPr lang="en-GB" sz="1800" dirty="0" smtClean="0"/>
              <a:t> </a:t>
            </a:r>
            <a:r>
              <a:rPr lang="en-GB" sz="1800" dirty="0" err="1" smtClean="0"/>
              <a:t>myös</a:t>
            </a:r>
            <a:r>
              <a:rPr lang="en-GB" sz="1800" dirty="0" smtClean="0"/>
              <a:t> </a:t>
            </a:r>
            <a:r>
              <a:rPr lang="en-GB" sz="1800" dirty="0" err="1" smtClean="0"/>
              <a:t>lahovikaa</a:t>
            </a:r>
            <a:r>
              <a:rPr lang="en-GB" sz="1800" dirty="0" smtClean="0"/>
              <a:t>, </a:t>
            </a:r>
            <a:r>
              <a:rPr lang="en-GB" sz="1800" dirty="0" err="1" smtClean="0"/>
              <a:t>esim</a:t>
            </a:r>
            <a:r>
              <a:rPr lang="en-GB" sz="1800" dirty="0" smtClean="0"/>
              <a:t> </a:t>
            </a:r>
            <a:r>
              <a:rPr lang="en-GB" sz="1800" i="1" dirty="0" err="1" smtClean="0"/>
              <a:t>Gloeophyllum</a:t>
            </a:r>
            <a:r>
              <a:rPr lang="en-GB" sz="1800" i="1" dirty="0" smtClean="0"/>
              <a:t> ,</a:t>
            </a:r>
            <a:r>
              <a:rPr lang="en-GB" sz="1800" dirty="0" smtClean="0"/>
              <a:t> </a:t>
            </a:r>
            <a:r>
              <a:rPr lang="en-GB" sz="1800" i="1" dirty="0" err="1" smtClean="0"/>
              <a:t>Antrodia</a:t>
            </a:r>
            <a:endParaRPr lang="en-GB" sz="1800" i="1" dirty="0" smtClean="0"/>
          </a:p>
          <a:p>
            <a:pPr eaLnBrk="1" hangingPunct="1"/>
            <a:r>
              <a:rPr lang="en-GB" sz="1800" dirty="0" err="1" smtClean="0"/>
              <a:t>Hyönteisvikaa</a:t>
            </a:r>
            <a:r>
              <a:rPr lang="en-GB" sz="1800" dirty="0" smtClean="0"/>
              <a:t>, </a:t>
            </a:r>
            <a:br>
              <a:rPr lang="en-GB" sz="1800" dirty="0" smtClean="0"/>
            </a:br>
            <a:r>
              <a:rPr lang="en-GB" sz="1800" dirty="0" err="1" smtClean="0"/>
              <a:t>vauriokohteissa</a:t>
            </a:r>
            <a:r>
              <a:rPr lang="en-GB" sz="1800" dirty="0" smtClean="0"/>
              <a:t> </a:t>
            </a:r>
            <a:r>
              <a:rPr lang="en-GB" sz="1800" dirty="0" err="1" smtClean="0"/>
              <a:t>materiaalien</a:t>
            </a:r>
            <a:r>
              <a:rPr lang="en-GB" sz="1800" dirty="0" smtClean="0"/>
              <a:t> </a:t>
            </a:r>
            <a:r>
              <a:rPr lang="en-GB" sz="1800" dirty="0" err="1" smtClean="0"/>
              <a:t>vaihto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err="1" smtClean="0"/>
              <a:t>ja</a:t>
            </a:r>
            <a:r>
              <a:rPr lang="en-GB" sz="1800" dirty="0" smtClean="0"/>
              <a:t> </a:t>
            </a:r>
            <a:r>
              <a:rPr lang="en-GB" sz="1800" dirty="0" err="1" smtClean="0"/>
              <a:t>rakennekorjaus</a:t>
            </a:r>
            <a:endParaRPr lang="en-GB" sz="1800" dirty="0" smtClean="0"/>
          </a:p>
        </p:txBody>
      </p:sp>
      <p:pic>
        <p:nvPicPr>
          <p:cNvPr id="15364" name="Picture 4" descr="HomeSemKattovaurio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1221"/>
            <a:ext cx="3573385" cy="26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3759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Gloeophyllum_wooden clad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50" y="2204864"/>
            <a:ext cx="332773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120045" y="2396344"/>
            <a:ext cx="5736890" cy="6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endParaRPr lang="en-GB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53</a:t>
            </a:fld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563376"/>
            <a:ext cx="7488832" cy="1564701"/>
          </a:xfrm>
        </p:spPr>
        <p:txBody>
          <a:bodyPr>
            <a:normAutofit/>
          </a:bodyPr>
          <a:lstStyle/>
          <a:p>
            <a:r>
              <a:rPr lang="en-GB" sz="2400" dirty="0" err="1"/>
              <a:t>Julkisivut</a:t>
            </a:r>
            <a:r>
              <a:rPr lang="en-GB" sz="2400" dirty="0"/>
              <a:t>: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err="1" smtClean="0"/>
              <a:t>Veden</a:t>
            </a:r>
            <a:r>
              <a:rPr lang="en-GB" sz="2400" dirty="0" smtClean="0"/>
              <a:t> </a:t>
            </a:r>
            <a:r>
              <a:rPr lang="en-GB" sz="2400" i="1" dirty="0" err="1"/>
              <a:t>kertyminen</a:t>
            </a:r>
            <a:r>
              <a:rPr lang="en-GB" sz="2400" i="1" dirty="0"/>
              <a:t> </a:t>
            </a:r>
            <a:r>
              <a:rPr lang="en-GB" sz="2400" i="1" dirty="0" err="1"/>
              <a:t>kriittisiin</a:t>
            </a:r>
            <a:r>
              <a:rPr lang="en-GB" sz="2400" i="1" dirty="0"/>
              <a:t> </a:t>
            </a:r>
            <a:r>
              <a:rPr lang="en-GB" sz="2400" i="1" dirty="0" err="1"/>
              <a:t>yksityiskohtiin</a:t>
            </a:r>
            <a:r>
              <a:rPr lang="en-GB" sz="2400" i="1" dirty="0"/>
              <a:t> </a:t>
            </a:r>
            <a:r>
              <a:rPr lang="en-GB" sz="2400" i="1" dirty="0" smtClean="0"/>
              <a:t/>
            </a:r>
            <a:br>
              <a:rPr lang="en-GB" sz="2400" i="1" dirty="0" smtClean="0"/>
            </a:br>
            <a:r>
              <a:rPr lang="en-GB" sz="2400" i="1" dirty="0" smtClean="0">
                <a:sym typeface="Wingdings" panose="05000000000000000000" pitchFamily="2" charset="2"/>
              </a:rPr>
              <a:t></a:t>
            </a:r>
            <a:r>
              <a:rPr lang="en-GB" sz="2400" i="1" dirty="0" smtClean="0"/>
              <a:t> </a:t>
            </a:r>
            <a:r>
              <a:rPr lang="en-GB" sz="2400" i="1" dirty="0" err="1"/>
              <a:t>paikallisia</a:t>
            </a:r>
            <a:r>
              <a:rPr lang="en-GB" sz="2400" i="1" dirty="0"/>
              <a:t> </a:t>
            </a:r>
            <a:r>
              <a:rPr lang="en-GB" sz="2400" i="1" dirty="0" err="1"/>
              <a:t>lahovikoja</a:t>
            </a:r>
            <a:r>
              <a:rPr lang="en-GB" sz="2400" i="1" dirty="0"/>
              <a:t> </a:t>
            </a:r>
            <a:r>
              <a:rPr lang="en-GB" sz="2400" i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GB" sz="2400" i="1" dirty="0">
                <a:solidFill>
                  <a:schemeClr val="accent3">
                    <a:lumMod val="50000"/>
                  </a:schemeClr>
                </a:solidFill>
              </a:rPr>
            </a:br>
            <a:endParaRPr lang="fi-FI" sz="2400" i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849" y="2171345"/>
            <a:ext cx="4926231" cy="3201871"/>
          </a:xfrm>
        </p:spPr>
        <p:txBody>
          <a:bodyPr/>
          <a:lstStyle/>
          <a:p>
            <a:pPr marL="190500" indent="-190500" eaLnBrk="0" hangingPunct="0">
              <a:buFontTx/>
              <a:buChar char="•"/>
            </a:pPr>
            <a:r>
              <a:rPr lang="en-GB" dirty="0" err="1"/>
              <a:t>Ulkopinnoissa</a:t>
            </a:r>
            <a:r>
              <a:rPr lang="en-GB" dirty="0"/>
              <a:t> </a:t>
            </a:r>
            <a:r>
              <a:rPr lang="en-GB" dirty="0" err="1"/>
              <a:t>usein</a:t>
            </a:r>
            <a:r>
              <a:rPr lang="en-GB" dirty="0"/>
              <a:t> </a:t>
            </a:r>
            <a:r>
              <a:rPr lang="en-GB" dirty="0" err="1"/>
              <a:t>erilaista</a:t>
            </a:r>
            <a:r>
              <a:rPr lang="en-GB" dirty="0"/>
              <a:t> </a:t>
            </a:r>
            <a:r>
              <a:rPr lang="en-GB" dirty="0" err="1"/>
              <a:t>mikrobikasvustoa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home, </a:t>
            </a:r>
            <a:r>
              <a:rPr lang="en-GB" dirty="0" err="1"/>
              <a:t>bakteeri</a:t>
            </a:r>
            <a:r>
              <a:rPr lang="en-GB" dirty="0"/>
              <a:t>, </a:t>
            </a:r>
            <a:r>
              <a:rPr lang="en-GB" dirty="0" err="1"/>
              <a:t>levä</a:t>
            </a:r>
            <a:r>
              <a:rPr lang="en-GB" dirty="0"/>
              <a:t> -&gt; </a:t>
            </a:r>
            <a:r>
              <a:rPr lang="en-GB" dirty="0" err="1"/>
              <a:t>eri</a:t>
            </a:r>
            <a:r>
              <a:rPr lang="en-GB" dirty="0"/>
              <a:t> </a:t>
            </a:r>
            <a:r>
              <a:rPr lang="en-GB" dirty="0" err="1"/>
              <a:t>asteista</a:t>
            </a:r>
            <a:r>
              <a:rPr lang="en-GB" dirty="0"/>
              <a:t> </a:t>
            </a:r>
            <a:r>
              <a:rPr lang="en-GB" dirty="0" err="1"/>
              <a:t>värivikaa</a:t>
            </a:r>
            <a:r>
              <a:rPr lang="en-GB" dirty="0"/>
              <a:t>, </a:t>
            </a:r>
            <a:r>
              <a:rPr lang="en-GB" dirty="0" err="1"/>
              <a:t>puhdistus</a:t>
            </a:r>
            <a:r>
              <a:rPr lang="en-GB" dirty="0"/>
              <a:t> / </a:t>
            </a:r>
            <a:r>
              <a:rPr lang="en-GB" dirty="0" err="1"/>
              <a:t>maalaus</a:t>
            </a:r>
            <a:endParaRPr lang="en-GB" dirty="0"/>
          </a:p>
          <a:p>
            <a:pPr marL="190500" indent="-190500" eaLnBrk="0" hangingPunct="0">
              <a:buFontTx/>
              <a:buChar char="•"/>
            </a:pPr>
            <a:r>
              <a:rPr lang="en-GB" dirty="0" err="1"/>
              <a:t>Lahovika</a:t>
            </a:r>
            <a:r>
              <a:rPr lang="en-GB" dirty="0"/>
              <a:t>, </a:t>
            </a:r>
            <a:r>
              <a:rPr lang="en-GB" dirty="0" err="1"/>
              <a:t>esim</a:t>
            </a:r>
            <a:r>
              <a:rPr lang="en-GB" dirty="0"/>
              <a:t> </a:t>
            </a:r>
            <a:r>
              <a:rPr lang="en-GB" i="1" dirty="0" err="1"/>
              <a:t>Gloeophyllum</a:t>
            </a:r>
            <a:r>
              <a:rPr lang="en-GB" i="1" dirty="0"/>
              <a:t> </a:t>
            </a:r>
            <a:r>
              <a:rPr lang="en-GB" i="1" dirty="0" err="1"/>
              <a:t>sepiarium</a:t>
            </a:r>
            <a:r>
              <a:rPr lang="en-GB" dirty="0"/>
              <a:t>, </a:t>
            </a:r>
            <a:r>
              <a:rPr lang="en-GB" dirty="0" err="1"/>
              <a:t>rakennekorjaus</a:t>
            </a:r>
            <a:endParaRPr lang="en-GB" dirty="0"/>
          </a:p>
          <a:p>
            <a:pPr marL="190500" indent="-190500" eaLnBrk="0" hangingPunct="0">
              <a:buFontTx/>
              <a:buChar char="•"/>
            </a:pPr>
            <a:r>
              <a:rPr lang="en-GB" dirty="0" err="1"/>
              <a:t>Hyönteisvikaa</a:t>
            </a:r>
            <a:r>
              <a:rPr lang="en-GB" dirty="0"/>
              <a:t> </a:t>
            </a:r>
            <a:r>
              <a:rPr lang="en-GB" dirty="0" err="1"/>
              <a:t>pahimmissa</a:t>
            </a:r>
            <a:r>
              <a:rPr lang="en-GB" dirty="0"/>
              <a:t> </a:t>
            </a:r>
            <a:r>
              <a:rPr lang="en-GB" dirty="0" err="1"/>
              <a:t>tapauksissa</a:t>
            </a:r>
            <a:r>
              <a:rPr lang="en-GB" dirty="0"/>
              <a:t>, </a:t>
            </a:r>
            <a:r>
              <a:rPr lang="en-GB" dirty="0" err="1"/>
              <a:t>materiaalin</a:t>
            </a:r>
            <a:r>
              <a:rPr lang="en-GB" dirty="0"/>
              <a:t> </a:t>
            </a:r>
            <a:r>
              <a:rPr lang="en-GB" dirty="0" err="1"/>
              <a:t>vaihto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korjaus</a:t>
            </a:r>
            <a:endParaRPr lang="en-GB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1623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9" name="Picture 5" descr="Hannu 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596284" cy="384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54</a:t>
            </a:fld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6538" y="584920"/>
            <a:ext cx="7489824" cy="1079500"/>
          </a:xfrm>
        </p:spPr>
        <p:txBody>
          <a:bodyPr>
            <a:noAutofit/>
          </a:bodyPr>
          <a:lstStyle/>
          <a:p>
            <a:r>
              <a:rPr lang="en-GB" sz="2800" dirty="0" err="1">
                <a:solidFill>
                  <a:schemeClr val="accent4">
                    <a:lumMod val="50000"/>
                  </a:schemeClr>
                </a:solidFill>
              </a:rPr>
              <a:t>Märkätilat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: 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GB" sz="28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GB" sz="2800" dirty="0" err="1" smtClean="0">
                <a:solidFill>
                  <a:schemeClr val="accent4">
                    <a:lumMod val="50000"/>
                  </a:schemeClr>
                </a:solidFill>
              </a:rPr>
              <a:t>saumat</a:t>
            </a:r>
            <a:r>
              <a:rPr lang="en-GB" sz="28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tai </a:t>
            </a:r>
            <a:r>
              <a:rPr lang="en-GB" sz="2800" dirty="0" err="1">
                <a:solidFill>
                  <a:schemeClr val="accent4">
                    <a:lumMod val="50000"/>
                  </a:schemeClr>
                </a:solidFill>
              </a:rPr>
              <a:t>liitokset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4">
                    <a:lumMod val="50000"/>
                  </a:schemeClr>
                </a:solidFill>
              </a:rPr>
              <a:t>vuotavat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GB" sz="2800" dirty="0" err="1">
                <a:solidFill>
                  <a:schemeClr val="accent4">
                    <a:lumMod val="50000"/>
                  </a:schemeClr>
                </a:solidFill>
              </a:rPr>
              <a:t>puutteelliset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4">
                    <a:lumMod val="50000"/>
                  </a:schemeClr>
                </a:solidFill>
              </a:rPr>
              <a:t>kosteuseristykset</a:t>
            </a:r>
            <a:r>
              <a:rPr lang="en-GB" sz="2800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GB" sz="2800" dirty="0" err="1" smtClean="0">
                <a:solidFill>
                  <a:schemeClr val="accent4">
                    <a:lumMod val="50000"/>
                  </a:schemeClr>
                </a:solidFill>
              </a:rPr>
              <a:t>putkivuodot</a:t>
            </a:r>
            <a:endParaRPr lang="fi-FI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05019" y="1772816"/>
            <a:ext cx="4609008" cy="4392614"/>
          </a:xfrm>
        </p:spPr>
        <p:txBody>
          <a:bodyPr/>
          <a:lstStyle/>
          <a:p>
            <a:pPr marL="285750" indent="-285750" eaLnBrk="0" hangingPunct="0">
              <a:defRPr/>
            </a:pPr>
            <a:r>
              <a:rPr lang="en-GB" dirty="0" err="1"/>
              <a:t>Sisäilman</a:t>
            </a:r>
            <a:r>
              <a:rPr lang="en-GB" dirty="0"/>
              <a:t> </a:t>
            </a:r>
            <a:r>
              <a:rPr lang="en-GB" dirty="0" err="1"/>
              <a:t>korkea</a:t>
            </a:r>
            <a:r>
              <a:rPr lang="en-GB" dirty="0"/>
              <a:t> </a:t>
            </a:r>
            <a:r>
              <a:rPr lang="en-GB" dirty="0" err="1"/>
              <a:t>kosteus</a:t>
            </a:r>
            <a:r>
              <a:rPr lang="en-GB" dirty="0"/>
              <a:t> </a:t>
            </a:r>
            <a:r>
              <a:rPr lang="en-GB" dirty="0" err="1"/>
              <a:t>tiivistyy</a:t>
            </a:r>
            <a:r>
              <a:rPr lang="en-GB" dirty="0"/>
              <a:t> -&gt; </a:t>
            </a:r>
            <a:r>
              <a:rPr lang="en-GB" dirty="0" err="1"/>
              <a:t>pinnassa</a:t>
            </a:r>
            <a:r>
              <a:rPr lang="en-GB" dirty="0"/>
              <a:t> </a:t>
            </a:r>
            <a:r>
              <a:rPr lang="en-GB" dirty="0" err="1"/>
              <a:t>mikrobeja</a:t>
            </a:r>
            <a:r>
              <a:rPr lang="en-GB" dirty="0"/>
              <a:t> -&gt; </a:t>
            </a:r>
            <a:r>
              <a:rPr lang="en-GB" dirty="0" err="1"/>
              <a:t>puhdistus</a:t>
            </a:r>
            <a:endParaRPr lang="en-GB" dirty="0"/>
          </a:p>
          <a:p>
            <a:pPr marL="285750" indent="-285750" eaLnBrk="0" hangingPunct="0">
              <a:defRPr/>
            </a:pPr>
            <a:r>
              <a:rPr lang="en-GB" dirty="0" err="1"/>
              <a:t>Vesi</a:t>
            </a:r>
            <a:r>
              <a:rPr lang="en-GB" dirty="0"/>
              <a:t> </a:t>
            </a:r>
            <a:r>
              <a:rPr lang="en-GB" dirty="0" err="1"/>
              <a:t>siirtyy</a:t>
            </a:r>
            <a:r>
              <a:rPr lang="en-GB" dirty="0"/>
              <a:t> </a:t>
            </a:r>
            <a:r>
              <a:rPr lang="en-GB" dirty="0" err="1"/>
              <a:t>alempiin</a:t>
            </a:r>
            <a:r>
              <a:rPr lang="en-GB" dirty="0"/>
              <a:t> </a:t>
            </a:r>
            <a:r>
              <a:rPr lang="en-GB" dirty="0" err="1"/>
              <a:t>rakennusosiin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vioittaa</a:t>
            </a:r>
            <a:r>
              <a:rPr lang="en-GB" dirty="0"/>
              <a:t> </a:t>
            </a:r>
            <a:r>
              <a:rPr lang="en-GB" dirty="0" err="1"/>
              <a:t>myös</a:t>
            </a:r>
            <a:r>
              <a:rPr lang="en-GB" dirty="0"/>
              <a:t> </a:t>
            </a:r>
            <a:r>
              <a:rPr lang="en-GB" dirty="0" err="1"/>
              <a:t>kuivia</a:t>
            </a:r>
            <a:r>
              <a:rPr lang="en-GB" dirty="0"/>
              <a:t> </a:t>
            </a:r>
            <a:r>
              <a:rPr lang="en-GB" dirty="0" err="1"/>
              <a:t>rakenteita</a:t>
            </a:r>
            <a:r>
              <a:rPr lang="en-GB" dirty="0"/>
              <a:t> -&gt; </a:t>
            </a:r>
            <a:r>
              <a:rPr lang="en-GB" dirty="0" err="1"/>
              <a:t>vaurioiden</a:t>
            </a:r>
            <a:r>
              <a:rPr lang="en-GB" dirty="0"/>
              <a:t> </a:t>
            </a:r>
            <a:r>
              <a:rPr lang="en-GB" dirty="0" err="1"/>
              <a:t>leviäminen</a:t>
            </a:r>
            <a:r>
              <a:rPr lang="en-GB" dirty="0"/>
              <a:t> </a:t>
            </a:r>
            <a:r>
              <a:rPr lang="en-GB" dirty="0" err="1"/>
              <a:t>rakenteen</a:t>
            </a:r>
            <a:r>
              <a:rPr lang="en-GB" dirty="0"/>
              <a:t> </a:t>
            </a:r>
            <a:r>
              <a:rPr lang="en-GB" dirty="0" err="1"/>
              <a:t>alimmissa</a:t>
            </a:r>
            <a:r>
              <a:rPr lang="en-GB" dirty="0"/>
              <a:t> </a:t>
            </a:r>
            <a:r>
              <a:rPr lang="en-GB" dirty="0" err="1"/>
              <a:t>osissa</a:t>
            </a:r>
            <a:r>
              <a:rPr lang="en-GB" dirty="0"/>
              <a:t>, </a:t>
            </a:r>
            <a:r>
              <a:rPr lang="en-GB" dirty="0" err="1"/>
              <a:t>laaja</a:t>
            </a:r>
            <a:r>
              <a:rPr lang="en-GB" dirty="0"/>
              <a:t> </a:t>
            </a:r>
            <a:r>
              <a:rPr lang="en-GB" dirty="0" err="1"/>
              <a:t>korjaus</a:t>
            </a:r>
            <a:endParaRPr lang="en-GB" dirty="0"/>
          </a:p>
          <a:p>
            <a:pPr marL="285750" indent="-285750" eaLnBrk="0" hangingPunct="0">
              <a:defRPr/>
            </a:pPr>
            <a:r>
              <a:rPr lang="en-GB" dirty="0" err="1"/>
              <a:t>Homesieniä</a:t>
            </a:r>
            <a:r>
              <a:rPr lang="en-GB" dirty="0"/>
              <a:t>, </a:t>
            </a:r>
            <a:r>
              <a:rPr lang="en-GB" dirty="0" err="1"/>
              <a:t>bakteereja</a:t>
            </a:r>
            <a:r>
              <a:rPr lang="en-GB" dirty="0"/>
              <a:t>, </a:t>
            </a:r>
            <a:r>
              <a:rPr lang="en-GB" dirty="0" err="1"/>
              <a:t>katkolahoa</a:t>
            </a:r>
            <a:r>
              <a:rPr lang="en-GB" dirty="0"/>
              <a:t>, </a:t>
            </a:r>
            <a:r>
              <a:rPr lang="en-GB" dirty="0" err="1"/>
              <a:t>ruskolahoa</a:t>
            </a:r>
            <a:endParaRPr lang="en-GB" dirty="0"/>
          </a:p>
          <a:p>
            <a:pPr marL="285750" indent="-285750" eaLnBrk="0" hangingPunct="0">
              <a:defRPr/>
            </a:pPr>
            <a:r>
              <a:rPr lang="en-GB" dirty="0" err="1"/>
              <a:t>Mikrobikasvua</a:t>
            </a:r>
            <a:r>
              <a:rPr lang="en-GB" dirty="0"/>
              <a:t> </a:t>
            </a:r>
            <a:r>
              <a:rPr lang="en-GB" dirty="0" err="1"/>
              <a:t>useiden</a:t>
            </a:r>
            <a:r>
              <a:rPr lang="en-GB" dirty="0"/>
              <a:t> </a:t>
            </a:r>
            <a:r>
              <a:rPr lang="en-GB" dirty="0" err="1"/>
              <a:t>materiaalien</a:t>
            </a:r>
            <a:r>
              <a:rPr lang="en-GB" dirty="0"/>
              <a:t> </a:t>
            </a:r>
            <a:r>
              <a:rPr lang="en-GB" dirty="0" err="1"/>
              <a:t>pinnoissa</a:t>
            </a:r>
            <a:r>
              <a:rPr lang="en-GB" dirty="0"/>
              <a:t> -&gt; </a:t>
            </a:r>
            <a:r>
              <a:rPr lang="en-GB" dirty="0" err="1"/>
              <a:t>orgaaninen</a:t>
            </a:r>
            <a:r>
              <a:rPr lang="en-GB" dirty="0"/>
              <a:t> </a:t>
            </a:r>
            <a:r>
              <a:rPr lang="en-GB" dirty="0" err="1"/>
              <a:t>lika</a:t>
            </a:r>
            <a:r>
              <a:rPr lang="en-GB" dirty="0"/>
              <a:t> </a:t>
            </a:r>
            <a:r>
              <a:rPr lang="en-GB" dirty="0" err="1"/>
              <a:t>hyvä</a:t>
            </a:r>
            <a:r>
              <a:rPr lang="en-GB" dirty="0"/>
              <a:t> </a:t>
            </a:r>
            <a:r>
              <a:rPr lang="en-GB" dirty="0" err="1"/>
              <a:t>kasvualusta</a:t>
            </a:r>
            <a:r>
              <a:rPr lang="en-GB" dirty="0"/>
              <a:t> </a:t>
            </a:r>
            <a:r>
              <a:rPr lang="en-GB" dirty="0" err="1"/>
              <a:t>mikrobeille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-&gt; </a:t>
            </a:r>
            <a:r>
              <a:rPr lang="en-GB" dirty="0" err="1"/>
              <a:t>pintojen</a:t>
            </a:r>
            <a:r>
              <a:rPr lang="en-GB" dirty="0"/>
              <a:t> </a:t>
            </a:r>
            <a:r>
              <a:rPr lang="en-GB" dirty="0" err="1"/>
              <a:t>puhdistus</a:t>
            </a:r>
            <a:r>
              <a:rPr lang="en-GB" dirty="0"/>
              <a:t> </a:t>
            </a:r>
            <a:r>
              <a:rPr lang="en-GB" dirty="0" err="1"/>
              <a:t>tärkeää</a:t>
            </a:r>
            <a:endParaRPr lang="en-GB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67676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76551"/>
            <a:ext cx="7489824" cy="10795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/>
              <a:t>Pahimmat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vauriot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liittyvät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pitkäaikaiseen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kosteusvaurioon</a:t>
            </a:r>
            <a:r>
              <a:rPr lang="en-GB" sz="2800" dirty="0"/>
              <a:t> </a:t>
            </a:r>
            <a:r>
              <a:rPr lang="en-GB" sz="2800" dirty="0" smtClean="0"/>
              <a:t>(1)</a:t>
            </a:r>
            <a:endParaRPr lang="en-GB" sz="2800" b="1" dirty="0" smtClean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55</a:t>
            </a:fld>
            <a:endParaRPr lang="fi-FI"/>
          </a:p>
        </p:txBody>
      </p:sp>
      <p:pic>
        <p:nvPicPr>
          <p:cNvPr id="16390" name="Picture 4" descr="ulkoseinan lahovaurioden laaju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68766"/>
            <a:ext cx="3030699" cy="262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1"/>
          <p:cNvSpPr>
            <a:spLocks noChangeArrowheads="1"/>
          </p:cNvSpPr>
          <p:nvPr/>
        </p:nvSpPr>
        <p:spPr bwMode="auto">
          <a:xfrm>
            <a:off x="500424" y="1772816"/>
            <a:ext cx="7816488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GB" sz="2000" b="1" dirty="0" err="1" smtClean="0"/>
              <a:t>Lattioissa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ja</a:t>
            </a:r>
            <a:r>
              <a:rPr lang="en-GB" sz="2000" b="1" dirty="0" smtClean="0"/>
              <a:t> </a:t>
            </a:r>
            <a:r>
              <a:rPr lang="en-GB" sz="2000" b="1" dirty="0" err="1"/>
              <a:t>seinän</a:t>
            </a:r>
            <a:r>
              <a:rPr lang="en-GB" sz="2000" b="1" dirty="0"/>
              <a:t> </a:t>
            </a:r>
            <a:r>
              <a:rPr lang="en-GB" sz="2000" b="1" dirty="0" err="1" smtClean="0"/>
              <a:t>alaosissa</a:t>
            </a:r>
            <a:r>
              <a:rPr lang="en-GB" sz="2000" b="1" dirty="0" smtClean="0"/>
              <a:t> </a:t>
            </a:r>
          </a:p>
          <a:p>
            <a:pPr eaLnBrk="0" hangingPunct="0"/>
            <a:r>
              <a:rPr lang="en-GB" sz="2000" b="1" dirty="0" smtClean="0"/>
              <a:t>on </a:t>
            </a:r>
            <a:r>
              <a:rPr lang="en-GB" sz="2000" b="1" dirty="0" err="1" smtClean="0"/>
              <a:t>useita</a:t>
            </a:r>
            <a:r>
              <a:rPr lang="en-GB" sz="2000" b="1" dirty="0" smtClean="0"/>
              <a:t> </a:t>
            </a:r>
            <a:r>
              <a:rPr lang="en-GB" sz="2000" b="1" dirty="0" err="1" smtClean="0"/>
              <a:t>kosteuslähteitä</a:t>
            </a:r>
            <a:r>
              <a:rPr lang="en-GB" sz="2000" b="1" dirty="0" smtClean="0"/>
              <a:t>: </a:t>
            </a:r>
          </a:p>
          <a:p>
            <a:pPr marL="285750" indent="-285750" eaLnBrk="0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maakosteus</a:t>
            </a:r>
            <a:r>
              <a:rPr lang="en-GB" dirty="0" smtClean="0"/>
              <a:t>,</a:t>
            </a:r>
            <a:r>
              <a:rPr lang="en-GB" dirty="0"/>
              <a:t>	</a:t>
            </a:r>
            <a:endParaRPr lang="en-GB" dirty="0" smtClean="0"/>
          </a:p>
          <a:p>
            <a:pPr marL="285750" indent="-285750" eaLnBrk="0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sadevesi</a:t>
            </a:r>
            <a:r>
              <a:rPr lang="en-GB" dirty="0"/>
              <a:t>, </a:t>
            </a:r>
          </a:p>
          <a:p>
            <a:pPr marL="285750" indent="-285750" eaLnBrk="0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valumavesi</a:t>
            </a:r>
            <a:r>
              <a:rPr lang="en-GB" dirty="0" smtClean="0"/>
              <a:t>,</a:t>
            </a:r>
            <a:endParaRPr lang="en-GB" dirty="0"/>
          </a:p>
          <a:p>
            <a:pPr marL="285750" indent="-285750" eaLnBrk="0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tiivistymiskosteus</a:t>
            </a:r>
            <a:r>
              <a:rPr lang="en-GB" dirty="0" smtClean="0"/>
              <a:t>,</a:t>
            </a:r>
            <a:endParaRPr lang="en-GB" dirty="0"/>
          </a:p>
          <a:p>
            <a:pPr marL="285750" indent="-285750" eaLnBrk="0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kosteuden</a:t>
            </a:r>
            <a:r>
              <a:rPr lang="en-GB" dirty="0" smtClean="0"/>
              <a:t> </a:t>
            </a:r>
            <a:r>
              <a:rPr lang="en-GB" dirty="0" err="1"/>
              <a:t>kertyminen</a:t>
            </a:r>
            <a:r>
              <a:rPr lang="en-GB" dirty="0"/>
              <a:t> </a:t>
            </a:r>
            <a:r>
              <a:rPr lang="en-GB" dirty="0" err="1"/>
              <a:t>kriittisiin</a:t>
            </a:r>
            <a:r>
              <a:rPr lang="en-GB" dirty="0"/>
              <a:t> </a:t>
            </a:r>
            <a:r>
              <a:rPr lang="en-GB" dirty="0" err="1" smtClean="0"/>
              <a:t>osiin</a:t>
            </a:r>
            <a:endParaRPr lang="en-GB" sz="2000" b="1" dirty="0" smtClean="0"/>
          </a:p>
          <a:p>
            <a:pPr eaLnBrk="0" hangingPunct="0"/>
            <a:endParaRPr lang="en-GB" sz="2000" b="1" dirty="0"/>
          </a:p>
          <a:p>
            <a:pPr eaLnBrk="0" hangingPunct="0"/>
            <a:r>
              <a:rPr lang="en-GB" sz="2000" b="1" dirty="0" err="1" smtClean="0"/>
              <a:t>Korjaaminen</a:t>
            </a:r>
            <a:r>
              <a:rPr lang="en-GB" sz="2000" b="1" dirty="0" smtClean="0"/>
              <a:t> </a:t>
            </a:r>
            <a:r>
              <a:rPr lang="en-GB" sz="2000" b="1" dirty="0" err="1"/>
              <a:t>usein</a:t>
            </a:r>
            <a:r>
              <a:rPr lang="en-GB" sz="2000" b="1" dirty="0"/>
              <a:t> </a:t>
            </a:r>
            <a:r>
              <a:rPr lang="en-GB" sz="2000" b="1" dirty="0" err="1"/>
              <a:t>hankalaa</a:t>
            </a:r>
            <a:r>
              <a:rPr lang="en-GB" sz="2000" b="1" dirty="0"/>
              <a:t> </a:t>
            </a:r>
            <a:r>
              <a:rPr lang="en-GB" sz="2000" b="1" dirty="0" err="1"/>
              <a:t>ja</a:t>
            </a:r>
            <a:r>
              <a:rPr lang="en-GB" sz="2000" b="1" dirty="0"/>
              <a:t> </a:t>
            </a:r>
            <a:r>
              <a:rPr lang="en-GB" sz="2000" b="1" dirty="0" err="1"/>
              <a:t>kallista</a:t>
            </a:r>
            <a:r>
              <a:rPr lang="en-GB" sz="2000" dirty="0"/>
              <a:t> </a:t>
            </a:r>
            <a:endParaRPr lang="en-GB" sz="2000" dirty="0" smtClean="0"/>
          </a:p>
          <a:p>
            <a:pPr marL="342900" indent="-342900" eaLnBrk="0" hangingPunct="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GB" dirty="0" err="1" smtClean="0"/>
              <a:t>onnistumisen</a:t>
            </a:r>
            <a:r>
              <a:rPr lang="en-GB" dirty="0" smtClean="0"/>
              <a:t> </a:t>
            </a:r>
            <a:r>
              <a:rPr lang="en-GB" dirty="0" err="1"/>
              <a:t>kannalta</a:t>
            </a:r>
            <a:r>
              <a:rPr lang="en-GB" dirty="0"/>
              <a:t> </a:t>
            </a:r>
            <a:r>
              <a:rPr lang="en-GB" dirty="0" err="1" smtClean="0"/>
              <a:t>kuitenkin</a:t>
            </a:r>
            <a:r>
              <a:rPr lang="en-GB" dirty="0" smtClean="0"/>
              <a:t> </a:t>
            </a:r>
            <a:r>
              <a:rPr lang="en-GB" dirty="0" err="1" smtClean="0"/>
              <a:t>tärkeää</a:t>
            </a:r>
            <a:endParaRPr lang="en-GB" dirty="0" smtClean="0"/>
          </a:p>
          <a:p>
            <a:pPr eaLnBrk="0" hangingPunct="0"/>
            <a:r>
              <a:rPr lang="en-GB" dirty="0" smtClean="0"/>
              <a:t> </a:t>
            </a:r>
            <a:r>
              <a:rPr lang="en-GB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 err="1"/>
              <a:t>Vikojen</a:t>
            </a:r>
            <a:r>
              <a:rPr lang="en-GB" dirty="0"/>
              <a:t>, </a:t>
            </a:r>
            <a:r>
              <a:rPr lang="en-GB" dirty="0" err="1"/>
              <a:t>ongelmien</a:t>
            </a:r>
            <a:r>
              <a:rPr lang="en-GB" dirty="0"/>
              <a:t> ja </a:t>
            </a:r>
            <a:r>
              <a:rPr lang="en-GB" dirty="0" err="1"/>
              <a:t>vaurioiden</a:t>
            </a:r>
            <a:r>
              <a:rPr lang="en-GB" dirty="0"/>
              <a:t> </a:t>
            </a:r>
            <a:r>
              <a:rPr lang="en-GB" dirty="0" err="1" smtClean="0"/>
              <a:t>laajuus</a:t>
            </a:r>
            <a:r>
              <a:rPr lang="en-GB" dirty="0" smtClean="0"/>
              <a:t> </a:t>
            </a:r>
            <a:r>
              <a:rPr lang="en-GB" dirty="0" err="1" smtClean="0"/>
              <a:t>vaihtelee</a:t>
            </a:r>
            <a:r>
              <a:rPr lang="en-GB" dirty="0" smtClean="0"/>
              <a:t> 	  	   </a:t>
            </a:r>
            <a:r>
              <a:rPr lang="en-GB" dirty="0" err="1" smtClean="0"/>
              <a:t>tapauskohtaisesti</a:t>
            </a:r>
            <a:r>
              <a:rPr lang="en-GB" dirty="0" smtClean="0"/>
              <a:t> </a:t>
            </a:r>
          </a:p>
          <a:p>
            <a:pPr eaLnBrk="0" hangingPunct="0"/>
            <a:r>
              <a:rPr lang="en-GB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/>
              <a:t> </a:t>
            </a:r>
            <a:r>
              <a:rPr lang="en-GB" dirty="0" err="1"/>
              <a:t>kunto</a:t>
            </a:r>
            <a:r>
              <a:rPr lang="en-GB" dirty="0"/>
              <a:t> </a:t>
            </a:r>
            <a:r>
              <a:rPr lang="en-GB" dirty="0" err="1"/>
              <a:t>tutkittava</a:t>
            </a:r>
            <a:r>
              <a:rPr lang="en-GB" dirty="0"/>
              <a:t> </a:t>
            </a:r>
            <a:r>
              <a:rPr lang="en-GB" dirty="0" err="1"/>
              <a:t>huolellisesti</a:t>
            </a:r>
            <a:r>
              <a:rPr lang="en-GB" dirty="0"/>
              <a:t>, </a:t>
            </a:r>
            <a:r>
              <a:rPr lang="en-GB" dirty="0" err="1"/>
              <a:t>vaatii</a:t>
            </a:r>
            <a:r>
              <a:rPr lang="en-GB" dirty="0"/>
              <a:t> </a:t>
            </a:r>
            <a:r>
              <a:rPr lang="en-GB" dirty="0" err="1" smtClean="0"/>
              <a:t>riittävät</a:t>
            </a:r>
            <a:r>
              <a:rPr lang="en-GB" dirty="0" smtClean="0"/>
              <a:t> </a:t>
            </a:r>
            <a:r>
              <a:rPr lang="en-GB" dirty="0" err="1"/>
              <a:t>avaukset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880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GB" sz="2400" b="1" dirty="0" err="1" smtClean="0"/>
              <a:t>Pahimmat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vauriot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liittyvät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pitkäaikaiseen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kosteusvaurioon</a:t>
            </a:r>
            <a:r>
              <a:rPr lang="en-GB" sz="2400" b="1" dirty="0" smtClean="0"/>
              <a:t> (2)</a:t>
            </a:r>
            <a:endParaRPr lang="en-GB" sz="2400" b="1" dirty="0" smtClean="0">
              <a:solidFill>
                <a:srgbClr val="FF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95343" y="1700808"/>
            <a:ext cx="4464992" cy="4392613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eaLnBrk="1" hangingPunct="1"/>
            <a:r>
              <a:rPr lang="en-GB" sz="1800" dirty="0" err="1" smtClean="0"/>
              <a:t>Lattiasienen</a:t>
            </a:r>
            <a:r>
              <a:rPr lang="en-GB" sz="1800" dirty="0" smtClean="0"/>
              <a:t> (</a:t>
            </a:r>
            <a:r>
              <a:rPr lang="en-GB" sz="1800" i="1" dirty="0" err="1" smtClean="0"/>
              <a:t>Serpula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lacrymans</a:t>
            </a:r>
            <a:r>
              <a:rPr lang="en-GB" sz="1800" dirty="0" smtClean="0"/>
              <a:t>)  </a:t>
            </a:r>
            <a:r>
              <a:rPr lang="en-GB" sz="1800" dirty="0" err="1" smtClean="0"/>
              <a:t>aiheuttama</a:t>
            </a:r>
            <a:r>
              <a:rPr lang="en-GB" sz="1800" dirty="0" smtClean="0"/>
              <a:t> </a:t>
            </a:r>
            <a:r>
              <a:rPr lang="en-GB" sz="1800" dirty="0" err="1" smtClean="0"/>
              <a:t>vaurio</a:t>
            </a:r>
            <a:r>
              <a:rPr lang="en-GB" sz="1800" dirty="0" smtClean="0"/>
              <a:t>: </a:t>
            </a:r>
            <a:r>
              <a:rPr lang="en-GB" sz="1800" b="1" dirty="0" err="1" smtClean="0"/>
              <a:t>rakennus</a:t>
            </a:r>
            <a:r>
              <a:rPr lang="en-GB" sz="1800" b="1" dirty="0" smtClean="0"/>
              <a:t> on </a:t>
            </a:r>
            <a:r>
              <a:rPr lang="en-GB" sz="1800" b="1" dirty="0" err="1" smtClean="0"/>
              <a:t>usein</a:t>
            </a:r>
            <a:r>
              <a:rPr lang="en-GB" sz="1800" b="1" dirty="0" smtClean="0"/>
              <a:t> ns. </a:t>
            </a:r>
            <a:r>
              <a:rPr lang="en-GB" sz="1800" b="1" dirty="0" err="1" smtClean="0"/>
              <a:t>monivammainen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ja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vaatii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tavallista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huolellisemman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korjauksen</a:t>
            </a:r>
            <a:endParaRPr lang="en-GB" sz="1800" b="1" dirty="0" smtClean="0"/>
          </a:p>
          <a:p>
            <a:pPr eaLnBrk="1" hangingPunct="1"/>
            <a:r>
              <a:rPr lang="en-GB" sz="1800" b="1" dirty="0" err="1" smtClean="0"/>
              <a:t>Myös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muita</a:t>
            </a:r>
            <a:r>
              <a:rPr lang="en-GB" sz="1800" b="1" dirty="0" smtClean="0"/>
              <a:t> </a:t>
            </a:r>
            <a:r>
              <a:rPr lang="en-GB" sz="1800" b="1" dirty="0" err="1" smtClean="0"/>
              <a:t>lahottajasieniä</a:t>
            </a:r>
            <a:r>
              <a:rPr lang="en-GB" sz="1800" b="1" dirty="0" smtClean="0"/>
              <a:t>: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err="1" smtClean="0"/>
              <a:t>Poria</a:t>
            </a:r>
            <a:r>
              <a:rPr lang="en-GB" sz="1800" dirty="0" smtClean="0"/>
              <a:t> placenta</a:t>
            </a:r>
            <a:br>
              <a:rPr lang="en-GB" sz="1800" dirty="0" smtClean="0"/>
            </a:br>
            <a:r>
              <a:rPr lang="en-GB" sz="1800" dirty="0" err="1" smtClean="0"/>
              <a:t>Coniophora</a:t>
            </a:r>
            <a:r>
              <a:rPr lang="en-GB" sz="1800" dirty="0" smtClean="0"/>
              <a:t> </a:t>
            </a:r>
            <a:r>
              <a:rPr lang="en-GB" sz="1800" dirty="0" err="1" smtClean="0"/>
              <a:t>puteana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err="1" smtClean="0"/>
              <a:t>Leucogyrophana</a:t>
            </a:r>
            <a:r>
              <a:rPr lang="en-GB" sz="1800" dirty="0" smtClean="0"/>
              <a:t> </a:t>
            </a:r>
            <a:br>
              <a:rPr lang="en-GB" sz="1800" dirty="0" smtClean="0"/>
            </a:br>
            <a:r>
              <a:rPr lang="en-GB" sz="1800" b="1" dirty="0" err="1" smtClean="0"/>
              <a:t>Bakteerit</a:t>
            </a:r>
            <a:r>
              <a:rPr lang="en-GB" sz="1800" b="1" dirty="0" smtClean="0"/>
              <a:t/>
            </a:r>
            <a:br>
              <a:rPr lang="en-GB" sz="1800" b="1" dirty="0" smtClean="0"/>
            </a:br>
            <a:r>
              <a:rPr lang="en-GB" sz="1800" b="1" dirty="0" err="1" smtClean="0"/>
              <a:t>Katkolaho</a:t>
            </a:r>
            <a:r>
              <a:rPr lang="en-GB" sz="1800" b="1" dirty="0" smtClean="0"/>
              <a:t/>
            </a:r>
            <a:br>
              <a:rPr lang="en-GB" sz="1800" b="1" dirty="0" smtClean="0"/>
            </a:br>
            <a:r>
              <a:rPr lang="en-GB" sz="1800" b="1" dirty="0" err="1" smtClean="0"/>
              <a:t>Valkolaho</a:t>
            </a:r>
            <a:r>
              <a:rPr lang="en-GB" sz="1800" b="1" dirty="0" smtClean="0"/>
              <a:t/>
            </a:r>
            <a:br>
              <a:rPr lang="en-GB" sz="1800" b="1" dirty="0" smtClean="0"/>
            </a:br>
            <a:r>
              <a:rPr lang="en-GB" sz="1800" b="1" dirty="0" err="1" smtClean="0"/>
              <a:t>Homeita</a:t>
            </a:r>
            <a:endParaRPr lang="en-GB" sz="1800" dirty="0" smtClean="0"/>
          </a:p>
          <a:p>
            <a:pPr eaLnBrk="1" hangingPunct="1"/>
            <a:r>
              <a:rPr lang="en-GB" sz="1800" b="1" dirty="0" err="1" smtClean="0"/>
              <a:t>Hyönteiset</a:t>
            </a:r>
            <a:r>
              <a:rPr lang="en-GB" sz="1800" b="1" dirty="0" smtClean="0"/>
              <a:t> </a:t>
            </a:r>
            <a:r>
              <a:rPr lang="en-GB" sz="1800" dirty="0" err="1" smtClean="0"/>
              <a:t>ja</a:t>
            </a:r>
            <a:r>
              <a:rPr lang="en-GB" sz="1800" dirty="0" smtClean="0"/>
              <a:t> </a:t>
            </a:r>
            <a:r>
              <a:rPr lang="en-GB" sz="1800" dirty="0" err="1" smtClean="0"/>
              <a:t>muut</a:t>
            </a:r>
            <a:r>
              <a:rPr lang="en-GB" sz="1800" dirty="0" smtClean="0"/>
              <a:t> </a:t>
            </a:r>
            <a:r>
              <a:rPr lang="en-GB" sz="1800" dirty="0" err="1" smtClean="0"/>
              <a:t>eläimet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mm. </a:t>
            </a:r>
            <a:r>
              <a:rPr lang="en-GB" sz="1800" dirty="0" err="1" smtClean="0"/>
              <a:t>kuolemankello</a:t>
            </a:r>
            <a:r>
              <a:rPr lang="en-GB" sz="1800" dirty="0" smtClean="0"/>
              <a:t>, </a:t>
            </a:r>
            <a:r>
              <a:rPr lang="en-GB" sz="1800" dirty="0" err="1" smtClean="0"/>
              <a:t>hirsijumi</a:t>
            </a:r>
            <a:r>
              <a:rPr lang="en-GB" sz="1800" dirty="0" smtClean="0"/>
              <a:t>, </a:t>
            </a:r>
            <a:br>
              <a:rPr lang="en-GB" sz="1800" dirty="0" smtClean="0"/>
            </a:br>
            <a:r>
              <a:rPr lang="en-GB" sz="1800" dirty="0" err="1" smtClean="0"/>
              <a:t>vioittavat</a:t>
            </a:r>
            <a:r>
              <a:rPr lang="en-GB" sz="1800" dirty="0" smtClean="0"/>
              <a:t> </a:t>
            </a:r>
            <a:r>
              <a:rPr lang="en-GB" sz="1800" dirty="0" err="1" smtClean="0"/>
              <a:t>lahoa</a:t>
            </a:r>
            <a:r>
              <a:rPr lang="en-GB" sz="1800" dirty="0" smtClean="0"/>
              <a:t> </a:t>
            </a:r>
            <a:r>
              <a:rPr lang="en-GB" sz="1800" dirty="0" err="1" smtClean="0"/>
              <a:t>puuta</a:t>
            </a:r>
            <a:r>
              <a:rPr lang="en-GB" sz="1800" dirty="0" smtClean="0"/>
              <a:t>, </a:t>
            </a:r>
            <a:r>
              <a:rPr lang="en-GB" sz="1800" dirty="0" err="1" smtClean="0"/>
              <a:t>tupajumi</a:t>
            </a:r>
            <a:r>
              <a:rPr lang="en-GB" sz="1800" dirty="0" smtClean="0"/>
              <a:t> 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56</a:t>
            </a:fld>
            <a:endParaRPr lang="fi-FI"/>
          </a:p>
        </p:txBody>
      </p:sp>
      <p:pic>
        <p:nvPicPr>
          <p:cNvPr id="16388" name="Picture 4" descr="Hannu 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29" y="2640877"/>
            <a:ext cx="290732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Hannu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91" y="1062041"/>
            <a:ext cx="259226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"/>
          <a:stretch/>
        </p:blipFill>
        <p:spPr bwMode="auto">
          <a:xfrm>
            <a:off x="4628563" y="4055881"/>
            <a:ext cx="1975251" cy="156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393" name="Straight Arrow Connector 3"/>
          <p:cNvCxnSpPr>
            <a:cxnSpLocks noChangeShapeType="1"/>
          </p:cNvCxnSpPr>
          <p:nvPr/>
        </p:nvCxnSpPr>
        <p:spPr bwMode="auto">
          <a:xfrm flipV="1">
            <a:off x="3283605" y="4832036"/>
            <a:ext cx="1077120" cy="136005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395" name="Straight Arrow Connector 12"/>
          <p:cNvCxnSpPr>
            <a:cxnSpLocks noChangeShapeType="1"/>
          </p:cNvCxnSpPr>
          <p:nvPr/>
        </p:nvCxnSpPr>
        <p:spPr bwMode="auto">
          <a:xfrm>
            <a:off x="4481405" y="1897259"/>
            <a:ext cx="882683" cy="63980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396" name="Straight Arrow Connector 15"/>
          <p:cNvCxnSpPr>
            <a:cxnSpLocks noChangeShapeType="1"/>
          </p:cNvCxnSpPr>
          <p:nvPr/>
        </p:nvCxnSpPr>
        <p:spPr bwMode="auto">
          <a:xfrm>
            <a:off x="3748678" y="3503360"/>
            <a:ext cx="2086484" cy="27461"/>
          </a:xfrm>
          <a:prstGeom prst="straightConnector1">
            <a:avLst/>
          </a:prstGeom>
          <a:ln>
            <a:headEnd/>
            <a:tailEnd type="arrow" w="med" len="med"/>
          </a:ln>
          <a:ex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587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6967" y="341654"/>
            <a:ext cx="8209408" cy="1079500"/>
          </a:xfrm>
          <a:noFill/>
        </p:spPr>
        <p:txBody>
          <a:bodyPr>
            <a:noAutofit/>
          </a:bodyPr>
          <a:lstStyle/>
          <a:p>
            <a:r>
              <a:rPr lang="fi-FI" sz="2000" b="1" dirty="0"/>
              <a:t>Vanhoissa rakennuksissa yleisiä välipohjaratkaisuja ja niiden </a:t>
            </a:r>
            <a:r>
              <a:rPr lang="fi-FI" sz="2000" b="1" dirty="0" smtClean="0"/>
              <a:t>ongelmia, jotka tulevat esiin korjausten yhteydessä ja aiheuttavat myöhemmin ongelmia sisäilman laadulle</a:t>
            </a:r>
            <a:endParaRPr lang="fi-FI" sz="2000" b="1" dirty="0"/>
          </a:p>
        </p:txBody>
      </p:sp>
      <p:sp>
        <p:nvSpPr>
          <p:cNvPr id="302083" name="Rectangle 3"/>
          <p:cNvSpPr>
            <a:spLocks noGrp="1" noChangeArrowheads="1"/>
          </p:cNvSpPr>
          <p:nvPr>
            <p:ph idx="1"/>
          </p:nvPr>
        </p:nvSpPr>
        <p:spPr>
          <a:xfrm>
            <a:off x="763713" y="1446976"/>
            <a:ext cx="7748460" cy="4392614"/>
          </a:xfrm>
        </p:spPr>
        <p:txBody>
          <a:bodyPr/>
          <a:lstStyle/>
          <a:p>
            <a:pPr>
              <a:buFontTx/>
              <a:buNone/>
            </a:pPr>
            <a:r>
              <a:rPr lang="fi-FI" sz="2000" dirty="0"/>
              <a:t> </a:t>
            </a:r>
            <a:r>
              <a:rPr lang="fi-FI" sz="2000" dirty="0" smtClean="0"/>
              <a:t>Välipohjarakenteiden </a:t>
            </a:r>
            <a:r>
              <a:rPr lang="fi-FI" sz="2000" dirty="0"/>
              <a:t>liittymät ulkoseinään: kosteutta eri </a:t>
            </a:r>
            <a:r>
              <a:rPr lang="fi-FI" sz="2000" dirty="0" smtClean="0"/>
              <a:t>lähteistä (rakentamisaikainen</a:t>
            </a:r>
            <a:r>
              <a:rPr lang="fi-FI" sz="2000" dirty="0"/>
              <a:t>, sadevesi, vuotovesi, kondenssi)</a:t>
            </a: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80821" y="6198834"/>
            <a:ext cx="503238" cy="365125"/>
          </a:xfrm>
        </p:spPr>
        <p:txBody>
          <a:bodyPr/>
          <a:lstStyle/>
          <a:p>
            <a:fld id="{EA5D6E9D-92B8-46EC-9E74-DD6BC307D4B8}" type="slidenum">
              <a:rPr lang="fi-FI"/>
              <a:pPr/>
              <a:t>57</a:t>
            </a:fld>
            <a:endParaRPr lang="fi-FI"/>
          </a:p>
        </p:txBody>
      </p:sp>
      <p:sp>
        <p:nvSpPr>
          <p:cNvPr id="302084" name="Rectangle 4"/>
          <p:cNvSpPr>
            <a:spLocks noChangeArrowheads="1"/>
          </p:cNvSpPr>
          <p:nvPr/>
        </p:nvSpPr>
        <p:spPr bwMode="auto">
          <a:xfrm>
            <a:off x="1115159" y="2205039"/>
            <a:ext cx="6714392" cy="649287"/>
          </a:xfrm>
          <a:prstGeom prst="rect">
            <a:avLst/>
          </a:prstGeom>
          <a:solidFill>
            <a:srgbClr val="800000">
              <a:alpha val="50000"/>
            </a:srgbClr>
          </a:solidFill>
          <a:ln w="25400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02085" name="Rectangle 5"/>
          <p:cNvSpPr>
            <a:spLocks noChangeArrowheads="1"/>
          </p:cNvSpPr>
          <p:nvPr/>
        </p:nvSpPr>
        <p:spPr bwMode="auto">
          <a:xfrm>
            <a:off x="7541698" y="1863788"/>
            <a:ext cx="643114" cy="3720978"/>
          </a:xfrm>
          <a:prstGeom prst="rect">
            <a:avLst/>
          </a:prstGeom>
          <a:solidFill>
            <a:srgbClr val="FF9900">
              <a:alpha val="50000"/>
            </a:srgbClr>
          </a:solidFill>
          <a:ln w="25400">
            <a:solidFill>
              <a:srgbClr val="FF66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1547664" y="2996952"/>
            <a:ext cx="59046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i-FI" sz="1800" dirty="0">
                <a:latin typeface="Arial" charset="0"/>
              </a:rPr>
              <a:t>Kosteus- ja laho-ongelmat ulkoseinän rajapinnoissa, syynä mm ulkopuolinen kosteuskuorma, kondenssi yms. </a:t>
            </a:r>
          </a:p>
        </p:txBody>
      </p:sp>
      <p:sp>
        <p:nvSpPr>
          <p:cNvPr id="302087" name="Line 7"/>
          <p:cNvSpPr>
            <a:spLocks noChangeShapeType="1"/>
          </p:cNvSpPr>
          <p:nvPr/>
        </p:nvSpPr>
        <p:spPr bwMode="auto">
          <a:xfrm flipV="1">
            <a:off x="6566389" y="2781300"/>
            <a:ext cx="930519" cy="287338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i-FI"/>
          </a:p>
        </p:txBody>
      </p:sp>
      <p:sp>
        <p:nvSpPr>
          <p:cNvPr id="302088" name="Freeform 8"/>
          <p:cNvSpPr>
            <a:spLocks/>
          </p:cNvSpPr>
          <p:nvPr/>
        </p:nvSpPr>
        <p:spPr bwMode="auto">
          <a:xfrm>
            <a:off x="7297616" y="2205038"/>
            <a:ext cx="578827" cy="6477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84" y="23"/>
              </a:cxn>
              <a:cxn ang="0">
                <a:pos x="279" y="47"/>
              </a:cxn>
              <a:cxn ang="0">
                <a:pos x="239" y="189"/>
              </a:cxn>
              <a:cxn ang="0">
                <a:pos x="200" y="260"/>
              </a:cxn>
              <a:cxn ang="0">
                <a:pos x="192" y="284"/>
              </a:cxn>
              <a:cxn ang="0">
                <a:pos x="121" y="331"/>
              </a:cxn>
              <a:cxn ang="0">
                <a:pos x="74" y="347"/>
              </a:cxn>
              <a:cxn ang="0">
                <a:pos x="50" y="355"/>
              </a:cxn>
              <a:cxn ang="0">
                <a:pos x="34" y="378"/>
              </a:cxn>
              <a:cxn ang="0">
                <a:pos x="26" y="410"/>
              </a:cxn>
              <a:cxn ang="0">
                <a:pos x="263" y="394"/>
              </a:cxn>
              <a:cxn ang="0">
                <a:pos x="255" y="268"/>
              </a:cxn>
              <a:cxn ang="0">
                <a:pos x="200" y="0"/>
              </a:cxn>
              <a:cxn ang="0">
                <a:pos x="121" y="0"/>
              </a:cxn>
            </a:cxnLst>
            <a:rect l="0" t="0" r="r" b="b"/>
            <a:pathLst>
              <a:path w="305" h="410">
                <a:moveTo>
                  <a:pt x="121" y="0"/>
                </a:moveTo>
                <a:cubicBezTo>
                  <a:pt x="159" y="24"/>
                  <a:pt x="132" y="10"/>
                  <a:pt x="184" y="23"/>
                </a:cubicBezTo>
                <a:cubicBezTo>
                  <a:pt x="216" y="31"/>
                  <a:pt x="279" y="47"/>
                  <a:pt x="279" y="47"/>
                </a:cubicBezTo>
                <a:cubicBezTo>
                  <a:pt x="249" y="92"/>
                  <a:pt x="259" y="140"/>
                  <a:pt x="239" y="189"/>
                </a:cubicBezTo>
                <a:cubicBezTo>
                  <a:pt x="229" y="214"/>
                  <a:pt x="212" y="236"/>
                  <a:pt x="200" y="260"/>
                </a:cubicBezTo>
                <a:cubicBezTo>
                  <a:pt x="196" y="268"/>
                  <a:pt x="197" y="277"/>
                  <a:pt x="192" y="284"/>
                </a:cubicBezTo>
                <a:cubicBezTo>
                  <a:pt x="174" y="306"/>
                  <a:pt x="144" y="315"/>
                  <a:pt x="121" y="331"/>
                </a:cubicBezTo>
                <a:cubicBezTo>
                  <a:pt x="107" y="340"/>
                  <a:pt x="90" y="342"/>
                  <a:pt x="74" y="347"/>
                </a:cubicBezTo>
                <a:cubicBezTo>
                  <a:pt x="66" y="350"/>
                  <a:pt x="50" y="355"/>
                  <a:pt x="50" y="355"/>
                </a:cubicBezTo>
                <a:cubicBezTo>
                  <a:pt x="45" y="363"/>
                  <a:pt x="41" y="372"/>
                  <a:pt x="34" y="378"/>
                </a:cubicBezTo>
                <a:cubicBezTo>
                  <a:pt x="8" y="399"/>
                  <a:pt x="0" y="368"/>
                  <a:pt x="26" y="410"/>
                </a:cubicBezTo>
                <a:cubicBezTo>
                  <a:pt x="105" y="405"/>
                  <a:pt x="185" y="406"/>
                  <a:pt x="263" y="394"/>
                </a:cubicBezTo>
                <a:cubicBezTo>
                  <a:pt x="305" y="387"/>
                  <a:pt x="255" y="268"/>
                  <a:pt x="255" y="268"/>
                </a:cubicBezTo>
                <a:cubicBezTo>
                  <a:pt x="261" y="192"/>
                  <a:pt x="302" y="30"/>
                  <a:pt x="200" y="0"/>
                </a:cubicBezTo>
                <a:cubicBezTo>
                  <a:pt x="131" y="8"/>
                  <a:pt x="156" y="15"/>
                  <a:pt x="121" y="0"/>
                </a:cubicBezTo>
                <a:close/>
              </a:path>
            </a:pathLst>
          </a:custGeom>
          <a:solidFill>
            <a:srgbClr val="000000">
              <a:alpha val="39999"/>
            </a:srgbClr>
          </a:solidFill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endParaRPr lang="fi-FI"/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783980" y="3789364"/>
            <a:ext cx="68843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i-FI" dirty="0">
                <a:latin typeface="Arial" charset="0"/>
              </a:rPr>
              <a:t>Kosteus- home- ja laho-ongelmat välipohjien sisässä, syynä mm rakennusaikainen kosteus, vesivuodot (putkivuodot, kattovuodot, kosteat tilat, lattioiden runsas vesipesu, muut vauriot)</a:t>
            </a:r>
          </a:p>
        </p:txBody>
      </p:sp>
      <p:sp>
        <p:nvSpPr>
          <p:cNvPr id="302090" name="Line 10"/>
          <p:cNvSpPr>
            <a:spLocks noChangeShapeType="1"/>
          </p:cNvSpPr>
          <p:nvPr/>
        </p:nvSpPr>
        <p:spPr bwMode="auto">
          <a:xfrm flipV="1">
            <a:off x="1403648" y="2924968"/>
            <a:ext cx="0" cy="936475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endParaRPr lang="fi-FI"/>
          </a:p>
        </p:txBody>
      </p:sp>
      <p:sp>
        <p:nvSpPr>
          <p:cNvPr id="302091" name="Freeform 11"/>
          <p:cNvSpPr>
            <a:spLocks/>
          </p:cNvSpPr>
          <p:nvPr/>
        </p:nvSpPr>
        <p:spPr bwMode="auto">
          <a:xfrm>
            <a:off x="1182566" y="2492376"/>
            <a:ext cx="1594338" cy="354013"/>
          </a:xfrm>
          <a:custGeom>
            <a:avLst/>
            <a:gdLst/>
            <a:ahLst/>
            <a:cxnLst>
              <a:cxn ang="0">
                <a:pos x="330" y="131"/>
              </a:cxn>
              <a:cxn ang="0">
                <a:pos x="757" y="154"/>
              </a:cxn>
              <a:cxn ang="0">
                <a:pos x="1041" y="123"/>
              </a:cxn>
              <a:cxn ang="0">
                <a:pos x="1104" y="76"/>
              </a:cxn>
              <a:cxn ang="0">
                <a:pos x="709" y="12"/>
              </a:cxn>
              <a:cxn ang="0">
                <a:pos x="599" y="20"/>
              </a:cxn>
              <a:cxn ang="0">
                <a:pos x="551" y="36"/>
              </a:cxn>
              <a:cxn ang="0">
                <a:pos x="46" y="52"/>
              </a:cxn>
              <a:cxn ang="0">
                <a:pos x="54" y="99"/>
              </a:cxn>
              <a:cxn ang="0">
                <a:pos x="117" y="154"/>
              </a:cxn>
              <a:cxn ang="0">
                <a:pos x="141" y="170"/>
              </a:cxn>
              <a:cxn ang="0">
                <a:pos x="338" y="162"/>
              </a:cxn>
              <a:cxn ang="0">
                <a:pos x="386" y="147"/>
              </a:cxn>
              <a:cxn ang="0">
                <a:pos x="425" y="93"/>
              </a:cxn>
            </a:cxnLst>
            <a:rect l="0" t="0" r="r" b="b"/>
            <a:pathLst>
              <a:path w="1104" h="177">
                <a:moveTo>
                  <a:pt x="330" y="131"/>
                </a:moveTo>
                <a:cubicBezTo>
                  <a:pt x="472" y="140"/>
                  <a:pt x="616" y="136"/>
                  <a:pt x="757" y="154"/>
                </a:cubicBezTo>
                <a:cubicBezTo>
                  <a:pt x="846" y="151"/>
                  <a:pt x="960" y="177"/>
                  <a:pt x="1041" y="123"/>
                </a:cubicBezTo>
                <a:cubicBezTo>
                  <a:pt x="1059" y="94"/>
                  <a:pt x="1072" y="85"/>
                  <a:pt x="1104" y="76"/>
                </a:cubicBezTo>
                <a:cubicBezTo>
                  <a:pt x="990" y="0"/>
                  <a:pt x="839" y="25"/>
                  <a:pt x="709" y="12"/>
                </a:cubicBezTo>
                <a:cubicBezTo>
                  <a:pt x="672" y="15"/>
                  <a:pt x="635" y="14"/>
                  <a:pt x="599" y="20"/>
                </a:cubicBezTo>
                <a:cubicBezTo>
                  <a:pt x="582" y="23"/>
                  <a:pt x="551" y="36"/>
                  <a:pt x="551" y="36"/>
                </a:cubicBezTo>
                <a:cubicBezTo>
                  <a:pt x="380" y="29"/>
                  <a:pt x="216" y="24"/>
                  <a:pt x="46" y="52"/>
                </a:cubicBezTo>
                <a:cubicBezTo>
                  <a:pt x="0" y="68"/>
                  <a:pt x="27" y="80"/>
                  <a:pt x="54" y="99"/>
                </a:cubicBezTo>
                <a:cubicBezTo>
                  <a:pt x="80" y="139"/>
                  <a:pt x="62" y="117"/>
                  <a:pt x="117" y="154"/>
                </a:cubicBezTo>
                <a:cubicBezTo>
                  <a:pt x="125" y="159"/>
                  <a:pt x="141" y="170"/>
                  <a:pt x="141" y="170"/>
                </a:cubicBezTo>
                <a:cubicBezTo>
                  <a:pt x="207" y="167"/>
                  <a:pt x="272" y="167"/>
                  <a:pt x="338" y="162"/>
                </a:cubicBezTo>
                <a:cubicBezTo>
                  <a:pt x="355" y="161"/>
                  <a:pt x="386" y="147"/>
                  <a:pt x="386" y="147"/>
                </a:cubicBezTo>
                <a:lnTo>
                  <a:pt x="425" y="93"/>
                </a:lnTo>
              </a:path>
            </a:pathLst>
          </a:custGeom>
          <a:solidFill>
            <a:srgbClr val="000000">
              <a:alpha val="39000"/>
            </a:srgbClr>
          </a:solidFill>
          <a:ln w="22225" cap="flat" cmpd="sng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anchor="ctr"/>
          <a:lstStyle/>
          <a:p>
            <a:endParaRPr lang="fi-FI"/>
          </a:p>
        </p:txBody>
      </p:sp>
      <p:sp>
        <p:nvSpPr>
          <p:cNvPr id="302092" name="Text Box 12"/>
          <p:cNvSpPr txBox="1">
            <a:spLocks noChangeArrowheads="1"/>
          </p:cNvSpPr>
          <p:nvPr/>
        </p:nvSpPr>
        <p:spPr bwMode="auto">
          <a:xfrm>
            <a:off x="763713" y="4858775"/>
            <a:ext cx="7472558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i-FI" sz="1400" dirty="0">
                <a:solidFill>
                  <a:schemeClr val="tx1"/>
                </a:solidFill>
                <a:latin typeface="Arial" charset="0"/>
              </a:rPr>
              <a:t>Ongelmat tulevat esiin mm. korjausten yhteydessä: piilevät viat näkyviin, uusia kosteuskuormia, ilman vaihdon muuttuminen alipaineisemmaksi -&gt; korvausilma lattiarakenteiden läpi tai kautta sisään, eristetila täytetty erilaisilla materiaaleilla, joissa jo ennestään mikrobeja -&gt; kosteus käynnistää ongelmat uudelleen</a:t>
            </a:r>
            <a:endParaRPr lang="fi-FI" sz="1400" dirty="0">
              <a:solidFill>
                <a:schemeClr val="tx1"/>
              </a:solidFill>
            </a:endParaRPr>
          </a:p>
        </p:txBody>
      </p:sp>
      <p:sp>
        <p:nvSpPr>
          <p:cNvPr id="302093" name="Line 13"/>
          <p:cNvSpPr>
            <a:spLocks noChangeShapeType="1"/>
          </p:cNvSpPr>
          <p:nvPr/>
        </p:nvSpPr>
        <p:spPr bwMode="auto">
          <a:xfrm flipH="1" flipV="1">
            <a:off x="7215669" y="2105592"/>
            <a:ext cx="422031" cy="381000"/>
          </a:xfrm>
          <a:prstGeom prst="line">
            <a:avLst/>
          </a:prstGeom>
          <a:noFill/>
          <a:ln w="3175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</p:spPr>
        <p:txBody>
          <a:bodyPr anchor="ctr"/>
          <a:lstStyle/>
          <a:p>
            <a:endParaRPr lang="fi-FI"/>
          </a:p>
        </p:txBody>
      </p:sp>
      <p:sp>
        <p:nvSpPr>
          <p:cNvPr id="302094" name="Rectangle 14"/>
          <p:cNvSpPr>
            <a:spLocks noChangeArrowheads="1"/>
          </p:cNvSpPr>
          <p:nvPr/>
        </p:nvSpPr>
        <p:spPr bwMode="auto">
          <a:xfrm>
            <a:off x="1182566" y="2349500"/>
            <a:ext cx="6047642" cy="287338"/>
          </a:xfrm>
          <a:prstGeom prst="rect">
            <a:avLst/>
          </a:prstGeom>
          <a:solidFill>
            <a:schemeClr val="bg1">
              <a:alpha val="49001"/>
            </a:schemeClr>
          </a:solidFill>
          <a:ln w="9525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17276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24" y="180994"/>
            <a:ext cx="7489824" cy="1079500"/>
          </a:xfrm>
          <a:noFill/>
        </p:spPr>
        <p:txBody>
          <a:bodyPr>
            <a:normAutofit/>
          </a:bodyPr>
          <a:lstStyle/>
          <a:p>
            <a:r>
              <a:rPr lang="fi-FI" sz="2400" b="1" dirty="0" smtClean="0"/>
              <a:t>Rakennusten alapohjat, joihin kohdistuu kosteuskuormaa</a:t>
            </a:r>
            <a:endParaRPr lang="fi-FI" sz="2400" b="1" dirty="0"/>
          </a:p>
        </p:txBody>
      </p:sp>
      <p:pic>
        <p:nvPicPr>
          <p:cNvPr id="7" name="Content Placeholder 6" descr="Hannu 30.tif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762476" y="1380901"/>
            <a:ext cx="3397246" cy="233613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58</a:t>
            </a:fld>
            <a:endParaRPr lang="fi-FI"/>
          </a:p>
        </p:txBody>
      </p:sp>
      <p:sp>
        <p:nvSpPr>
          <p:cNvPr id="8" name="TextBox 7"/>
          <p:cNvSpPr txBox="1"/>
          <p:nvPr/>
        </p:nvSpPr>
        <p:spPr>
          <a:xfrm>
            <a:off x="251520" y="3861048"/>
            <a:ext cx="4032448" cy="20313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dirty="0" smtClean="0"/>
              <a:t>Homekasvua ja kellarisienen aiheuttamaa lahoa ryömintätilan puurakenteissa. Puun pinnalla ei ole näkyvissä kellarisienen rihmastoa, ja laho kehittyy puun sisässä. Ongelman syynä on ryömintätilan korkea ilman suhteellinen kosteus.</a:t>
            </a:r>
            <a:endParaRPr lang="fi-FI" dirty="0"/>
          </a:p>
        </p:txBody>
      </p:sp>
      <p:pic>
        <p:nvPicPr>
          <p:cNvPr id="9" name="Picture 8" descr="Hannu50.t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56233" y="1095477"/>
            <a:ext cx="2565419" cy="1747267"/>
          </a:xfrm>
          <a:prstGeom prst="rect">
            <a:avLst/>
          </a:prstGeom>
        </p:spPr>
      </p:pic>
      <p:pic>
        <p:nvPicPr>
          <p:cNvPr id="10" name="Picture 9" descr="Hannu51.t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36404" y="2420888"/>
            <a:ext cx="2361755" cy="1614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36404" y="4292590"/>
            <a:ext cx="4068043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i-FI" dirty="0" smtClean="0"/>
              <a:t>Betonilaatalle </a:t>
            </a:r>
            <a:r>
              <a:rPr lang="fi-FI" dirty="0" err="1" smtClean="0"/>
              <a:t>koolattu</a:t>
            </a:r>
            <a:r>
              <a:rPr lang="fi-FI" dirty="0" smtClean="0"/>
              <a:t>, purueristeinen lattia, jossa  on ollut vesivuoto ja  tullut kosteutta betonista. Betonilaattaan rajautuneet puuosat lahot, lattian yläosan puuosat lähes terveet.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884408"/>
      </p:ext>
    </p:extLst>
  </p:cSld>
  <p:clrMapOvr>
    <a:masterClrMapping/>
  </p:clrMapOvr>
  <p:transition spd="med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42884" y="6198846"/>
            <a:ext cx="393612" cy="365125"/>
          </a:xfrm>
        </p:spPr>
        <p:txBody>
          <a:bodyPr/>
          <a:lstStyle/>
          <a:p>
            <a:fld id="{F8D79649-D276-4FCD-A708-3E0BD32DFCB1}" type="slidenum">
              <a:rPr lang="fi-FI"/>
              <a:pPr/>
              <a:t>59</a:t>
            </a:fld>
            <a:endParaRPr lang="fi-FI" dirty="0"/>
          </a:p>
        </p:txBody>
      </p:sp>
      <p:sp>
        <p:nvSpPr>
          <p:cNvPr id="593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41646" y="286842"/>
            <a:ext cx="8830344" cy="731614"/>
          </a:xfrm>
          <a:noFill/>
          <a:ln/>
        </p:spPr>
        <p:txBody>
          <a:bodyPr lIns="90488" tIns="44450" rIns="90488" bIns="44450">
            <a:noAutofit/>
          </a:bodyPr>
          <a:lstStyle/>
          <a:p>
            <a:r>
              <a:rPr lang="en-GB" sz="2800" b="1" dirty="0"/>
              <a:t>Home </a:t>
            </a:r>
            <a:r>
              <a:rPr lang="en-GB" sz="2800" b="1" dirty="0" smtClean="0"/>
              <a:t>-</a:t>
            </a:r>
            <a:r>
              <a:rPr lang="en-GB" sz="2800" b="1" dirty="0" err="1" smtClean="0"/>
              <a:t>laho</a:t>
            </a:r>
            <a:r>
              <a:rPr lang="en-GB" sz="2800" b="1" dirty="0" smtClean="0"/>
              <a:t>- </a:t>
            </a:r>
            <a:r>
              <a:rPr lang="en-GB" sz="2800" b="1" dirty="0"/>
              <a:t>ja </a:t>
            </a:r>
            <a:r>
              <a:rPr lang="en-GB" sz="2800" b="1" dirty="0" err="1"/>
              <a:t>hyönteisvian</a:t>
            </a:r>
            <a:r>
              <a:rPr lang="en-GB" sz="2800" b="1" dirty="0"/>
              <a:t> </a:t>
            </a:r>
            <a:r>
              <a:rPr lang="en-GB" sz="2800" b="1" dirty="0" smtClean="0"/>
              <a:t>/ – </a:t>
            </a:r>
            <a:r>
              <a:rPr lang="en-GB" sz="2800" b="1" dirty="0" err="1" smtClean="0"/>
              <a:t>vaurion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aiheuttajia</a:t>
            </a:r>
            <a:endParaRPr lang="en-GB" sz="2800" b="1" dirty="0"/>
          </a:p>
        </p:txBody>
      </p:sp>
      <p:sp>
        <p:nvSpPr>
          <p:cNvPr id="59395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486340" y="1199808"/>
            <a:ext cx="4360985" cy="5181600"/>
          </a:xfrm>
          <a:noFill/>
          <a:ln/>
        </p:spPr>
        <p:txBody>
          <a:bodyPr lIns="90488" tIns="44450" rIns="90488" bIns="44450"/>
          <a:lstStyle/>
          <a:p>
            <a:pPr marL="0" indent="0">
              <a:buSzPct val="118000"/>
              <a:buNone/>
            </a:pPr>
            <a:r>
              <a:rPr lang="en-GB" sz="1800" b="1" dirty="0" err="1"/>
              <a:t>Kosteusongelmien</a:t>
            </a:r>
            <a:r>
              <a:rPr lang="en-GB" sz="1800" b="1" dirty="0"/>
              <a:t> </a:t>
            </a:r>
            <a:r>
              <a:rPr lang="en-GB" sz="1800" b="1" dirty="0" err="1"/>
              <a:t>homelajistoa</a:t>
            </a:r>
            <a:r>
              <a:rPr lang="en-GB" sz="1800" b="1" dirty="0"/>
              <a:t> (</a:t>
            </a:r>
            <a:r>
              <a:rPr lang="en-GB" sz="1800" b="1" dirty="0" err="1"/>
              <a:t>esimerkkejä</a:t>
            </a:r>
            <a:r>
              <a:rPr lang="en-GB" sz="1800" b="1" dirty="0" smtClean="0"/>
              <a:t>):</a:t>
            </a:r>
            <a:endParaRPr lang="en-GB" sz="1800" b="1" dirty="0"/>
          </a:p>
          <a:p>
            <a:pPr lvl="1">
              <a:buSzPct val="118000"/>
            </a:pPr>
            <a:r>
              <a:rPr lang="en-GB" sz="1600" dirty="0" err="1" smtClean="0"/>
              <a:t>Stachybotrus</a:t>
            </a:r>
            <a:r>
              <a:rPr lang="en-GB" sz="1600" dirty="0" smtClean="0"/>
              <a:t> spp.</a:t>
            </a:r>
          </a:p>
          <a:p>
            <a:pPr lvl="1">
              <a:buSzPct val="118000"/>
            </a:pPr>
            <a:r>
              <a:rPr lang="en-GB" sz="1600" dirty="0" smtClean="0"/>
              <a:t>Aspergillus fumigatus</a:t>
            </a:r>
          </a:p>
          <a:p>
            <a:pPr lvl="1">
              <a:buSzPct val="118000"/>
            </a:pPr>
            <a:r>
              <a:rPr lang="en-GB" sz="1600" dirty="0" smtClean="0"/>
              <a:t>A</a:t>
            </a:r>
            <a:r>
              <a:rPr lang="en-GB" sz="1600" dirty="0"/>
              <a:t>. </a:t>
            </a:r>
            <a:r>
              <a:rPr lang="en-GB" sz="1600" dirty="0" smtClean="0"/>
              <a:t>versicolor</a:t>
            </a:r>
          </a:p>
          <a:p>
            <a:pPr lvl="1">
              <a:buSzPct val="118000"/>
            </a:pPr>
            <a:r>
              <a:rPr lang="en-GB" sz="1600" dirty="0" err="1" smtClean="0"/>
              <a:t>Acremonium</a:t>
            </a:r>
            <a:r>
              <a:rPr lang="en-GB" sz="1600" dirty="0" smtClean="0"/>
              <a:t> spp.</a:t>
            </a:r>
          </a:p>
          <a:p>
            <a:pPr lvl="1">
              <a:buSzPct val="118000"/>
            </a:pPr>
            <a:r>
              <a:rPr lang="en-GB" sz="1600" dirty="0" err="1" smtClean="0"/>
              <a:t>Alternaria</a:t>
            </a:r>
            <a:r>
              <a:rPr lang="en-GB" sz="1600" dirty="0" smtClean="0"/>
              <a:t> spp.</a:t>
            </a:r>
          </a:p>
          <a:p>
            <a:pPr lvl="1">
              <a:buSzPct val="118000"/>
            </a:pPr>
            <a:r>
              <a:rPr lang="en-GB" sz="1600" dirty="0" err="1" smtClean="0"/>
              <a:t>Chaetomium</a:t>
            </a:r>
            <a:r>
              <a:rPr lang="en-GB" sz="1600" dirty="0" smtClean="0"/>
              <a:t> </a:t>
            </a:r>
            <a:r>
              <a:rPr lang="en-GB" sz="1600" dirty="0" err="1" smtClean="0"/>
              <a:t>globosum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smtClean="0"/>
              <a:t>Trichoderma </a:t>
            </a:r>
            <a:r>
              <a:rPr lang="en-GB" sz="1600" dirty="0"/>
              <a:t>spp.</a:t>
            </a:r>
            <a:endParaRPr lang="en-GB" dirty="0"/>
          </a:p>
          <a:p>
            <a:pPr marL="0" indent="0">
              <a:buSzPct val="118000"/>
              <a:buNone/>
            </a:pPr>
            <a:r>
              <a:rPr lang="en-GB" b="1" dirty="0" err="1" smtClean="0"/>
              <a:t>Katkolahottajasieniä</a:t>
            </a:r>
            <a:endParaRPr lang="en-GB" b="1" dirty="0"/>
          </a:p>
          <a:p>
            <a:pPr marL="615950" lvl="1" indent="-342900">
              <a:buSzPct val="118000"/>
            </a:pPr>
            <a:r>
              <a:rPr lang="en-GB" sz="1600" dirty="0" err="1" smtClean="0"/>
              <a:t>Chaetomium</a:t>
            </a:r>
            <a:r>
              <a:rPr lang="en-GB" sz="1600" dirty="0" smtClean="0"/>
              <a:t> </a:t>
            </a:r>
            <a:r>
              <a:rPr lang="en-GB" sz="1600" dirty="0" err="1" smtClean="0"/>
              <a:t>globosum</a:t>
            </a:r>
            <a:endParaRPr lang="en-GB" sz="1600" dirty="0"/>
          </a:p>
          <a:p>
            <a:pPr marL="615950" lvl="1" indent="-342900">
              <a:buSzPct val="118000"/>
            </a:pPr>
            <a:r>
              <a:rPr lang="en-GB" sz="1600" dirty="0" smtClean="0"/>
              <a:t>Trichoderma </a:t>
            </a:r>
            <a:r>
              <a:rPr lang="en-GB" sz="1600" dirty="0"/>
              <a:t>spp</a:t>
            </a:r>
            <a:r>
              <a:rPr lang="en-GB" dirty="0"/>
              <a:t>.</a:t>
            </a:r>
          </a:p>
          <a:p>
            <a:pPr marL="0" indent="0">
              <a:buSzPct val="118000"/>
              <a:buNone/>
            </a:pPr>
            <a:r>
              <a:rPr lang="en-GB" b="1" dirty="0" err="1" smtClean="0"/>
              <a:t>Bakteereja</a:t>
            </a:r>
            <a:endParaRPr lang="en-GB" sz="2200" b="1" dirty="0"/>
          </a:p>
          <a:p>
            <a:pPr lvl="1">
              <a:buSzPct val="118000"/>
            </a:pPr>
            <a:r>
              <a:rPr lang="en-GB" sz="1600" dirty="0" err="1" smtClean="0"/>
              <a:t>Aktinomycetes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 smtClean="0"/>
              <a:t>streptomyces</a:t>
            </a:r>
            <a:endParaRPr lang="en-GB" sz="1600" dirty="0"/>
          </a:p>
        </p:txBody>
      </p:sp>
      <p:sp>
        <p:nvSpPr>
          <p:cNvPr id="59396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912834" y="1199808"/>
            <a:ext cx="4220308" cy="50292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pPr marL="0" indent="0">
              <a:buSzPct val="118000"/>
              <a:buNone/>
            </a:pPr>
            <a:r>
              <a:rPr lang="en-GB" b="1" dirty="0" err="1" smtClean="0">
                <a:solidFill>
                  <a:schemeClr val="accent2"/>
                </a:solidFill>
              </a:rPr>
              <a:t>Ruskolahottajasieniä</a:t>
            </a:r>
            <a:endParaRPr lang="en-GB" sz="2200" dirty="0">
              <a:solidFill>
                <a:schemeClr val="accent2"/>
              </a:solidFill>
            </a:endParaRPr>
          </a:p>
          <a:p>
            <a:pPr lvl="1">
              <a:buSzPct val="118000"/>
            </a:pPr>
            <a:r>
              <a:rPr lang="en-GB" sz="1600" dirty="0" err="1"/>
              <a:t>L</a:t>
            </a:r>
            <a:r>
              <a:rPr lang="en-GB" sz="1600" dirty="0" err="1" smtClean="0"/>
              <a:t>attiasieni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Serpula</a:t>
            </a:r>
            <a:r>
              <a:rPr lang="en-GB" sz="1600" dirty="0" smtClean="0"/>
              <a:t>)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/>
              <a:t>K</a:t>
            </a:r>
            <a:r>
              <a:rPr lang="en-GB" sz="1600" dirty="0" err="1" smtClean="0"/>
              <a:t>ellarisieni</a:t>
            </a:r>
            <a:r>
              <a:rPr lang="en-GB" sz="1600" dirty="0" smtClean="0"/>
              <a:t> </a:t>
            </a:r>
            <a:r>
              <a:rPr lang="en-GB" sz="1600" dirty="0"/>
              <a:t>(</a:t>
            </a:r>
            <a:r>
              <a:rPr lang="en-GB" sz="1600" dirty="0" err="1" smtClean="0"/>
              <a:t>Coniophora</a:t>
            </a:r>
            <a:r>
              <a:rPr lang="en-GB" sz="1600" dirty="0" smtClean="0"/>
              <a:t>)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 smtClean="0"/>
              <a:t>Laakakäävät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/>
              <a:t>S</a:t>
            </a:r>
            <a:r>
              <a:rPr lang="en-GB" sz="1600" dirty="0" err="1" smtClean="0"/>
              <a:t>aunakääpä</a:t>
            </a:r>
            <a:r>
              <a:rPr lang="en-GB" sz="1600" dirty="0" smtClean="0"/>
              <a:t> 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/>
              <a:t>A</a:t>
            </a:r>
            <a:r>
              <a:rPr lang="en-GB" sz="1600" dirty="0" err="1" smtClean="0"/>
              <a:t>idaskääpä</a:t>
            </a:r>
            <a:endParaRPr lang="en-GB" sz="1600" dirty="0"/>
          </a:p>
          <a:p>
            <a:pPr marL="0" indent="0">
              <a:buSzPct val="118000"/>
              <a:buNone/>
            </a:pPr>
            <a:r>
              <a:rPr lang="en-GB" b="1" dirty="0" err="1"/>
              <a:t>Puuta</a:t>
            </a:r>
            <a:r>
              <a:rPr lang="en-GB" b="1" dirty="0"/>
              <a:t> </a:t>
            </a:r>
            <a:r>
              <a:rPr lang="en-GB" b="1" dirty="0" err="1"/>
              <a:t>vioittavat</a:t>
            </a:r>
            <a:r>
              <a:rPr lang="en-GB" b="1" dirty="0"/>
              <a:t> </a:t>
            </a:r>
            <a:r>
              <a:rPr lang="en-GB" b="1" dirty="0" err="1"/>
              <a:t>hyönteiset</a:t>
            </a:r>
            <a:endParaRPr lang="en-GB" dirty="0"/>
          </a:p>
          <a:p>
            <a:pPr lvl="1">
              <a:buSzPct val="118000"/>
            </a:pPr>
            <a:r>
              <a:rPr lang="en-GB" sz="1600" dirty="0" err="1" smtClean="0"/>
              <a:t>Tupajumi</a:t>
            </a:r>
            <a:r>
              <a:rPr lang="en-GB" sz="1600" dirty="0" smtClean="0"/>
              <a:t> </a:t>
            </a:r>
            <a:r>
              <a:rPr lang="en-GB" sz="1600" dirty="0"/>
              <a:t>(ja </a:t>
            </a:r>
            <a:r>
              <a:rPr lang="en-GB" sz="1600" dirty="0" err="1" smtClean="0"/>
              <a:t>tupajäärä</a:t>
            </a:r>
            <a:r>
              <a:rPr lang="en-GB" sz="1600" dirty="0" smtClean="0"/>
              <a:t>)</a:t>
            </a:r>
          </a:p>
          <a:p>
            <a:pPr lvl="1">
              <a:buSzPct val="118000"/>
            </a:pPr>
            <a:r>
              <a:rPr lang="en-GB" sz="1600" dirty="0" err="1" smtClean="0"/>
              <a:t>Kuolemankello</a:t>
            </a:r>
            <a:r>
              <a:rPr lang="en-GB" sz="1600" dirty="0" smtClean="0"/>
              <a:t> </a:t>
            </a:r>
            <a:r>
              <a:rPr lang="en-GB" sz="1600" dirty="0"/>
              <a:t>ja </a:t>
            </a:r>
            <a:r>
              <a:rPr lang="en-GB" sz="1600" dirty="0" err="1" smtClean="0"/>
              <a:t>hirsijumi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 smtClean="0"/>
              <a:t>Hevosmuurahainen</a:t>
            </a:r>
            <a:endParaRPr lang="en-GB" dirty="0"/>
          </a:p>
          <a:p>
            <a:pPr marL="0" indent="0">
              <a:buSzPct val="118000"/>
              <a:buNone/>
            </a:pPr>
            <a:r>
              <a:rPr lang="en-GB" b="1" dirty="0"/>
              <a:t>Ns </a:t>
            </a:r>
            <a:r>
              <a:rPr lang="en-GB" b="1" dirty="0" err="1" smtClean="0"/>
              <a:t>kuorituholaiset</a:t>
            </a:r>
            <a:endParaRPr lang="en-GB" sz="2200" dirty="0"/>
          </a:p>
          <a:p>
            <a:pPr lvl="1">
              <a:buSzPct val="118000"/>
            </a:pPr>
            <a:r>
              <a:rPr lang="en-GB" sz="1600" dirty="0" err="1" smtClean="0"/>
              <a:t>Papintappaja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/>
              <a:t>T</a:t>
            </a:r>
            <a:r>
              <a:rPr lang="en-GB" sz="1600" dirty="0" err="1" smtClean="0"/>
              <a:t>ikaskuoriaiset</a:t>
            </a:r>
            <a:endParaRPr lang="en-GB" dirty="0">
              <a:solidFill>
                <a:schemeClr val="hlink"/>
              </a:solidFill>
            </a:endParaRPr>
          </a:p>
          <a:p>
            <a:pPr marL="0" indent="0">
              <a:buSzPct val="118000"/>
              <a:buNone/>
            </a:pPr>
            <a:r>
              <a:rPr lang="en-GB" b="1" dirty="0" err="1"/>
              <a:t>Muut</a:t>
            </a:r>
            <a:r>
              <a:rPr lang="en-GB" b="1" dirty="0"/>
              <a:t> </a:t>
            </a:r>
            <a:r>
              <a:rPr lang="en-GB" b="1" dirty="0" err="1" smtClean="0"/>
              <a:t>tuholaiset</a:t>
            </a:r>
            <a:endParaRPr lang="en-GB" sz="2400" dirty="0"/>
          </a:p>
          <a:p>
            <a:pPr lvl="1">
              <a:buSzPct val="118000"/>
            </a:pPr>
            <a:r>
              <a:rPr lang="en-GB" sz="1600" dirty="0" err="1" smtClean="0"/>
              <a:t>Turkiskuoriaiset</a:t>
            </a:r>
            <a:endParaRPr lang="en-GB" sz="1600" dirty="0"/>
          </a:p>
          <a:p>
            <a:pPr lvl="1">
              <a:buSzPct val="118000"/>
            </a:pPr>
            <a:r>
              <a:rPr lang="en-GB" sz="1600" dirty="0" err="1"/>
              <a:t>I</a:t>
            </a:r>
            <a:r>
              <a:rPr lang="en-GB" sz="1600" dirty="0" err="1" smtClean="0"/>
              <a:t>hrakuoriaiset</a:t>
            </a:r>
            <a:endParaRPr lang="en-GB" dirty="0"/>
          </a:p>
        </p:txBody>
      </p:sp>
      <p:sp>
        <p:nvSpPr>
          <p:cNvPr id="7" name="Date Placeholder 5"/>
          <p:cNvSpPr txBox="1">
            <a:spLocks/>
          </p:cNvSpPr>
          <p:nvPr/>
        </p:nvSpPr>
        <p:spPr>
          <a:xfrm>
            <a:off x="395536" y="62620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80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17.6.2015</a:t>
            </a:r>
            <a:endParaRPr kumimoji="0" lang="fi-FI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4332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332" y="332656"/>
            <a:ext cx="7597092" cy="864096"/>
          </a:xfrm>
        </p:spPr>
        <p:txBody>
          <a:bodyPr>
            <a:normAutofit/>
          </a:bodyPr>
          <a:lstStyle/>
          <a:p>
            <a:r>
              <a:rPr lang="fi-FI" dirty="0" err="1" smtClean="0"/>
              <a:t>Askomykeetin</a:t>
            </a:r>
            <a:r>
              <a:rPr lang="fi-FI" dirty="0" smtClean="0"/>
              <a:t> elinkierto</a:t>
            </a:r>
            <a:br>
              <a:rPr lang="fi-FI" dirty="0" smtClean="0"/>
            </a:br>
            <a:r>
              <a:rPr lang="en-US" sz="1200" b="0" i="1" dirty="0" err="1"/>
              <a:t>Exserohilum</a:t>
            </a:r>
            <a:r>
              <a:rPr lang="en-US" sz="1200" b="0" i="1" dirty="0"/>
              <a:t> </a:t>
            </a:r>
            <a:r>
              <a:rPr lang="en-US" sz="1200" b="0" i="1" dirty="0" err="1"/>
              <a:t>rostratum</a:t>
            </a:r>
            <a:r>
              <a:rPr lang="en-US" sz="1200" b="0" dirty="0"/>
              <a:t>, the killing </a:t>
            </a:r>
            <a:r>
              <a:rPr lang="en-US" sz="1200" b="0" dirty="0" smtClean="0"/>
              <a:t>fungus, 24 </a:t>
            </a:r>
            <a:r>
              <a:rPr lang="en-US" sz="1200" b="0" dirty="0"/>
              <a:t>October 2012 by </a:t>
            </a:r>
            <a:r>
              <a:rPr lang="en-US" sz="1200" b="0" dirty="0">
                <a:hlinkClick r:id="rId2"/>
              </a:rPr>
              <a:t>Danny </a:t>
            </a:r>
            <a:r>
              <a:rPr lang="en-US" sz="1200" b="0" dirty="0" err="1">
                <a:hlinkClick r:id="rId2"/>
              </a:rPr>
              <a:t>Haelewaters</a:t>
            </a:r>
            <a:r>
              <a:rPr lang="en-US" sz="1200" b="0" dirty="0"/>
              <a:t>, posted in </a:t>
            </a:r>
            <a:r>
              <a:rPr lang="en-US" sz="1200" b="0" dirty="0" smtClean="0">
                <a:hlinkClick r:id="rId3"/>
              </a:rPr>
              <a:t>Fungi</a:t>
            </a:r>
            <a:endParaRPr lang="fi-FI" sz="1200" b="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28775"/>
            <a:ext cx="6408712" cy="4392613"/>
          </a:xfrm>
        </p:spPr>
      </p:pic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46692-9764-4796-AF2E-897E79EBAFA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7012039"/>
      </p:ext>
    </p:extLst>
  </p:cSld>
  <p:clrMapOvr>
    <a:masterClrMapping/>
  </p:clrMapOvr>
  <p:transition spd="med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4670" y="1739225"/>
            <a:ext cx="5383983" cy="4114800"/>
          </a:xfrm>
        </p:spPr>
        <p:txBody>
          <a:bodyPr>
            <a:normAutofit/>
          </a:bodyPr>
          <a:lstStyle/>
          <a:p>
            <a:r>
              <a:rPr lang="fi-FI" sz="2000" b="1" dirty="0"/>
              <a:t>Lattiasieni </a:t>
            </a:r>
            <a:r>
              <a:rPr lang="fi-FI" sz="2000" dirty="0"/>
              <a:t>(</a:t>
            </a:r>
            <a:r>
              <a:rPr lang="fi-FI" sz="2000" i="1" dirty="0" err="1"/>
              <a:t>Serpula</a:t>
            </a:r>
            <a:r>
              <a:rPr lang="fi-FI" sz="2000" i="1" dirty="0"/>
              <a:t> </a:t>
            </a:r>
            <a:r>
              <a:rPr lang="fi-FI" sz="2000" i="1" dirty="0" err="1"/>
              <a:t>lacrymans</a:t>
            </a:r>
            <a:r>
              <a:rPr lang="fi-FI" sz="2000" i="1" dirty="0"/>
              <a:t>) </a:t>
            </a:r>
            <a:r>
              <a:rPr lang="fi-FI" sz="2000" dirty="0"/>
              <a:t>viihtyy viileässä: kellarit, lattiat, </a:t>
            </a:r>
            <a:r>
              <a:rPr lang="fi-FI" sz="2000" dirty="0" smtClean="0"/>
              <a:t>ryömintätilat, pystyy rihmastollaan siirtämään vettä kosteuslähteestä (maa, kostuneet rakenteet) kuivempaan puuhun ja voi levitä näin laajalle alalle</a:t>
            </a:r>
            <a:endParaRPr lang="fi-FI" sz="2000" dirty="0"/>
          </a:p>
          <a:p>
            <a:r>
              <a:rPr lang="fi-FI" sz="2000" b="1" dirty="0" smtClean="0"/>
              <a:t>Kellarisien</a:t>
            </a:r>
            <a:r>
              <a:rPr lang="fi-FI" sz="2000" dirty="0" smtClean="0"/>
              <a:t>i (</a:t>
            </a:r>
            <a:r>
              <a:rPr lang="fi-FI" sz="2000" i="1" dirty="0" err="1" smtClean="0"/>
              <a:t>Coniophora</a:t>
            </a:r>
            <a:r>
              <a:rPr lang="fi-FI" sz="2000" i="1" dirty="0" smtClean="0"/>
              <a:t> </a:t>
            </a:r>
            <a:r>
              <a:rPr lang="fi-FI" sz="2000" i="1" dirty="0" err="1" smtClean="0"/>
              <a:t>puteana</a:t>
            </a:r>
            <a:r>
              <a:rPr lang="fi-FI" sz="2000" dirty="0" smtClean="0"/>
              <a:t>) kehittyy kosteissa oloissa, mutta ei aina kasvata pintarihmastoa, laho kehittyy puun sisässä. Minimikosteus lahon kehittymiselle RH 95 % (puun kosteus 25 – 30%)</a:t>
            </a:r>
            <a:endParaRPr lang="fi-FI" sz="2000" dirty="0"/>
          </a:p>
        </p:txBody>
      </p:sp>
      <p:pic>
        <p:nvPicPr>
          <p:cNvPr id="5" name="Picture 9" descr="Kellarisieni seinä vaurio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36" y="2563464"/>
            <a:ext cx="2242434" cy="36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37362" y="539347"/>
            <a:ext cx="5588929" cy="1008112"/>
          </a:xfrm>
        </p:spPr>
        <p:txBody>
          <a:bodyPr>
            <a:normAutofit/>
          </a:bodyPr>
          <a:lstStyle/>
          <a:p>
            <a:r>
              <a:rPr lang="fi-FI" b="1" dirty="0" smtClean="0"/>
              <a:t>Rakennusten ruskolahottajasieniä</a:t>
            </a:r>
            <a:endParaRPr lang="fi-FI" b="1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24236" y="987319"/>
            <a:ext cx="2525819" cy="1944216"/>
            <a:chOff x="624" y="2256"/>
            <a:chExt cx="2424" cy="1623"/>
          </a:xfrm>
        </p:grpSpPr>
        <p:pic>
          <p:nvPicPr>
            <p:cNvPr id="9" name="Picture 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2256"/>
              <a:ext cx="2424" cy="16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82" y="2285"/>
              <a:ext cx="2284" cy="15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6"/>
          <a:stretch/>
        </p:blipFill>
        <p:spPr bwMode="auto">
          <a:xfrm>
            <a:off x="1010069" y="2148293"/>
            <a:ext cx="2294601" cy="150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2687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7316" y="439489"/>
            <a:ext cx="5372905" cy="875317"/>
          </a:xfrm>
        </p:spPr>
        <p:txBody>
          <a:bodyPr>
            <a:noAutofit/>
          </a:bodyPr>
          <a:lstStyle/>
          <a:p>
            <a:r>
              <a:rPr lang="fi-FI" sz="3200" b="1" dirty="0" smtClean="0"/>
              <a:t>Rakennusten ruskolahottajasieniä</a:t>
            </a:r>
            <a:endParaRPr lang="fi-FI" sz="3200" b="1" dirty="0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0" y="2621549"/>
            <a:ext cx="2791696" cy="198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75263" y="3028963"/>
            <a:ext cx="5142162" cy="1008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Saunakääpä </a:t>
            </a:r>
            <a:r>
              <a:rPr lang="fi-FI" sz="2000" dirty="0" smtClean="0"/>
              <a:t>(</a:t>
            </a:r>
            <a:r>
              <a:rPr lang="fi-FI" sz="2000" i="1" dirty="0" err="1" smtClean="0"/>
              <a:t>Gloeophyllum</a:t>
            </a:r>
            <a:r>
              <a:rPr lang="fi-FI" sz="2000" i="1" dirty="0" smtClean="0"/>
              <a:t> </a:t>
            </a:r>
            <a:r>
              <a:rPr lang="fi-FI" sz="2000" i="1" dirty="0" err="1" smtClean="0"/>
              <a:t>trabeum</a:t>
            </a:r>
            <a:r>
              <a:rPr lang="fi-FI" sz="2000" i="1" dirty="0" smtClean="0"/>
              <a:t>) </a:t>
            </a:r>
            <a:r>
              <a:rPr lang="fi-FI" sz="2000" dirty="0" smtClean="0"/>
              <a:t>viihtyy kosteassa ja lämpimässä: sauna, tasakatto </a:t>
            </a:r>
            <a:endParaRPr lang="fi-FI" sz="2000" dirty="0"/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09" y="4608901"/>
            <a:ext cx="2782684" cy="196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75263" y="4725145"/>
            <a:ext cx="4918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Aidaskääpä </a:t>
            </a:r>
            <a:r>
              <a:rPr lang="fi-FI" sz="2000" dirty="0" smtClean="0"/>
              <a:t>(</a:t>
            </a:r>
            <a:r>
              <a:rPr lang="fi-FI" sz="2000" i="1" dirty="0" err="1" smtClean="0"/>
              <a:t>Gloeophyllum</a:t>
            </a:r>
            <a:r>
              <a:rPr lang="fi-FI" sz="2000" i="1" dirty="0" smtClean="0"/>
              <a:t> </a:t>
            </a:r>
            <a:r>
              <a:rPr lang="fi-FI" sz="2000" i="1" dirty="0" err="1" smtClean="0"/>
              <a:t>sepiarium</a:t>
            </a:r>
            <a:r>
              <a:rPr lang="fi-FI" sz="2000" i="1" dirty="0" smtClean="0"/>
              <a:t>) </a:t>
            </a:r>
            <a:r>
              <a:rPr lang="fi-FI" sz="2000" dirty="0" smtClean="0"/>
              <a:t>kestää kuivuutta ja vaihtelevia lämpötiloja: ulkorakenteet, aidat, parvekkeet, laiturit, sateille alttiit terassit </a:t>
            </a:r>
            <a:endParaRPr lang="fi-FI" sz="2000" dirty="0"/>
          </a:p>
        </p:txBody>
      </p:sp>
      <p:pic>
        <p:nvPicPr>
          <p:cNvPr id="10" name="Picture 6" descr="vaurio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193" y="627932"/>
            <a:ext cx="2675429" cy="198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97316" y="1465056"/>
            <a:ext cx="51181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/>
              <a:t>Laakakääpä </a:t>
            </a:r>
            <a:r>
              <a:rPr lang="fi-FI" sz="2000" dirty="0" smtClean="0"/>
              <a:t>(</a:t>
            </a:r>
            <a:r>
              <a:rPr lang="fi-FI" sz="2000" i="1" dirty="0" err="1" smtClean="0"/>
              <a:t>Antrodia</a:t>
            </a:r>
            <a:r>
              <a:rPr lang="fi-FI" sz="2000" i="1" dirty="0" smtClean="0"/>
              <a:t> </a:t>
            </a:r>
            <a:r>
              <a:rPr lang="fi-FI" sz="2000" i="1" dirty="0" err="1" smtClean="0"/>
              <a:t>sp</a:t>
            </a:r>
            <a:r>
              <a:rPr lang="fi-FI" sz="2000" i="1" dirty="0" smtClean="0"/>
              <a:t>) </a:t>
            </a:r>
            <a:r>
              <a:rPr lang="fi-FI" sz="2000" dirty="0" smtClean="0"/>
              <a:t>viihtyy kosteassa tai märässä materiaalissa: rakennusten katto- ja vesivuodot </a:t>
            </a:r>
            <a:endParaRPr lang="fi-FI" sz="20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61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268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983347" y="3149008"/>
            <a:ext cx="2987824" cy="2961104"/>
          </a:xfrm>
          <a:prstGeom prst="rect">
            <a:avLst/>
          </a:prstGeom>
          <a:gradFill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4861" y="162004"/>
            <a:ext cx="8814676" cy="1362698"/>
          </a:xfrm>
          <a:noFill/>
        </p:spPr>
        <p:txBody>
          <a:bodyPr>
            <a:noAutofit/>
          </a:bodyPr>
          <a:lstStyle/>
          <a:p>
            <a:r>
              <a:rPr lang="fi-FI" sz="2400" b="1" dirty="0" smtClean="0"/>
              <a:t>Mikrobiongelmat ovat laaja kokonaisuus, homeet ja bakteerit ovat vain osa kokonaisuutta, pahimmat ongelmat johtuvat</a:t>
            </a:r>
            <a:r>
              <a:rPr lang="fi-FI" sz="2400" dirty="0"/>
              <a:t> </a:t>
            </a:r>
            <a:r>
              <a:rPr lang="fi-FI" sz="2400" b="1" dirty="0" smtClean="0"/>
              <a:t>pitkäaikaisesta kosteuskuormasta.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bg1"/>
              </a:buClr>
            </a:pPr>
            <a:r>
              <a:rPr lang="fi-FI" sz="1600" dirty="0" smtClean="0">
                <a:solidFill>
                  <a:schemeClr val="bg1"/>
                </a:solidFill>
              </a:rPr>
              <a:t>Mikrobien määritys</a:t>
            </a:r>
          </a:p>
          <a:p>
            <a:pPr>
              <a:buClr>
                <a:schemeClr val="bg1"/>
              </a:buClr>
            </a:pPr>
            <a:r>
              <a:rPr lang="fi-FI" sz="1600" dirty="0" smtClean="0">
                <a:solidFill>
                  <a:schemeClr val="bg1"/>
                </a:solidFill>
              </a:rPr>
              <a:t>Mikrobien </a:t>
            </a:r>
            <a:r>
              <a:rPr lang="fi-FI" sz="1600" dirty="0" err="1">
                <a:solidFill>
                  <a:schemeClr val="bg1"/>
                </a:solidFill>
              </a:rPr>
              <a:t>sukkessio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smtClean="0">
                <a:solidFill>
                  <a:schemeClr val="bg1"/>
                </a:solidFill>
              </a:rPr>
              <a:t>rakennus-materiaaleissa</a:t>
            </a:r>
            <a:r>
              <a:rPr lang="fi-FI" sz="1600" dirty="0">
                <a:solidFill>
                  <a:schemeClr val="bg1"/>
                </a:solidFill>
              </a:rPr>
              <a:t>: </a:t>
            </a:r>
            <a:endParaRPr lang="fi-FI" sz="1600" dirty="0" smtClean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fi-FI" sz="1600" dirty="0" smtClean="0">
                <a:solidFill>
                  <a:schemeClr val="bg1"/>
                </a:solidFill>
              </a:rPr>
              <a:t>pintahome </a:t>
            </a:r>
            <a:r>
              <a:rPr lang="fi-FI" sz="1600" dirty="0">
                <a:solidFill>
                  <a:schemeClr val="bg1"/>
                </a:solidFill>
              </a:rPr>
              <a:t>betonin </a:t>
            </a:r>
            <a:r>
              <a:rPr lang="fi-FI" sz="1600" dirty="0" smtClean="0">
                <a:solidFill>
                  <a:schemeClr val="bg1"/>
                </a:solidFill>
              </a:rPr>
              <a:t>pinnalla </a:t>
            </a:r>
          </a:p>
          <a:p>
            <a:pPr lvl="1">
              <a:buClr>
                <a:schemeClr val="bg1"/>
              </a:buClr>
            </a:pPr>
            <a:r>
              <a:rPr lang="fi-FI" sz="1600" dirty="0" smtClean="0">
                <a:solidFill>
                  <a:schemeClr val="bg1"/>
                </a:solidFill>
              </a:rPr>
              <a:t>puun home ja sinistymä</a:t>
            </a:r>
          </a:p>
          <a:p>
            <a:pPr lvl="1">
              <a:buClr>
                <a:schemeClr val="bg1"/>
              </a:buClr>
            </a:pPr>
            <a:r>
              <a:rPr lang="fi-FI" sz="1600" dirty="0" smtClean="0">
                <a:solidFill>
                  <a:schemeClr val="bg1"/>
                </a:solidFill>
              </a:rPr>
              <a:t>lahovaurio </a:t>
            </a:r>
            <a:r>
              <a:rPr lang="fi-FI" sz="1600" dirty="0">
                <a:solidFill>
                  <a:schemeClr val="bg1"/>
                </a:solidFill>
              </a:rPr>
              <a:t>puussa ja </a:t>
            </a:r>
            <a:endParaRPr lang="fi-FI" sz="1600" dirty="0" smtClean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r>
              <a:rPr lang="fi-FI" sz="1600" dirty="0" smtClean="0">
                <a:solidFill>
                  <a:schemeClr val="bg1"/>
                </a:solidFill>
              </a:rPr>
              <a:t>sekundaarihomeet </a:t>
            </a:r>
            <a:r>
              <a:rPr lang="fi-FI" sz="1600" dirty="0">
                <a:solidFill>
                  <a:schemeClr val="bg1"/>
                </a:solidFill>
              </a:rPr>
              <a:t>ja </a:t>
            </a:r>
            <a:r>
              <a:rPr lang="fi-FI" sz="1600" dirty="0" smtClean="0">
                <a:solidFill>
                  <a:schemeClr val="bg1"/>
                </a:solidFill>
              </a:rPr>
              <a:t/>
            </a:r>
            <a:br>
              <a:rPr lang="fi-FI" sz="1600" dirty="0" smtClean="0">
                <a:solidFill>
                  <a:schemeClr val="bg1"/>
                </a:solidFill>
              </a:rPr>
            </a:br>
            <a:r>
              <a:rPr lang="fi-FI" sz="1600" dirty="0" smtClean="0">
                <a:solidFill>
                  <a:schemeClr val="bg1"/>
                </a:solidFill>
              </a:rPr>
              <a:t>-bakteerit (elävät lahosienellä)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62</a:t>
            </a:fld>
            <a:endParaRPr lang="fi-FI"/>
          </a:p>
        </p:txBody>
      </p:sp>
      <p:pic>
        <p:nvPicPr>
          <p:cNvPr id="3074" name="Picture 3"/>
          <p:cNvPicPr>
            <a:picLocks noGrp="1"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499" y="3199620"/>
            <a:ext cx="3151419" cy="1836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54810" y="3199620"/>
            <a:ext cx="25130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800" b="1" dirty="0" smtClean="0">
                <a:solidFill>
                  <a:schemeClr val="accent1"/>
                </a:solidFill>
              </a:rPr>
              <a:t>Homeen kasvun alkaminen (VTT:n homemalli)</a:t>
            </a:r>
            <a:endParaRPr lang="fi-FI" sz="18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438" y="5132913"/>
            <a:ext cx="283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 smtClean="0">
                <a:solidFill>
                  <a:schemeClr val="accent1"/>
                </a:solidFill>
              </a:rPr>
              <a:t>Lahon alkuvaiheen kehittyminen (VTT:n malli)</a:t>
            </a:r>
            <a:endParaRPr lang="fi-FI" sz="1600" b="1" dirty="0">
              <a:solidFill>
                <a:schemeClr val="accent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8200" y="1730610"/>
            <a:ext cx="8508022" cy="1253142"/>
            <a:chOff x="128464" y="2042785"/>
            <a:chExt cx="9666163" cy="1314207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85"/>
            <a:stretch/>
          </p:blipFill>
          <p:spPr bwMode="auto">
            <a:xfrm>
              <a:off x="2092568" y="2042785"/>
              <a:ext cx="1929347" cy="131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 descr="koe 3-kshharkko-8-yp-40x-1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464" y="2042785"/>
              <a:ext cx="1750412" cy="131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47" y="2354886"/>
              <a:ext cx="1008112" cy="806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2272871" y="2346225"/>
            <a:ext cx="1058256" cy="7906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30" name="Document" r:id="rId8" imgW="2082417" imgH="1561240" progId="Word.Document.8">
                    <p:embed/>
                  </p:oleObj>
                </mc:Choice>
                <mc:Fallback>
                  <p:oleObj name="Document" r:id="rId8" imgW="2082417" imgH="156124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2871" y="2346225"/>
                          <a:ext cx="1058256" cy="7906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Picture 1028" descr="PIC00003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064" y="2042785"/>
              <a:ext cx="1750139" cy="1314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53" t="8779" r="6881" b="5425"/>
            <a:stretch/>
          </p:blipFill>
          <p:spPr bwMode="auto">
            <a:xfrm>
              <a:off x="6194227" y="2042785"/>
              <a:ext cx="1763486" cy="1314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939" y="2042785"/>
              <a:ext cx="1621688" cy="1314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928" y="4258364"/>
            <a:ext cx="3151419" cy="188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229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3" name="Line 1031"/>
          <p:cNvSpPr>
            <a:spLocks noChangeShapeType="1"/>
          </p:cNvSpPr>
          <p:nvPr/>
        </p:nvSpPr>
        <p:spPr bwMode="auto">
          <a:xfrm flipV="1">
            <a:off x="2461846" y="2590800"/>
            <a:ext cx="0" cy="304800"/>
          </a:xfrm>
          <a:prstGeom prst="line">
            <a:avLst/>
          </a:prstGeom>
          <a:noFill/>
          <a:ln w="76200">
            <a:solidFill>
              <a:srgbClr val="333399"/>
            </a:solidFill>
            <a:prstDash val="sysDot"/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64" name="Line 1032"/>
          <p:cNvSpPr>
            <a:spLocks noChangeShapeType="1"/>
          </p:cNvSpPr>
          <p:nvPr/>
        </p:nvSpPr>
        <p:spPr bwMode="auto">
          <a:xfrm>
            <a:off x="2883877" y="2819400"/>
            <a:ext cx="0" cy="152400"/>
          </a:xfrm>
          <a:prstGeom prst="line">
            <a:avLst/>
          </a:prstGeom>
          <a:noFill/>
          <a:ln w="76200">
            <a:solidFill>
              <a:srgbClr val="333399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66" name="Text Box 1034"/>
          <p:cNvSpPr txBox="1">
            <a:spLocks noChangeArrowheads="1"/>
          </p:cNvSpPr>
          <p:nvPr/>
        </p:nvSpPr>
        <p:spPr bwMode="auto">
          <a:xfrm>
            <a:off x="5275385" y="1901196"/>
            <a:ext cx="2743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000" b="1" dirty="0" err="1">
                <a:solidFill>
                  <a:schemeClr val="accent1"/>
                </a:solidFill>
              </a:rPr>
              <a:t>kosteus</a:t>
            </a:r>
            <a:r>
              <a:rPr lang="en-GB" sz="2000" b="1" dirty="0"/>
              <a:t>, </a:t>
            </a:r>
            <a:r>
              <a:rPr lang="en-GB" sz="2000" b="1" dirty="0" err="1">
                <a:solidFill>
                  <a:schemeClr val="accent2"/>
                </a:solidFill>
              </a:rPr>
              <a:t>lämpötila</a:t>
            </a:r>
            <a:r>
              <a:rPr lang="en-GB" sz="2000" b="1" dirty="0">
                <a:solidFill>
                  <a:schemeClr val="accent2"/>
                </a:solidFill>
              </a:rPr>
              <a:t>, </a:t>
            </a:r>
            <a:r>
              <a:rPr lang="en-GB" sz="2000" b="1" dirty="0" err="1"/>
              <a:t>materiaali</a:t>
            </a:r>
            <a:r>
              <a:rPr lang="en-GB" sz="2000" b="1" dirty="0"/>
              <a:t>,</a:t>
            </a:r>
            <a:r>
              <a:rPr lang="en-GB" sz="2000" b="1" dirty="0">
                <a:solidFill>
                  <a:srgbClr val="D74427"/>
                </a:solidFill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aika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275" name="Line 1043"/>
          <p:cNvSpPr>
            <a:spLocks noChangeShapeType="1"/>
          </p:cNvSpPr>
          <p:nvPr/>
        </p:nvSpPr>
        <p:spPr bwMode="auto">
          <a:xfrm>
            <a:off x="3165231" y="4343400"/>
            <a:ext cx="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76" name="Line 1044"/>
          <p:cNvSpPr>
            <a:spLocks noChangeShapeType="1"/>
          </p:cNvSpPr>
          <p:nvPr/>
        </p:nvSpPr>
        <p:spPr bwMode="auto">
          <a:xfrm>
            <a:off x="3235569" y="4343400"/>
            <a:ext cx="0" cy="838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77" name="Line 1045"/>
          <p:cNvSpPr>
            <a:spLocks noChangeShapeType="1"/>
          </p:cNvSpPr>
          <p:nvPr/>
        </p:nvSpPr>
        <p:spPr bwMode="auto">
          <a:xfrm>
            <a:off x="1547446" y="5105400"/>
            <a:ext cx="154744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96278" name="Text Box 1046"/>
          <p:cNvSpPr txBox="1">
            <a:spLocks noChangeArrowheads="1"/>
          </p:cNvSpPr>
          <p:nvPr/>
        </p:nvSpPr>
        <p:spPr bwMode="auto">
          <a:xfrm>
            <a:off x="1051300" y="6019800"/>
            <a:ext cx="36019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96279" name="Text Box 1047"/>
          <p:cNvSpPr txBox="1">
            <a:spLocks noChangeArrowheads="1"/>
          </p:cNvSpPr>
          <p:nvPr/>
        </p:nvSpPr>
        <p:spPr bwMode="auto">
          <a:xfrm>
            <a:off x="422031" y="1143000"/>
            <a:ext cx="40796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grpSp>
        <p:nvGrpSpPr>
          <p:cNvPr id="8" name="Ryhmitä 7"/>
          <p:cNvGrpSpPr/>
          <p:nvPr/>
        </p:nvGrpSpPr>
        <p:grpSpPr>
          <a:xfrm>
            <a:off x="323528" y="1447800"/>
            <a:ext cx="8609456" cy="4773358"/>
            <a:chOff x="323528" y="1447800"/>
            <a:chExt cx="8609456" cy="4773358"/>
          </a:xfrm>
        </p:grpSpPr>
        <p:sp>
          <p:nvSpPr>
            <p:cNvPr id="96259" name="Rectangle 1027"/>
            <p:cNvSpPr>
              <a:spLocks noChangeArrowheads="1"/>
            </p:cNvSpPr>
            <p:nvPr/>
          </p:nvSpPr>
          <p:spPr bwMode="auto">
            <a:xfrm>
              <a:off x="351692" y="1447800"/>
              <a:ext cx="8581292" cy="4648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190500" indent="-190500">
                <a:spcBef>
                  <a:spcPct val="20000"/>
                </a:spcBef>
                <a:buFontTx/>
                <a:buChar char="•"/>
              </a:pPr>
              <a:endParaRPr lang="en-GB" sz="1900">
                <a:latin typeface="Arial" charset="0"/>
              </a:endParaRPr>
            </a:p>
            <a:p>
              <a:pPr marL="190500" indent="-190500">
                <a:spcBef>
                  <a:spcPct val="20000"/>
                </a:spcBef>
                <a:buFontTx/>
                <a:buChar char="•"/>
              </a:pPr>
              <a:endParaRPr lang="en-GB" sz="1900">
                <a:latin typeface="Arial" charset="0"/>
              </a:endParaRPr>
            </a:p>
          </p:txBody>
        </p:sp>
        <p:grpSp>
          <p:nvGrpSpPr>
            <p:cNvPr id="6" name="Ryhmitä 5"/>
            <p:cNvGrpSpPr/>
            <p:nvPr/>
          </p:nvGrpSpPr>
          <p:grpSpPr>
            <a:xfrm>
              <a:off x="323528" y="1676400"/>
              <a:ext cx="4065742" cy="4544758"/>
              <a:chOff x="362242" y="1676400"/>
              <a:chExt cx="4065742" cy="4544758"/>
            </a:xfrm>
          </p:grpSpPr>
          <p:grpSp>
            <p:nvGrpSpPr>
              <p:cNvPr id="5" name="Ryhmitä 4"/>
              <p:cNvGrpSpPr/>
              <p:nvPr/>
            </p:nvGrpSpPr>
            <p:grpSpPr>
              <a:xfrm>
                <a:off x="368150" y="1676400"/>
                <a:ext cx="4059834" cy="4544758"/>
                <a:chOff x="281354" y="1676400"/>
                <a:chExt cx="4059834" cy="4544758"/>
              </a:xfrm>
            </p:grpSpPr>
            <p:pic>
              <p:nvPicPr>
                <p:cNvPr id="96260" name="Picture 1028" descr="KuvaKostLahtTalo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1354" y="1676400"/>
                  <a:ext cx="4059834" cy="45447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6261" name="Line 1029"/>
                <p:cNvSpPr>
                  <a:spLocks noChangeShapeType="1"/>
                </p:cNvSpPr>
                <p:nvPr/>
              </p:nvSpPr>
              <p:spPr bwMode="auto">
                <a:xfrm>
                  <a:off x="914400" y="2819400"/>
                  <a:ext cx="633046" cy="762000"/>
                </a:xfrm>
                <a:prstGeom prst="line">
                  <a:avLst/>
                </a:prstGeom>
                <a:noFill/>
                <a:ln w="88900">
                  <a:solidFill>
                    <a:srgbClr val="000080"/>
                  </a:solidFill>
                  <a:round/>
                  <a:headEnd/>
                  <a:tailEnd type="triangle" w="med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96262" name="Line 1030"/>
                <p:cNvSpPr>
                  <a:spLocks noChangeShapeType="1"/>
                </p:cNvSpPr>
                <p:nvPr/>
              </p:nvSpPr>
              <p:spPr bwMode="auto">
                <a:xfrm flipH="1">
                  <a:off x="3376246" y="4343400"/>
                  <a:ext cx="422031" cy="304800"/>
                </a:xfrm>
                <a:prstGeom prst="line">
                  <a:avLst/>
                </a:prstGeom>
                <a:noFill/>
                <a:ln w="114300">
                  <a:solidFill>
                    <a:srgbClr val="333399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96274" name="Line 1042"/>
                <p:cNvSpPr>
                  <a:spLocks noChangeShapeType="1"/>
                </p:cNvSpPr>
                <p:nvPr/>
              </p:nvSpPr>
              <p:spPr bwMode="auto">
                <a:xfrm flipH="1">
                  <a:off x="3235569" y="2895600"/>
                  <a:ext cx="19798" cy="1524000"/>
                </a:xfrm>
                <a:prstGeom prst="line">
                  <a:avLst/>
                </a:prstGeom>
                <a:noFill/>
                <a:ln w="76200">
                  <a:solidFill>
                    <a:srgbClr val="333399"/>
                  </a:solidFill>
                  <a:round/>
                  <a:headEnd/>
                  <a:tailEnd type="triangl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pic>
              <p:nvPicPr>
                <p:cNvPr id="96281" name="Picture 1049" descr="HomeSemKattovaurio10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94892" y="1772923"/>
                  <a:ext cx="1145214" cy="846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" name="Group 1050"/>
              <p:cNvGrpSpPr>
                <a:grpSpLocks/>
              </p:cNvGrpSpPr>
              <p:nvPr/>
            </p:nvGrpSpPr>
            <p:grpSpPr bwMode="auto">
              <a:xfrm>
                <a:off x="362242" y="4221191"/>
                <a:ext cx="1102531" cy="1105464"/>
                <a:chOff x="624" y="2175"/>
                <a:chExt cx="2424" cy="1651"/>
              </a:xfrm>
            </p:grpSpPr>
            <p:pic>
              <p:nvPicPr>
                <p:cNvPr id="96283" name="Picture 1051"/>
                <p:cNvPicPr>
                  <a:picLocks noChangeArrowheads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4" y="2175"/>
                  <a:ext cx="2424" cy="16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6284" name="Rectangle 1052"/>
                <p:cNvSpPr>
                  <a:spLocks noChangeArrowheads="1"/>
                </p:cNvSpPr>
                <p:nvPr/>
              </p:nvSpPr>
              <p:spPr bwMode="auto">
                <a:xfrm>
                  <a:off x="682" y="2285"/>
                  <a:ext cx="2284" cy="154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</p:grpSp>
          <p:grpSp>
            <p:nvGrpSpPr>
              <p:cNvPr id="3" name="Group 1053"/>
              <p:cNvGrpSpPr>
                <a:grpSpLocks/>
              </p:cNvGrpSpPr>
              <p:nvPr/>
            </p:nvGrpSpPr>
            <p:grpSpPr bwMode="auto">
              <a:xfrm>
                <a:off x="2250831" y="3810000"/>
                <a:ext cx="844062" cy="1143000"/>
                <a:chOff x="768" y="1104"/>
                <a:chExt cx="1979" cy="2624"/>
              </a:xfrm>
            </p:grpSpPr>
            <p:pic>
              <p:nvPicPr>
                <p:cNvPr id="96286" name="Picture 1054"/>
                <p:cNvPicPr>
                  <a:picLocks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1104"/>
                  <a:ext cx="1979" cy="2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96287" name="Rectangle 1055"/>
                <p:cNvSpPr>
                  <a:spLocks noChangeArrowheads="1"/>
                </p:cNvSpPr>
                <p:nvPr/>
              </p:nvSpPr>
              <p:spPr bwMode="auto">
                <a:xfrm>
                  <a:off x="826" y="1133"/>
                  <a:ext cx="1831" cy="25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</p:grpSp>
        </p:grpSp>
      </p:grpSp>
      <p:grpSp>
        <p:nvGrpSpPr>
          <p:cNvPr id="9" name="Ryhmitä 8"/>
          <p:cNvGrpSpPr/>
          <p:nvPr/>
        </p:nvGrpSpPr>
        <p:grpSpPr>
          <a:xfrm>
            <a:off x="4712677" y="1772923"/>
            <a:ext cx="4395827" cy="4289561"/>
            <a:chOff x="4712677" y="1772923"/>
            <a:chExt cx="4395827" cy="4289561"/>
          </a:xfrm>
        </p:grpSpPr>
        <p:sp>
          <p:nvSpPr>
            <p:cNvPr id="96265" name="Oval 1033"/>
            <p:cNvSpPr>
              <a:spLocks noChangeArrowheads="1"/>
            </p:cNvSpPr>
            <p:nvPr/>
          </p:nvSpPr>
          <p:spPr bwMode="auto">
            <a:xfrm>
              <a:off x="4943489" y="1772923"/>
              <a:ext cx="3446585" cy="914400"/>
            </a:xfrm>
            <a:prstGeom prst="ellipse">
              <a:avLst/>
            </a:prstGeom>
            <a:noFill/>
            <a:ln w="508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96267" name="Text Box 1035"/>
            <p:cNvSpPr txBox="1">
              <a:spLocks noChangeArrowheads="1"/>
            </p:cNvSpPr>
            <p:nvPr/>
          </p:nvSpPr>
          <p:spPr bwMode="auto">
            <a:xfrm>
              <a:off x="4923693" y="3581401"/>
              <a:ext cx="3727938" cy="707886"/>
            </a:xfrm>
            <a:prstGeom prst="rect">
              <a:avLst/>
            </a:prstGeom>
            <a:noFill/>
            <a:ln w="50800">
              <a:solidFill>
                <a:schemeClr val="accent2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KOSTEUSVAURIO</a:t>
              </a:r>
              <a:b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</a:br>
              <a:r>
                <a:rPr lang="en-GB" sz="20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rakenteen</a:t>
              </a:r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GB" sz="20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sietokyky</a:t>
              </a:r>
              <a:r>
                <a:rPr lang="en-GB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en-GB" sz="2000" b="1" dirty="0" err="1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ylittyy</a:t>
              </a:r>
              <a:endParaRPr lang="en-GB" sz="2000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96268" name="Text Box 1036"/>
            <p:cNvSpPr txBox="1">
              <a:spLocks noChangeArrowheads="1"/>
            </p:cNvSpPr>
            <p:nvPr/>
          </p:nvSpPr>
          <p:spPr bwMode="auto">
            <a:xfrm>
              <a:off x="4712677" y="4800600"/>
              <a:ext cx="2136004" cy="1261884"/>
            </a:xfrm>
            <a:prstGeom prst="rect">
              <a:avLst/>
            </a:prstGeom>
            <a:noFill/>
            <a:ln w="508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bg1">
                      <a:lumMod val="50000"/>
                    </a:schemeClr>
                  </a:solidFill>
                </a:rPr>
                <a:t>HOME</a:t>
              </a:r>
            </a:p>
            <a:p>
              <a:pPr>
                <a:spcBef>
                  <a:spcPct val="50000"/>
                </a:spcBef>
              </a:pPr>
              <a:r>
                <a:rPr lang="en-GB" sz="1600" b="1" dirty="0"/>
                <a:t>RH:  &gt; 75 - 95 %</a:t>
              </a:r>
              <a:br>
                <a:rPr lang="en-GB" sz="1600" b="1" dirty="0"/>
              </a:br>
              <a:r>
                <a:rPr lang="en-GB" sz="1600" b="1" dirty="0" err="1"/>
                <a:t>Lämpö</a:t>
              </a:r>
              <a:r>
                <a:rPr lang="en-GB" sz="1600" b="1" dirty="0"/>
                <a:t>:  0 - 55 C</a:t>
              </a:r>
              <a:br>
                <a:rPr lang="en-GB" sz="1600" b="1" dirty="0"/>
              </a:br>
              <a:r>
                <a:rPr lang="en-GB" sz="1600" b="1" dirty="0" err="1"/>
                <a:t>Aika</a:t>
              </a:r>
              <a:r>
                <a:rPr lang="en-GB" sz="1600" b="1" dirty="0"/>
                <a:t>:  </a:t>
              </a:r>
              <a:r>
                <a:rPr lang="en-GB" sz="1600" b="1" dirty="0" err="1"/>
                <a:t>vrk</a:t>
              </a:r>
              <a:r>
                <a:rPr lang="en-GB" sz="1600" b="1" dirty="0"/>
                <a:t>, </a:t>
              </a:r>
              <a:r>
                <a:rPr lang="en-GB" sz="1600" b="1" dirty="0" err="1" smtClean="0"/>
                <a:t>vko</a:t>
              </a:r>
              <a:r>
                <a:rPr lang="en-GB" sz="1600" b="1" dirty="0" smtClean="0"/>
                <a:t>, </a:t>
              </a:r>
              <a:r>
                <a:rPr lang="en-GB" sz="1600" b="1" dirty="0" err="1" smtClean="0"/>
                <a:t>kk</a:t>
              </a:r>
              <a:endParaRPr lang="en-GB" sz="1600" b="1" dirty="0"/>
            </a:p>
          </p:txBody>
        </p:sp>
        <p:sp>
          <p:nvSpPr>
            <p:cNvPr id="96269" name="Text Box 1037"/>
            <p:cNvSpPr txBox="1">
              <a:spLocks noChangeArrowheads="1"/>
            </p:cNvSpPr>
            <p:nvPr/>
          </p:nvSpPr>
          <p:spPr bwMode="auto">
            <a:xfrm>
              <a:off x="4768593" y="2925635"/>
              <a:ext cx="21101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b="1" dirty="0" err="1">
                  <a:solidFill>
                    <a:schemeClr val="accent3">
                      <a:lumMod val="50000"/>
                    </a:schemeClr>
                  </a:solidFill>
                </a:rPr>
                <a:t>kosteusrasitus</a:t>
              </a:r>
              <a:endParaRPr lang="en-GB" sz="2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96270" name="Line 1038"/>
            <p:cNvSpPr>
              <a:spLocks noChangeShapeType="1"/>
            </p:cNvSpPr>
            <p:nvPr/>
          </p:nvSpPr>
          <p:spPr bwMode="auto">
            <a:xfrm>
              <a:off x="6848681" y="2828955"/>
              <a:ext cx="0" cy="533400"/>
            </a:xfrm>
            <a:prstGeom prst="line">
              <a:avLst/>
            </a:prstGeom>
            <a:noFill/>
            <a:ln w="76200">
              <a:solidFill>
                <a:schemeClr val="accent3">
                  <a:lumMod val="5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96271" name="Text Box 1039"/>
            <p:cNvSpPr txBox="1">
              <a:spLocks noChangeArrowheads="1"/>
            </p:cNvSpPr>
            <p:nvPr/>
          </p:nvSpPr>
          <p:spPr bwMode="auto">
            <a:xfrm>
              <a:off x="6906203" y="4800600"/>
              <a:ext cx="2081199" cy="1261884"/>
            </a:xfrm>
            <a:prstGeom prst="rect">
              <a:avLst/>
            </a:prstGeom>
            <a:noFill/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chemeClr val="accent2"/>
                  </a:solidFill>
                </a:rPr>
                <a:t>LAHO</a:t>
              </a:r>
            </a:p>
            <a:p>
              <a:pPr>
                <a:spcBef>
                  <a:spcPct val="50000"/>
                </a:spcBef>
              </a:pPr>
              <a:r>
                <a:rPr lang="en-GB" sz="1600" b="1" dirty="0"/>
                <a:t>RH:  &gt; 90 - 95 %</a:t>
              </a:r>
              <a:br>
                <a:rPr lang="en-GB" sz="1600" b="1" dirty="0"/>
              </a:br>
              <a:r>
                <a:rPr lang="en-GB" sz="1600" b="1" dirty="0" err="1"/>
                <a:t>Lämpö</a:t>
              </a:r>
              <a:r>
                <a:rPr lang="en-GB" sz="1600" b="1" dirty="0"/>
                <a:t>:  5 - 50 C</a:t>
              </a:r>
              <a:br>
                <a:rPr lang="en-GB" sz="1600" b="1" dirty="0"/>
              </a:br>
              <a:r>
                <a:rPr lang="en-GB" sz="1600" b="1" dirty="0" err="1" smtClean="0"/>
                <a:t>Aika</a:t>
              </a:r>
              <a:r>
                <a:rPr lang="en-GB" sz="1600" b="1" dirty="0"/>
                <a:t>:  </a:t>
              </a:r>
              <a:r>
                <a:rPr lang="en-GB" sz="1600" b="1" dirty="0" err="1"/>
                <a:t>vko</a:t>
              </a:r>
              <a:r>
                <a:rPr lang="en-GB" sz="1600" b="1" dirty="0"/>
                <a:t>, </a:t>
              </a:r>
              <a:r>
                <a:rPr lang="en-GB" sz="1600" b="1" dirty="0" err="1"/>
                <a:t>kk</a:t>
              </a:r>
              <a:r>
                <a:rPr lang="en-GB" sz="1600" b="1" dirty="0"/>
                <a:t>, v</a:t>
              </a:r>
            </a:p>
          </p:txBody>
        </p:sp>
        <p:sp>
          <p:nvSpPr>
            <p:cNvPr id="96272" name="Line 1040"/>
            <p:cNvSpPr>
              <a:spLocks noChangeShapeType="1"/>
            </p:cNvSpPr>
            <p:nvPr/>
          </p:nvSpPr>
          <p:spPr bwMode="auto">
            <a:xfrm>
              <a:off x="5817255" y="4353549"/>
              <a:ext cx="0" cy="457200"/>
            </a:xfrm>
            <a:prstGeom prst="line">
              <a:avLst/>
            </a:prstGeom>
            <a:noFill/>
            <a:ln w="50800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96273" name="Line 1041"/>
            <p:cNvSpPr>
              <a:spLocks noChangeShapeType="1"/>
            </p:cNvSpPr>
            <p:nvPr/>
          </p:nvSpPr>
          <p:spPr bwMode="auto">
            <a:xfrm>
              <a:off x="7737231" y="4343400"/>
              <a:ext cx="0" cy="441148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34" name="Text Box 1037"/>
            <p:cNvSpPr txBox="1">
              <a:spLocks noChangeArrowheads="1"/>
            </p:cNvSpPr>
            <p:nvPr/>
          </p:nvSpPr>
          <p:spPr bwMode="auto">
            <a:xfrm>
              <a:off x="6998350" y="2924944"/>
              <a:ext cx="21101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emissiot</a:t>
              </a:r>
              <a:endParaRPr lang="en-GB" sz="2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1800" dirty="0"/>
              <a:t/>
            </a:r>
            <a:br>
              <a:rPr lang="en-GB" sz="1800" dirty="0"/>
            </a:br>
            <a:endParaRPr lang="fi-FI" sz="1600" dirty="0"/>
          </a:p>
        </p:txBody>
      </p:sp>
      <p:sp>
        <p:nvSpPr>
          <p:cNvPr id="7" name="Sisällön paikkamerkki 6"/>
          <p:cNvSpPr>
            <a:spLocks noGrp="1"/>
          </p:cNvSpPr>
          <p:nvPr>
            <p:ph idx="1"/>
          </p:nvPr>
        </p:nvSpPr>
        <p:spPr>
          <a:xfrm>
            <a:off x="251520" y="1052736"/>
            <a:ext cx="7489825" cy="4392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400" dirty="0" err="1">
                <a:latin typeface="Arial" charset="0"/>
              </a:rPr>
              <a:t>Rakennuksiin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kohdistuu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erilaisia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kosteusrasituksia</a:t>
            </a:r>
            <a:r>
              <a:rPr lang="en-GB" sz="1400" dirty="0">
                <a:latin typeface="Arial" charset="0"/>
              </a:rPr>
              <a:t>, </a:t>
            </a:r>
            <a:r>
              <a:rPr lang="en-GB" sz="1400" dirty="0" err="1">
                <a:latin typeface="Arial" charset="0"/>
              </a:rPr>
              <a:t>joiden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vaikutus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rakenteiden</a:t>
            </a:r>
            <a:r>
              <a:rPr lang="en-GB" sz="1400" dirty="0">
                <a:latin typeface="Arial" charset="0"/>
              </a:rPr>
              <a:t> ja </a:t>
            </a:r>
            <a:r>
              <a:rPr lang="en-GB" sz="1400" dirty="0" err="1">
                <a:latin typeface="Arial" charset="0"/>
              </a:rPr>
              <a:t>materiaalien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kestävyyteen</a:t>
            </a:r>
            <a:r>
              <a:rPr lang="en-GB" sz="1400" dirty="0">
                <a:latin typeface="Arial" charset="0"/>
              </a:rPr>
              <a:t> </a:t>
            </a:r>
            <a:r>
              <a:rPr lang="en-GB" sz="1400" dirty="0" err="1">
                <a:latin typeface="Arial" charset="0"/>
              </a:rPr>
              <a:t>vaihtelee</a:t>
            </a:r>
            <a:r>
              <a:rPr lang="en-GB" sz="1600" dirty="0">
                <a:latin typeface="Arial" charset="0"/>
              </a:rPr>
              <a:t>.</a:t>
            </a:r>
            <a:endParaRPr lang="fi-FI" sz="1400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4B5847-1FA8-4EAB-8786-A0336426E059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37" name="Rectangle 1026"/>
          <p:cNvSpPr>
            <a:spLocks noChangeArrowheads="1"/>
          </p:cNvSpPr>
          <p:nvPr/>
        </p:nvSpPr>
        <p:spPr bwMode="auto">
          <a:xfrm>
            <a:off x="251520" y="466755"/>
            <a:ext cx="8822142" cy="53340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GB" sz="2800" b="1" dirty="0" err="1" smtClean="0">
                <a:solidFill>
                  <a:schemeClr val="accent1"/>
                </a:solidFill>
                <a:latin typeface="Arial" charset="0"/>
              </a:rPr>
              <a:t>Vettä</a:t>
            </a:r>
            <a:r>
              <a:rPr lang="en-GB" sz="2800" b="1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ja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ongelmia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voi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tulla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rakennuksiin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eri</a:t>
            </a:r>
            <a:r>
              <a:rPr lang="en-GB" sz="28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chemeClr val="accent1"/>
                </a:solidFill>
                <a:latin typeface="Arial" charset="0"/>
              </a:rPr>
              <a:t>tavoin</a:t>
            </a:r>
            <a:endParaRPr lang="en-GB" sz="2800" b="1" dirty="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9240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>
            <a:normAutofit/>
          </a:bodyPr>
          <a:lstStyle/>
          <a:p>
            <a:pPr eaLnBrk="1" hangingPunct="1"/>
            <a:r>
              <a:rPr lang="en-GB" altLang="fi-FI" dirty="0" err="1" smtClean="0"/>
              <a:t>Mikrobikasvun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edellytykset</a:t>
            </a:r>
            <a:endParaRPr lang="en-GB" altLang="fi-FI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half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/>
            <a:r>
              <a:rPr lang="en-GB" altLang="fi-FI" dirty="0" err="1"/>
              <a:t>R</a:t>
            </a:r>
            <a:r>
              <a:rPr lang="en-GB" altLang="fi-FI" dirty="0" err="1" smtClean="0"/>
              <a:t>avinto</a:t>
            </a:r>
            <a:r>
              <a:rPr lang="en-GB" altLang="fi-FI" dirty="0" smtClean="0"/>
              <a:t>, </a:t>
            </a:r>
            <a:r>
              <a:rPr lang="en-GB" altLang="fi-FI" dirty="0" err="1" smtClean="0"/>
              <a:t>kosteus</a:t>
            </a:r>
            <a:r>
              <a:rPr lang="en-GB" altLang="fi-FI" dirty="0" smtClean="0"/>
              <a:t>, </a:t>
            </a:r>
            <a:r>
              <a:rPr lang="en-GB" altLang="fi-FI" dirty="0" err="1" smtClean="0"/>
              <a:t>lämpö</a:t>
            </a:r>
            <a:r>
              <a:rPr lang="en-GB" altLang="fi-FI" dirty="0" smtClean="0"/>
              <a:t> ja </a:t>
            </a:r>
            <a:r>
              <a:rPr lang="en-GB" altLang="fi-FI" dirty="0" err="1" smtClean="0"/>
              <a:t>happi</a:t>
            </a:r>
            <a:r>
              <a:rPr lang="en-GB" altLang="fi-FI" dirty="0" smtClean="0"/>
              <a:t> </a:t>
            </a:r>
          </a:p>
          <a:p>
            <a:pPr eaLnBrk="1" hangingPunct="1"/>
            <a:r>
              <a:rPr lang="en-GB" altLang="fi-FI" dirty="0" err="1" smtClean="0"/>
              <a:t>Kasvulle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otollisten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olosuhteiden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kesto</a:t>
            </a:r>
            <a:endParaRPr lang="en-GB" altLang="fi-FI" dirty="0" smtClean="0"/>
          </a:p>
          <a:p>
            <a:pPr eaLnBrk="1" hangingPunct="1"/>
            <a:r>
              <a:rPr lang="en-GB" altLang="fi-FI" dirty="0" err="1"/>
              <a:t>E</a:t>
            </a:r>
            <a:r>
              <a:rPr lang="en-GB" altLang="fi-FI" dirty="0" err="1" smtClean="0"/>
              <a:t>m</a:t>
            </a:r>
            <a:r>
              <a:rPr lang="en-GB" altLang="fi-FI" dirty="0" smtClean="0"/>
              <a:t>. </a:t>
            </a:r>
            <a:r>
              <a:rPr lang="en-GB" altLang="fi-FI" dirty="0" err="1" smtClean="0"/>
              <a:t>puuttuminen</a:t>
            </a:r>
            <a:r>
              <a:rPr lang="en-GB" altLang="fi-FI" dirty="0" smtClean="0"/>
              <a:t> tai </a:t>
            </a:r>
            <a:r>
              <a:rPr lang="en-GB" altLang="fi-FI" dirty="0" err="1" smtClean="0"/>
              <a:t>väärä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määrä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estää</a:t>
            </a:r>
            <a:r>
              <a:rPr lang="en-GB" altLang="fi-FI" dirty="0" smtClean="0"/>
              <a:t> tai </a:t>
            </a:r>
            <a:r>
              <a:rPr lang="en-GB" altLang="fi-FI" dirty="0" err="1" smtClean="0"/>
              <a:t>hidastaa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kasvua</a:t>
            </a:r>
            <a:endParaRPr lang="en-GB" altLang="fi-FI" dirty="0" smtClean="0"/>
          </a:p>
          <a:p>
            <a:pPr eaLnBrk="1" hangingPunct="1"/>
            <a:r>
              <a:rPr lang="en-GB" altLang="fi-FI" dirty="0" err="1"/>
              <a:t>K</a:t>
            </a:r>
            <a:r>
              <a:rPr lang="en-GB" altLang="fi-FI" dirty="0" err="1" smtClean="0"/>
              <a:t>asvua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rajoittaa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taistelu</a:t>
            </a:r>
            <a:r>
              <a:rPr lang="en-GB" altLang="fi-FI" dirty="0" smtClean="0"/>
              <a:t> </a:t>
            </a:r>
            <a:r>
              <a:rPr lang="en-GB" altLang="fi-FI" dirty="0" err="1" smtClean="0"/>
              <a:t>elintilasta</a:t>
            </a:r>
            <a:endParaRPr lang="en-GB" altLang="fi-FI" dirty="0" smtClean="0"/>
          </a:p>
        </p:txBody>
      </p:sp>
      <p:sp>
        <p:nvSpPr>
          <p:cNvPr id="184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lnSpc>
                <a:spcPct val="8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lnSpc>
                <a:spcPct val="85000"/>
              </a:lnSpc>
              <a:spcBef>
                <a:spcPct val="2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lnSpc>
                <a:spcPct val="85000"/>
              </a:lnSpc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41BFFBC3-32A1-4C8F-B24C-9679DB666FEE}" type="slidenum">
              <a:rPr lang="fi-FI" altLang="fi-FI" sz="1000">
                <a:solidFill>
                  <a:schemeClr val="bg1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fi-FI" altLang="fi-FI" sz="1000">
              <a:solidFill>
                <a:schemeClr val="bg1"/>
              </a:solidFill>
            </a:endParaRPr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121619" y="1514557"/>
            <a:ext cx="1079649" cy="576089"/>
          </a:xfrm>
          <a:prstGeom prst="ellips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lnSpc>
                <a:spcPct val="85000"/>
              </a:lnSpc>
              <a:spcBef>
                <a:spcPct val="35000"/>
              </a:spcBef>
              <a:buClr>
                <a:schemeClr val="accent1"/>
              </a:buClr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lnSpc>
                <a:spcPct val="85000"/>
              </a:lnSpc>
              <a:spcBef>
                <a:spcPct val="25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lnSpc>
                <a:spcPct val="85000"/>
              </a:lnSpc>
              <a:spcBef>
                <a:spcPct val="25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lnSpc>
                <a:spcPct val="85000"/>
              </a:lnSpc>
              <a:spcBef>
                <a:spcPct val="25000"/>
              </a:spcBef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fi-FI" altLang="fi-FI" sz="1800"/>
          </a:p>
        </p:txBody>
      </p:sp>
      <p:pic>
        <p:nvPicPr>
          <p:cNvPr id="18437" name="Picture 4" descr="kuv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328738"/>
            <a:ext cx="424815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436">
            <a:off x="5053539" y="3428461"/>
            <a:ext cx="2299211" cy="1987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5514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7"/>
          <p:cNvSpPr>
            <a:spLocks noGrp="1" noChangeArrowheads="1"/>
          </p:cNvSpPr>
          <p:nvPr>
            <p:ph type="title"/>
          </p:nvPr>
        </p:nvSpPr>
        <p:spPr/>
        <p:txBody>
          <a:bodyPr lIns="91431" tIns="45715" rIns="91431" bIns="45715"/>
          <a:lstStyle/>
          <a:p>
            <a:pPr eaLnBrk="1" hangingPunct="1"/>
            <a:r>
              <a:rPr lang="en-GB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Homeiden</a:t>
            </a:r>
            <a:r>
              <a:rPr lang="en-GB" altLang="fi-FI" sz="320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altLang="fi-FI" sz="3200" dirty="0" err="1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kasvu</a:t>
            </a:r>
            <a:endParaRPr lang="en-US" altLang="fi-FI" sz="3200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0181" name="Rectangle 8"/>
          <p:cNvSpPr>
            <a:spLocks noGrp="1" noChangeArrowheads="1"/>
          </p:cNvSpPr>
          <p:nvPr>
            <p:ph idx="1"/>
          </p:nvPr>
        </p:nvSpPr>
        <p:spPr>
          <a:xfrm>
            <a:off x="598487" y="1609752"/>
            <a:ext cx="7489825" cy="4392614"/>
          </a:xfrm>
        </p:spPr>
        <p:txBody>
          <a:bodyPr lIns="91431" tIns="45715" rIns="91431" bIns="45715">
            <a:normAutofit/>
          </a:bodyPr>
          <a:lstStyle/>
          <a:p>
            <a:pPr marL="762000" lvl="1" indent="-288925" defTabSz="914400" eaLnBrk="1" hangingPunct="1"/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Lämpötila-alue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laaja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vaihtelee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paljon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sienikohtaisesti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(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kts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.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esimerkit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)</a:t>
            </a:r>
          </a:p>
          <a:p>
            <a:pPr marL="762000" lvl="1" indent="-288925" defTabSz="914400" eaLnBrk="1" hangingPunct="1"/>
            <a:r>
              <a:rPr lang="en-GB" altLang="fi-FI" sz="2000" dirty="0" err="1"/>
              <a:t>P</a:t>
            </a:r>
            <a:r>
              <a:rPr lang="en-GB" altLang="fi-FI" sz="2000" dirty="0" err="1" smtClean="0"/>
              <a:t>ääosa</a:t>
            </a:r>
            <a:r>
              <a:rPr lang="en-GB" altLang="fi-FI" sz="2000" dirty="0" smtClean="0"/>
              <a:t> </a:t>
            </a:r>
            <a:r>
              <a:rPr lang="en-GB" altLang="fi-FI" sz="2000" dirty="0" err="1"/>
              <a:t>sisätiloissa</a:t>
            </a:r>
            <a:r>
              <a:rPr lang="en-GB" altLang="fi-FI" sz="2000" dirty="0"/>
              <a:t> </a:t>
            </a:r>
            <a:r>
              <a:rPr lang="en-GB" altLang="fi-FI" sz="2000" dirty="0" err="1"/>
              <a:t>esiintyvistä</a:t>
            </a:r>
            <a:r>
              <a:rPr lang="en-GB" altLang="fi-FI" sz="2000" dirty="0"/>
              <a:t>  </a:t>
            </a:r>
            <a:r>
              <a:rPr lang="en-GB" altLang="fi-FI" sz="2000" dirty="0" smtClean="0"/>
              <a:t>10 - 35</a:t>
            </a:r>
            <a:r>
              <a:rPr lang="en-GB" altLang="fi-FI" sz="2000" baseline="24000" dirty="0" smtClean="0"/>
              <a:t>o</a:t>
            </a:r>
            <a:r>
              <a:rPr lang="en-GB" altLang="fi-FI" sz="2000" dirty="0" smtClean="0"/>
              <a:t>C</a:t>
            </a:r>
          </a:p>
          <a:p>
            <a:pPr marL="762000" lvl="1" indent="-288925" defTabSz="914400" eaLnBrk="1" hangingPunct="1"/>
            <a:r>
              <a:rPr lang="en-GB" altLang="fi-FI" sz="2000" dirty="0" err="1"/>
              <a:t>K</a:t>
            </a:r>
            <a:r>
              <a:rPr lang="en-GB" altLang="fi-FI" sz="2000" dirty="0" err="1" smtClean="0"/>
              <a:t>asvu</a:t>
            </a:r>
            <a:r>
              <a:rPr lang="en-GB" altLang="fi-FI" sz="2000" dirty="0" smtClean="0"/>
              <a:t> </a:t>
            </a:r>
            <a:r>
              <a:rPr lang="en-GB" altLang="fi-FI" sz="2000" dirty="0" err="1"/>
              <a:t>rakenteissa</a:t>
            </a:r>
            <a:r>
              <a:rPr lang="en-GB" altLang="fi-FI" sz="2000" dirty="0"/>
              <a:t> </a:t>
            </a:r>
            <a:r>
              <a:rPr lang="en-GB" altLang="fi-FI" sz="2000" dirty="0" err="1"/>
              <a:t>mahdollista</a:t>
            </a:r>
            <a:r>
              <a:rPr lang="en-GB" altLang="fi-FI" sz="2000" dirty="0"/>
              <a:t> </a:t>
            </a:r>
            <a:r>
              <a:rPr lang="en-GB" altLang="fi-FI" sz="2000" dirty="0" smtClean="0"/>
              <a:t>&lt; 10</a:t>
            </a:r>
            <a:r>
              <a:rPr lang="en-GB" altLang="fi-FI" sz="2000" baseline="24000" dirty="0" smtClean="0"/>
              <a:t>o</a:t>
            </a:r>
            <a:r>
              <a:rPr lang="en-GB" altLang="fi-FI" sz="2000" dirty="0" smtClean="0"/>
              <a:t>C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/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Minimi-optimi-maksimi</a:t>
            </a:r>
            <a:endParaRPr lang="en-GB" altLang="fi-FI" sz="2000" dirty="0" smtClean="0">
              <a:ea typeface="ＭＳ Ｐゴシック" panose="020B0600070205080204" pitchFamily="34" charset="-128"/>
              <a:cs typeface="Georgia" panose="02040502050405020303" pitchFamily="18" charset="0"/>
            </a:endParaRPr>
          </a:p>
          <a:p>
            <a:pPr marL="762000" lvl="1" indent="-288925" defTabSz="914400" eaLnBrk="1" hangingPunct="1"/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pH-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toleranssi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leveä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- pH 1.4 - 10,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optimi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yleensä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pH 5 - 6.5</a:t>
            </a:r>
          </a:p>
          <a:p>
            <a:pPr marL="762000" lvl="1" indent="-288925" defTabSz="914400" eaLnBrk="1" hangingPunct="1"/>
            <a:r>
              <a:rPr lang="en-GB" altLang="fi-FI" sz="2000" dirty="0" err="1">
                <a:ea typeface="ＭＳ Ｐゴシック" panose="020B0600070205080204" pitchFamily="34" charset="-128"/>
                <a:cs typeface="Georgia" panose="02040502050405020303" pitchFamily="18" charset="0"/>
              </a:rPr>
              <a:t>S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ienet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muuttavat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kasvualustaansa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ravinteiden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pilkkomisen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yhteydessä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,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muutos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yleensä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happamaan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suuntaan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/>
            </a:r>
            <a:b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</a:b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(di- ja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polysakkaridit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-&gt;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monosakkaridit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 ja </a:t>
            </a:r>
            <a:r>
              <a:rPr lang="en-GB" altLang="fi-FI" sz="2000" dirty="0" err="1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hapot</a:t>
            </a:r>
            <a:r>
              <a:rPr lang="en-GB" altLang="fi-FI" sz="2000" dirty="0" smtClean="0">
                <a:ea typeface="ＭＳ Ｐゴシック" panose="020B0600070205080204" pitchFamily="34" charset="-128"/>
                <a:cs typeface="Georgia" panose="02040502050405020303" pitchFamily="18" charset="0"/>
              </a:rPr>
              <a:t>)</a:t>
            </a:r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78C8-55B9-4D4D-945C-26D2B34D087E}" type="slidenum">
              <a:rPr lang="fi-FI" altLang="fi-FI"/>
              <a:pPr/>
              <a:t>9</a:t>
            </a:fld>
            <a:endParaRPr lang="fi-FI" altLang="fi-FI"/>
          </a:p>
        </p:txBody>
      </p:sp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defTabSz="7620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en-GB" altLang="fi-FI" sz="5200" b="1">
                <a:solidFill>
                  <a:schemeClr val="tx2"/>
                </a:solidFill>
                <a:latin typeface="Arial" panose="020B0604020202020204" pitchFamily="34" charset="0"/>
              </a:rPr>
              <a:t>   </a:t>
            </a:r>
            <a:endParaRPr lang="en-GB" altLang="fi-FI" sz="3600">
              <a:solidFill>
                <a:schemeClr val="tx2"/>
              </a:solidFill>
            </a:endParaRP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8382000" y="152400"/>
            <a:ext cx="547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914400"/>
            <a:r>
              <a:rPr lang="en-GB" altLang="fi-FI" sz="1400" b="1">
                <a:latin typeface="Arial" panose="020B0604020202020204" pitchFamily="34" charset="0"/>
              </a:rPr>
              <a:t>2 (2)</a:t>
            </a:r>
            <a:endParaRPr lang="en-US" altLang="fi-FI" sz="14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1540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KoHo">
  <a:themeElements>
    <a:clrScheme name="KoHo">
      <a:dk1>
        <a:sysClr val="windowText" lastClr="000000"/>
      </a:dk1>
      <a:lt1>
        <a:sysClr val="window" lastClr="FFFFFF"/>
      </a:lt1>
      <a:dk2>
        <a:srgbClr val="92CDDC"/>
      </a:dk2>
      <a:lt2>
        <a:srgbClr val="ECDEBB"/>
      </a:lt2>
      <a:accent1>
        <a:srgbClr val="44697D"/>
      </a:accent1>
      <a:accent2>
        <a:srgbClr val="C60C30"/>
      </a:accent2>
      <a:accent3>
        <a:srgbClr val="6AADE4"/>
      </a:accent3>
      <a:accent4>
        <a:srgbClr val="A6BCC6"/>
      </a:accent4>
      <a:accent5>
        <a:srgbClr val="00B2A9"/>
      </a:accent5>
      <a:accent6>
        <a:srgbClr val="9DBCB0"/>
      </a:accent6>
      <a:hlink>
        <a:srgbClr val="44697D"/>
      </a:hlink>
      <a:folHlink>
        <a:srgbClr val="F45574"/>
      </a:folHlink>
    </a:clrScheme>
    <a:fontScheme name="Kosteus ja hometalkoo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bg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KoHo">
      <a:dk1>
        <a:sysClr val="windowText" lastClr="000000"/>
      </a:dk1>
      <a:lt1>
        <a:sysClr val="window" lastClr="FFFFFF"/>
      </a:lt1>
      <a:dk2>
        <a:srgbClr val="92CDDC"/>
      </a:dk2>
      <a:lt2>
        <a:srgbClr val="ECDEBB"/>
      </a:lt2>
      <a:accent1>
        <a:srgbClr val="44697D"/>
      </a:accent1>
      <a:accent2>
        <a:srgbClr val="C60C30"/>
      </a:accent2>
      <a:accent3>
        <a:srgbClr val="6AADE4"/>
      </a:accent3>
      <a:accent4>
        <a:srgbClr val="A6BCC6"/>
      </a:accent4>
      <a:accent5>
        <a:srgbClr val="00B2A9"/>
      </a:accent5>
      <a:accent6>
        <a:srgbClr val="9DBCB0"/>
      </a:accent6>
      <a:hlink>
        <a:srgbClr val="44697D"/>
      </a:hlink>
      <a:folHlink>
        <a:srgbClr val="F45574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KoHo">
      <a:dk1>
        <a:sysClr val="windowText" lastClr="000000"/>
      </a:dk1>
      <a:lt1>
        <a:sysClr val="window" lastClr="FFFFFF"/>
      </a:lt1>
      <a:dk2>
        <a:srgbClr val="92CDDC"/>
      </a:dk2>
      <a:lt2>
        <a:srgbClr val="ECDEBB"/>
      </a:lt2>
      <a:accent1>
        <a:srgbClr val="44697D"/>
      </a:accent1>
      <a:accent2>
        <a:srgbClr val="C60C30"/>
      </a:accent2>
      <a:accent3>
        <a:srgbClr val="6AADE4"/>
      </a:accent3>
      <a:accent4>
        <a:srgbClr val="A6BCC6"/>
      </a:accent4>
      <a:accent5>
        <a:srgbClr val="00B2A9"/>
      </a:accent5>
      <a:accent6>
        <a:srgbClr val="9DBCB0"/>
      </a:accent6>
      <a:hlink>
        <a:srgbClr val="44697D"/>
      </a:hlink>
      <a:folHlink>
        <a:srgbClr val="F45574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KoHo.potx</Template>
  <TotalTime>2495</TotalTime>
  <Words>2741</Words>
  <Application>Microsoft Office PowerPoint</Application>
  <PresentationFormat>Näytössä katseltava diaesitys (4:3)</PresentationFormat>
  <Paragraphs>639</Paragraphs>
  <Slides>62</Slides>
  <Notes>35</Notes>
  <HiddenSlides>0</HiddenSlides>
  <MMClips>0</MMClips>
  <ScaleCrop>false</ScaleCrop>
  <HeadingPairs>
    <vt:vector size="8" baseType="variant">
      <vt:variant>
        <vt:lpstr>Käytetyt fontit</vt:lpstr>
      </vt:variant>
      <vt:variant>
        <vt:i4>9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2</vt:i4>
      </vt:variant>
      <vt:variant>
        <vt:lpstr>Dian otsikot</vt:lpstr>
      </vt:variant>
      <vt:variant>
        <vt:i4>62</vt:i4>
      </vt:variant>
    </vt:vector>
  </HeadingPairs>
  <TitlesOfParts>
    <vt:vector size="74" baseType="lpstr">
      <vt:lpstr>ＭＳ Ｐゴシック</vt:lpstr>
      <vt:lpstr>Arial</vt:lpstr>
      <vt:lpstr>Calibri</vt:lpstr>
      <vt:lpstr>Courier New</vt:lpstr>
      <vt:lpstr>Georgia</vt:lpstr>
      <vt:lpstr>Monotype Sorts</vt:lpstr>
      <vt:lpstr>Verdana</vt:lpstr>
      <vt:lpstr>Wingdings</vt:lpstr>
      <vt:lpstr>WP Greek Century</vt:lpstr>
      <vt:lpstr>KoHo</vt:lpstr>
      <vt:lpstr>Clip</vt:lpstr>
      <vt:lpstr>Document</vt:lpstr>
      <vt:lpstr>1.4 MIKROBIEN ELINKAARI: HOMEHTUMINEN JA LAHOAMINEN </vt:lpstr>
      <vt:lpstr>Saatteeksi opetusmateriaalin käyttöön</vt:lpstr>
      <vt:lpstr>Sisällysluettelo</vt:lpstr>
      <vt:lpstr>Sienen elinkaari</vt:lpstr>
      <vt:lpstr>Basidiomykeetin elinkierto</vt:lpstr>
      <vt:lpstr>Askomykeetin elinkierto Exserohilum rostratum, the killing fungus, 24 October 2012 by Danny Haelewaters, posted in Fungi</vt:lpstr>
      <vt:lpstr> </vt:lpstr>
      <vt:lpstr>Mikrobikasvun edellytykset</vt:lpstr>
      <vt:lpstr>Homeiden kasvu</vt:lpstr>
      <vt:lpstr>Lämpötila (oC)</vt:lpstr>
      <vt:lpstr>pH ja sienet</vt:lpstr>
      <vt:lpstr>Vesiaktiivisuus</vt:lpstr>
      <vt:lpstr>Eri sienilajien minimivesiaktiivisuusarvoja elintarvikkeissa</vt:lpstr>
      <vt:lpstr>Vesiaktiivisuuden vaikutus mikrobikasvuun elintarvikkeissa</vt:lpstr>
      <vt:lpstr>Kuivassa viihtyviä eli kserofiilisia sieniä</vt:lpstr>
      <vt:lpstr>Ei kuivassa, mutta ei hyvin kosteassakaan viihtyviä sieniä </vt:lpstr>
      <vt:lpstr>Kosteassa viihtyviä eli  hydrofiilisiä sieniä</vt:lpstr>
      <vt:lpstr>Itäminen</vt:lpstr>
      <vt:lpstr>Itäminen</vt:lpstr>
      <vt:lpstr>PowerPoint-esitys</vt:lpstr>
      <vt:lpstr>Itäminen ja homekasvu käytännössä</vt:lpstr>
      <vt:lpstr>Homehtumiseen liittyviä termejä</vt:lpstr>
      <vt:lpstr>Vakio- ja vaihtelevat olosuhteet</vt:lpstr>
      <vt:lpstr>Kosteusvaurion vaikutus  sienilöydösten monimuotoisuuteen</vt:lpstr>
      <vt:lpstr>Rakennusten mikrobidiversiteetin  syitä ja lähteitä</vt:lpstr>
      <vt:lpstr>Sukkessio</vt:lpstr>
      <vt:lpstr>Sukkessio</vt:lpstr>
      <vt:lpstr>Esimerkkejä sukkessiosta</vt:lpstr>
      <vt:lpstr>Heinän homehtuminen</vt:lpstr>
      <vt:lpstr>Rakenteen homehtuminen Kostuva - Kuivuva - Kertakastuminen</vt:lpstr>
      <vt:lpstr>Mikrobikasvustosta vapautuu</vt:lpstr>
      <vt:lpstr>Sisätilojen sieni-itiöiden lähteitä </vt:lpstr>
      <vt:lpstr>Ihmisten ja eläinten vaikutus sisäilman  itiöpitoisuuteen  </vt:lpstr>
      <vt:lpstr>  Siivouksen vaikutus  sisäilman itiöpitoisuuteen</vt:lpstr>
      <vt:lpstr>Kellarin oven aukaisun vaikutus sisäilman itiöpitoisuuteen     </vt:lpstr>
      <vt:lpstr>Polttopuun  tai perunan  käsittelyn vaikutus sisäilman itiöpitoisuuteen     </vt:lpstr>
      <vt:lpstr>Homeisen elintarvikkeen  käsittelyn vaikutus sisäilman itiöpitoisuuteen     </vt:lpstr>
      <vt:lpstr>Tavallisimmat sisäilman sienet</vt:lpstr>
      <vt:lpstr>Kosteusvaurioihin liittyvät mikrobit </vt:lpstr>
      <vt:lpstr>LAHOAMINEN</vt:lpstr>
      <vt:lpstr> </vt:lpstr>
      <vt:lpstr>Mikrobien biologia: itiöitä on lähes kaikkialla, home ja laho vaativat kehittyäkseen etenkin kosteutta</vt:lpstr>
      <vt:lpstr>Homeet ja mikrobit ovat osa luontoa</vt:lpstr>
      <vt:lpstr>Mikrobien kasvu kosteissa rakennusmateriaaleissa</vt:lpstr>
      <vt:lpstr>Kosteus-, home ja laho-ongelmien kannalta kriittiset rakenneosat </vt:lpstr>
      <vt:lpstr>Kosteus- home- ja laho-ongelmien historiaa</vt:lpstr>
      <vt:lpstr>Tyypillisiä rakenteiden kosteusriskejä ja vaurioiden syitä (1)</vt:lpstr>
      <vt:lpstr>Tyypillisiä rakenteiden kosteusriskejä ja vaurioiden syitä (2)</vt:lpstr>
      <vt:lpstr>Tyypillisiä rakenteiden kosteusriskejä ja vaurioiden syitä (3)</vt:lpstr>
      <vt:lpstr>Tyypillisiä ns. riskirakenteita</vt:lpstr>
      <vt:lpstr>VTT:n kokemukset: vaurioiden ja ongelmien syitä runsaasti</vt:lpstr>
      <vt:lpstr>Vesikatto ja ullakko: Veden kondensoituminen peltikatteen alapintaan </vt:lpstr>
      <vt:lpstr>Julkisivut:  Veden kertyminen kriittisiin yksityiskohtiin   paikallisia lahovikoja  </vt:lpstr>
      <vt:lpstr>Märkätilat:  saumat tai liitokset vuotavat, puutteelliset kosteuseristykset, putkivuodot</vt:lpstr>
      <vt:lpstr>Pahimmat vauriot liittyvät pitkäaikaiseen kosteusvaurioon (1)</vt:lpstr>
      <vt:lpstr>Pahimmat vauriot liittyvät pitkäaikaiseen kosteusvaurioon (2)</vt:lpstr>
      <vt:lpstr>Vanhoissa rakennuksissa yleisiä välipohjaratkaisuja ja niiden ongelmia, jotka tulevat esiin korjausten yhteydessä ja aiheuttavat myöhemmin ongelmia sisäilman laadulle</vt:lpstr>
      <vt:lpstr>Rakennusten alapohjat, joihin kohdistuu kosteuskuormaa</vt:lpstr>
      <vt:lpstr>Home -laho- ja hyönteisvian / – vaurion aiheuttajia</vt:lpstr>
      <vt:lpstr>Rakennusten ruskolahottajasieniä</vt:lpstr>
      <vt:lpstr>Rakennusten ruskolahottajasieniä</vt:lpstr>
      <vt:lpstr>Mikrobiongelmat ovat laaja kokonaisuus, homeet ja bakteerit ovat vain osa kokonaisuutta, pahimmat ongelmat johtuvat pitkäaikaisesta kosteuskuormasta. </vt:lpstr>
    </vt:vector>
  </TitlesOfParts>
  <Manager>Ympäristöministeriö</Manager>
  <Company>aidema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Aija Kaijärvi</dc:creator>
  <cp:lastModifiedBy>Pellinen Noora</cp:lastModifiedBy>
  <cp:revision>96</cp:revision>
  <cp:lastPrinted>2011-02-08T13:57:01Z</cp:lastPrinted>
  <dcterms:created xsi:type="dcterms:W3CDTF">2012-09-14T08:23:56Z</dcterms:created>
  <dcterms:modified xsi:type="dcterms:W3CDTF">2016-06-14T10:23:04Z</dcterms:modified>
</cp:coreProperties>
</file>